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4"/>
  </p:notesMasterIdLst>
  <p:sldIdLst>
    <p:sldId id="256" r:id="rId2"/>
    <p:sldId id="266" r:id="rId3"/>
    <p:sldId id="257" r:id="rId4"/>
    <p:sldId id="262" r:id="rId5"/>
    <p:sldId id="258" r:id="rId6"/>
    <p:sldId id="263" r:id="rId7"/>
    <p:sldId id="259" r:id="rId8"/>
    <p:sldId id="264" r:id="rId9"/>
    <p:sldId id="260" r:id="rId10"/>
    <p:sldId id="265"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70" autoAdjust="0"/>
  </p:normalViewPr>
  <p:slideViewPr>
    <p:cSldViewPr snapToGrid="0">
      <p:cViewPr varScale="1">
        <p:scale>
          <a:sx n="110" d="100"/>
          <a:sy n="110" d="100"/>
        </p:scale>
        <p:origin x="576" y="13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EC60FA-E161-4397-ADA7-D5AE654F831C}" type="datetimeFigureOut">
              <a:rPr lang="en-AU" smtClean="0"/>
              <a:t>5/03/2018</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A0EE32-449D-4CF8-BEEF-504D6B28F3CD}" type="slidenum">
              <a:rPr lang="en-AU" smtClean="0"/>
              <a:t>‹#›</a:t>
            </a:fld>
            <a:endParaRPr lang="en-AU"/>
          </a:p>
        </p:txBody>
      </p:sp>
    </p:spTree>
    <p:extLst>
      <p:ext uri="{BB962C8B-B14F-4D97-AF65-F5344CB8AC3E}">
        <p14:creationId xmlns:p14="http://schemas.microsoft.com/office/powerpoint/2010/main" val="1697452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FA0EE32-449D-4CF8-BEEF-504D6B28F3CD}" type="slidenum">
              <a:rPr lang="en-AU" smtClean="0"/>
              <a:t>1</a:t>
            </a:fld>
            <a:endParaRPr lang="en-AU"/>
          </a:p>
        </p:txBody>
      </p:sp>
    </p:spTree>
    <p:extLst>
      <p:ext uri="{BB962C8B-B14F-4D97-AF65-F5344CB8AC3E}">
        <p14:creationId xmlns:p14="http://schemas.microsoft.com/office/powerpoint/2010/main" val="985233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FA0EE32-449D-4CF8-BEEF-504D6B28F3CD}" type="slidenum">
              <a:rPr lang="en-AU" smtClean="0"/>
              <a:t>11</a:t>
            </a:fld>
            <a:endParaRPr lang="en-AU"/>
          </a:p>
        </p:txBody>
      </p:sp>
    </p:spTree>
    <p:extLst>
      <p:ext uri="{BB962C8B-B14F-4D97-AF65-F5344CB8AC3E}">
        <p14:creationId xmlns:p14="http://schemas.microsoft.com/office/powerpoint/2010/main" val="1967755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12</a:t>
            </a:fld>
            <a:endParaRPr lang="en-AU"/>
          </a:p>
        </p:txBody>
      </p:sp>
    </p:spTree>
    <p:extLst>
      <p:ext uri="{BB962C8B-B14F-4D97-AF65-F5344CB8AC3E}">
        <p14:creationId xmlns:p14="http://schemas.microsoft.com/office/powerpoint/2010/main" val="1813955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sym typeface="Wingdings" panose="05000000000000000000" pitchFamily="2" charset="2"/>
              </a:rPr>
              <a:t></a:t>
            </a:r>
            <a:r>
              <a:rPr lang="en-AU" sz="1200" kern="1200" dirty="0">
                <a:solidFill>
                  <a:schemeClr val="tx1"/>
                </a:solidFill>
                <a:effectLst/>
                <a:latin typeface="+mn-lt"/>
                <a:ea typeface="+mn-ea"/>
                <a:cs typeface="+mn-cs"/>
              </a:rPr>
              <a:t>highlight the mathematical language and identify the steps involved in problem solving. Jointly complete problem.</a:t>
            </a:r>
          </a:p>
          <a:p>
            <a:r>
              <a:rPr lang="en-AU" sz="1200" b="1" kern="1200" dirty="0">
                <a:solidFill>
                  <a:schemeClr val="tx1"/>
                </a:solidFill>
                <a:effectLst/>
                <a:latin typeface="+mn-lt"/>
                <a:ea typeface="+mn-ea"/>
                <a:cs typeface="+mn-cs"/>
                <a:sym typeface="Wingdings" panose="05000000000000000000" pitchFamily="2" charset="2"/>
              </a:rPr>
              <a:t></a:t>
            </a:r>
            <a:r>
              <a:rPr lang="en-AU" sz="1200" kern="1200" dirty="0">
                <a:solidFill>
                  <a:schemeClr val="tx1"/>
                </a:solidFill>
                <a:effectLst/>
                <a:latin typeface="+mn-lt"/>
                <a:ea typeface="+mn-ea"/>
                <a:cs typeface="+mn-cs"/>
              </a:rPr>
              <a:t>provide students with a levelled multi-step problem to solve independently </a:t>
            </a:r>
          </a:p>
          <a:p>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3</a:t>
            </a:fld>
            <a:endParaRPr lang="en-AU"/>
          </a:p>
        </p:txBody>
      </p:sp>
    </p:spTree>
    <p:extLst>
      <p:ext uri="{BB962C8B-B14F-4D97-AF65-F5344CB8AC3E}">
        <p14:creationId xmlns:p14="http://schemas.microsoft.com/office/powerpoint/2010/main" val="1154735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sym typeface="Wingdings" panose="05000000000000000000" pitchFamily="2" charset="2"/>
              </a:rPr>
              <a:t>These levelled problems</a:t>
            </a:r>
            <a:r>
              <a:rPr lang="en-AU" baseline="0" dirty="0">
                <a:sym typeface="Wingdings" panose="05000000000000000000" pitchFamily="2" charset="2"/>
              </a:rPr>
              <a:t> range in complexity. Level One: Suitable for students who need additional support; working with smaller numbers. Level Two: These questions should be suitable for the core of your class. Level Three: Suitable for students who need further extending. </a:t>
            </a:r>
          </a:p>
          <a:p>
            <a:r>
              <a:rPr lang="en-AU" baseline="0" dirty="0">
                <a:sym typeface="Wingdings" panose="05000000000000000000" pitchFamily="2" charset="2"/>
              </a:rPr>
              <a:t>For some students there maybe an overlap between levels depending on their ability to problem solve and apply a variety of mental and written strategies.</a:t>
            </a:r>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4</a:t>
            </a:fld>
            <a:endParaRPr lang="en-AU"/>
          </a:p>
        </p:txBody>
      </p:sp>
    </p:spTree>
    <p:extLst>
      <p:ext uri="{BB962C8B-B14F-4D97-AF65-F5344CB8AC3E}">
        <p14:creationId xmlns:p14="http://schemas.microsoft.com/office/powerpoint/2010/main" val="4087752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sym typeface="Wingdings" panose="05000000000000000000" pitchFamily="2" charset="2"/>
              </a:rPr>
              <a:t></a:t>
            </a:r>
            <a:r>
              <a:rPr lang="en-AU" sz="1200" kern="1200" dirty="0">
                <a:solidFill>
                  <a:schemeClr val="tx1"/>
                </a:solidFill>
                <a:effectLst/>
                <a:latin typeface="+mn-lt"/>
                <a:ea typeface="+mn-ea"/>
                <a:cs typeface="+mn-cs"/>
              </a:rPr>
              <a:t>highlight the mathematical language and identify the steps involved in problem solving. Jointly complete problem.</a:t>
            </a:r>
          </a:p>
          <a:p>
            <a:r>
              <a:rPr lang="en-AU" sz="1200" b="1" kern="1200" dirty="0">
                <a:solidFill>
                  <a:schemeClr val="tx1"/>
                </a:solidFill>
                <a:effectLst/>
                <a:latin typeface="+mn-lt"/>
                <a:ea typeface="+mn-ea"/>
                <a:cs typeface="+mn-cs"/>
                <a:sym typeface="Wingdings" panose="05000000000000000000" pitchFamily="2" charset="2"/>
              </a:rPr>
              <a:t></a:t>
            </a:r>
            <a:r>
              <a:rPr lang="en-AU" sz="1200" kern="1200" dirty="0">
                <a:solidFill>
                  <a:schemeClr val="tx1"/>
                </a:solidFill>
                <a:effectLst/>
                <a:latin typeface="+mn-lt"/>
                <a:ea typeface="+mn-ea"/>
                <a:cs typeface="+mn-cs"/>
              </a:rPr>
              <a:t>provide students with a levelled multi-step problem to solve independently </a:t>
            </a:r>
          </a:p>
          <a:p>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5</a:t>
            </a:fld>
            <a:endParaRPr lang="en-AU"/>
          </a:p>
        </p:txBody>
      </p:sp>
    </p:spTree>
    <p:extLst>
      <p:ext uri="{BB962C8B-B14F-4D97-AF65-F5344CB8AC3E}">
        <p14:creationId xmlns:p14="http://schemas.microsoft.com/office/powerpoint/2010/main" val="226989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sym typeface="Wingdings" panose="05000000000000000000" pitchFamily="2" charset="2"/>
              </a:rPr>
              <a:t>These levelled problems</a:t>
            </a:r>
            <a:r>
              <a:rPr lang="en-AU" baseline="0" dirty="0">
                <a:sym typeface="Wingdings" panose="05000000000000000000" pitchFamily="2" charset="2"/>
              </a:rPr>
              <a:t> range in complexity. Level One: Suitable for students who need additional support; working with smaller numbers. Level Two: These questions should be suitable for the core of your class. Level Three: Suitable for students who need further extending. </a:t>
            </a:r>
          </a:p>
          <a:p>
            <a:r>
              <a:rPr lang="en-AU" baseline="0" dirty="0">
                <a:sym typeface="Wingdings" panose="05000000000000000000" pitchFamily="2" charset="2"/>
              </a:rPr>
              <a:t>For some students there maybe an overlap between levels depending on their ability to problem solve and apply a variety of mental and written strategies.</a:t>
            </a:r>
            <a:endParaRPr lang="en-AU" dirty="0"/>
          </a:p>
          <a:p>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6</a:t>
            </a:fld>
            <a:endParaRPr lang="en-AU"/>
          </a:p>
        </p:txBody>
      </p:sp>
    </p:spTree>
    <p:extLst>
      <p:ext uri="{BB962C8B-B14F-4D97-AF65-F5344CB8AC3E}">
        <p14:creationId xmlns:p14="http://schemas.microsoft.com/office/powerpoint/2010/main" val="228581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sym typeface="Wingdings" panose="05000000000000000000" pitchFamily="2" charset="2"/>
              </a:rPr>
              <a:t></a:t>
            </a:r>
            <a:r>
              <a:rPr lang="en-AU" sz="1200" kern="1200" dirty="0">
                <a:solidFill>
                  <a:schemeClr val="tx1"/>
                </a:solidFill>
                <a:effectLst/>
                <a:latin typeface="+mn-lt"/>
                <a:ea typeface="+mn-ea"/>
                <a:cs typeface="+mn-cs"/>
              </a:rPr>
              <a:t>highlight the mathematical language and identify the steps involved in problem solving. Jointly complete problem.</a:t>
            </a:r>
          </a:p>
          <a:p>
            <a:r>
              <a:rPr lang="en-AU" sz="1200" b="1" kern="1200" dirty="0">
                <a:solidFill>
                  <a:schemeClr val="tx1"/>
                </a:solidFill>
                <a:effectLst/>
                <a:latin typeface="+mn-lt"/>
                <a:ea typeface="+mn-ea"/>
                <a:cs typeface="+mn-cs"/>
                <a:sym typeface="Wingdings" panose="05000000000000000000" pitchFamily="2" charset="2"/>
              </a:rPr>
              <a:t></a:t>
            </a:r>
            <a:r>
              <a:rPr lang="en-AU" sz="1200" kern="1200" dirty="0">
                <a:solidFill>
                  <a:schemeClr val="tx1"/>
                </a:solidFill>
                <a:effectLst/>
                <a:latin typeface="+mn-lt"/>
                <a:ea typeface="+mn-ea"/>
                <a:cs typeface="+mn-cs"/>
              </a:rPr>
              <a:t>provide students with a levelled multi-step problem to solve independently </a:t>
            </a:r>
          </a:p>
          <a:p>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7</a:t>
            </a:fld>
            <a:endParaRPr lang="en-AU"/>
          </a:p>
        </p:txBody>
      </p:sp>
    </p:spTree>
    <p:extLst>
      <p:ext uri="{BB962C8B-B14F-4D97-AF65-F5344CB8AC3E}">
        <p14:creationId xmlns:p14="http://schemas.microsoft.com/office/powerpoint/2010/main" val="2244731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sym typeface="Wingdings" panose="05000000000000000000" pitchFamily="2" charset="2"/>
              </a:rPr>
              <a:t>These levelled problems</a:t>
            </a:r>
            <a:r>
              <a:rPr lang="en-AU" baseline="0" dirty="0">
                <a:sym typeface="Wingdings" panose="05000000000000000000" pitchFamily="2" charset="2"/>
              </a:rPr>
              <a:t> range in complexity. Level One: Suitable for students who need additional support; working with smaller numbers. Level Two: These questions should be suitable for the core of your class. Level Three: Suitable for students who need further extending. </a:t>
            </a:r>
          </a:p>
          <a:p>
            <a:r>
              <a:rPr lang="en-AU" baseline="0" dirty="0">
                <a:sym typeface="Wingdings" panose="05000000000000000000" pitchFamily="2" charset="2"/>
              </a:rPr>
              <a:t>For some students there maybe an overlap between levels depending on their ability to problem solve and apply a variety of mental and written strategies.</a:t>
            </a:r>
            <a:endParaRPr lang="en-AU" dirty="0"/>
          </a:p>
          <a:p>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8</a:t>
            </a:fld>
            <a:endParaRPr lang="en-AU"/>
          </a:p>
        </p:txBody>
      </p:sp>
    </p:spTree>
    <p:extLst>
      <p:ext uri="{BB962C8B-B14F-4D97-AF65-F5344CB8AC3E}">
        <p14:creationId xmlns:p14="http://schemas.microsoft.com/office/powerpoint/2010/main" val="2560001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sym typeface="Wingdings" panose="05000000000000000000" pitchFamily="2" charset="2"/>
              </a:rPr>
              <a:t></a:t>
            </a:r>
            <a:r>
              <a:rPr lang="en-AU" sz="1200" kern="1200" dirty="0">
                <a:solidFill>
                  <a:schemeClr val="tx1"/>
                </a:solidFill>
                <a:effectLst/>
                <a:latin typeface="+mn-lt"/>
                <a:ea typeface="+mn-ea"/>
                <a:cs typeface="+mn-cs"/>
              </a:rPr>
              <a:t>highlight the mathematical language and identify the steps involved in problem solving. Jointly complete problem.</a:t>
            </a:r>
          </a:p>
          <a:p>
            <a:r>
              <a:rPr lang="en-AU" sz="1200" b="1" kern="1200" dirty="0">
                <a:solidFill>
                  <a:schemeClr val="tx1"/>
                </a:solidFill>
                <a:effectLst/>
                <a:latin typeface="+mn-lt"/>
                <a:ea typeface="+mn-ea"/>
                <a:cs typeface="+mn-cs"/>
                <a:sym typeface="Wingdings" panose="05000000000000000000" pitchFamily="2" charset="2"/>
              </a:rPr>
              <a:t></a:t>
            </a:r>
            <a:r>
              <a:rPr lang="en-AU" sz="1200" kern="1200" dirty="0">
                <a:solidFill>
                  <a:schemeClr val="tx1"/>
                </a:solidFill>
                <a:effectLst/>
                <a:latin typeface="+mn-lt"/>
                <a:ea typeface="+mn-ea"/>
                <a:cs typeface="+mn-cs"/>
              </a:rPr>
              <a:t>provide students with a levelled multi-step problem to solve independently </a:t>
            </a:r>
          </a:p>
          <a:p>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9</a:t>
            </a:fld>
            <a:endParaRPr lang="en-AU"/>
          </a:p>
        </p:txBody>
      </p:sp>
    </p:spTree>
    <p:extLst>
      <p:ext uri="{BB962C8B-B14F-4D97-AF65-F5344CB8AC3E}">
        <p14:creationId xmlns:p14="http://schemas.microsoft.com/office/powerpoint/2010/main" val="2614968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sym typeface="Wingdings" panose="05000000000000000000" pitchFamily="2" charset="2"/>
              </a:rPr>
              <a:t>These levelled problems</a:t>
            </a:r>
            <a:r>
              <a:rPr lang="en-AU" baseline="0" dirty="0">
                <a:sym typeface="Wingdings" panose="05000000000000000000" pitchFamily="2" charset="2"/>
              </a:rPr>
              <a:t> range in complexity. Level One: Suitable for students who need additional support; working with smaller numbers. Level Two: These questions should be suitable for the core of your class. Level Three: Suitable for students who need further extending. </a:t>
            </a:r>
          </a:p>
          <a:p>
            <a:r>
              <a:rPr lang="en-AU" baseline="0" dirty="0">
                <a:sym typeface="Wingdings" panose="05000000000000000000" pitchFamily="2" charset="2"/>
              </a:rPr>
              <a:t>For some students there maybe an overlap between levels depending on their ability to problem solve and apply a variety of mental and written strategies.</a:t>
            </a:r>
            <a:endParaRPr lang="en-AU" dirty="0"/>
          </a:p>
          <a:p>
            <a:endParaRPr lang="en-AU" dirty="0"/>
          </a:p>
        </p:txBody>
      </p:sp>
      <p:sp>
        <p:nvSpPr>
          <p:cNvPr id="4" name="Slide Number Placeholder 3"/>
          <p:cNvSpPr>
            <a:spLocks noGrp="1"/>
          </p:cNvSpPr>
          <p:nvPr>
            <p:ph type="sldNum" sz="quarter" idx="10"/>
          </p:nvPr>
        </p:nvSpPr>
        <p:spPr/>
        <p:txBody>
          <a:bodyPr/>
          <a:lstStyle/>
          <a:p>
            <a:fld id="{6FA0EE32-449D-4CF8-BEEF-504D6B28F3CD}" type="slidenum">
              <a:rPr lang="en-AU" smtClean="0"/>
              <a:t>10</a:t>
            </a:fld>
            <a:endParaRPr lang="en-AU"/>
          </a:p>
        </p:txBody>
      </p:sp>
    </p:spTree>
    <p:extLst>
      <p:ext uri="{BB962C8B-B14F-4D97-AF65-F5344CB8AC3E}">
        <p14:creationId xmlns:p14="http://schemas.microsoft.com/office/powerpoint/2010/main" val="159054516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3/5/2018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3/5/2018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3/5/2018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3/5/2018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5.xml"/><Relationship Id="rId7" Type="http://schemas.openxmlformats.org/officeDocument/2006/relationships/image" Target="../media/image6.png"/><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7.xml"/><Relationship Id="rId9" Type="http://schemas.openxmlformats.org/officeDocument/2006/relationships/hyperlink" Target="https://syllabus.bostes.nsw.edu.au/mathematics/mathematics-k10/content/110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Addition and subtraction</a:t>
            </a:r>
          </a:p>
        </p:txBody>
      </p:sp>
      <p:sp>
        <p:nvSpPr>
          <p:cNvPr id="3" name="Subtitle 2"/>
          <p:cNvSpPr>
            <a:spLocks noGrp="1"/>
          </p:cNvSpPr>
          <p:nvPr>
            <p:ph type="subTitle" idx="1"/>
          </p:nvPr>
        </p:nvSpPr>
        <p:spPr/>
        <p:txBody>
          <a:bodyPr/>
          <a:lstStyle/>
          <a:p>
            <a:r>
              <a:rPr lang="en-AU" dirty="0"/>
              <a:t>Stage 3 Mathematics, Year 6</a:t>
            </a:r>
          </a:p>
        </p:txBody>
      </p:sp>
      <p:pic>
        <p:nvPicPr>
          <p:cNvPr id="5" name="Picture 4">
            <a:extLst>
              <a:ext uri="{FF2B5EF4-FFF2-40B4-BE49-F238E27FC236}">
                <a16:creationId xmlns:a16="http://schemas.microsoft.com/office/drawing/2014/main" id="{F39AF3FE-009B-405E-A1A3-05FD3C9E18D2}"/>
              </a:ext>
            </a:extLst>
          </p:cNvPr>
          <p:cNvPicPr>
            <a:picLocks noChangeAspect="1"/>
          </p:cNvPicPr>
          <p:nvPr/>
        </p:nvPicPr>
        <p:blipFill>
          <a:blip r:embed="rId3"/>
          <a:stretch>
            <a:fillRect/>
          </a:stretch>
        </p:blipFill>
        <p:spPr>
          <a:xfrm>
            <a:off x="0" y="5608212"/>
            <a:ext cx="1103472" cy="1249788"/>
          </a:xfrm>
          <a:prstGeom prst="rect">
            <a:avLst/>
          </a:prstGeom>
        </p:spPr>
      </p:pic>
    </p:spTree>
    <p:extLst>
      <p:ext uri="{BB962C8B-B14F-4D97-AF65-F5344CB8AC3E}">
        <p14:creationId xmlns:p14="http://schemas.microsoft.com/office/powerpoint/2010/main" val="400858621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67584215"/>
              </p:ext>
            </p:extLst>
          </p:nvPr>
        </p:nvGraphicFramePr>
        <p:xfrm>
          <a:off x="0" y="0"/>
          <a:ext cx="12192000" cy="7123092"/>
        </p:xfrm>
        <a:graphic>
          <a:graphicData uri="http://schemas.openxmlformats.org/drawingml/2006/table">
            <a:tbl>
              <a:tblPr firstRow="1" bandRow="1">
                <a:tableStyleId>{7DF18680-E054-41AD-8BC1-D1AEF772440D}</a:tableStyleId>
              </a:tblPr>
              <a:tblGrid>
                <a:gridCol w="4064000">
                  <a:extLst>
                    <a:ext uri="{9D8B030D-6E8A-4147-A177-3AD203B41FA5}">
                      <a16:colId xmlns:a16="http://schemas.microsoft.com/office/drawing/2014/main" val="1554827924"/>
                    </a:ext>
                  </a:extLst>
                </a:gridCol>
                <a:gridCol w="4064000">
                  <a:extLst>
                    <a:ext uri="{9D8B030D-6E8A-4147-A177-3AD203B41FA5}">
                      <a16:colId xmlns:a16="http://schemas.microsoft.com/office/drawing/2014/main" val="1487714728"/>
                    </a:ext>
                  </a:extLst>
                </a:gridCol>
                <a:gridCol w="4064000">
                  <a:extLst>
                    <a:ext uri="{9D8B030D-6E8A-4147-A177-3AD203B41FA5}">
                      <a16:colId xmlns:a16="http://schemas.microsoft.com/office/drawing/2014/main" val="2065138084"/>
                    </a:ext>
                  </a:extLst>
                </a:gridCol>
              </a:tblGrid>
              <a:tr h="553386">
                <a:tc>
                  <a:txBody>
                    <a:bodyPr/>
                    <a:lstStyle/>
                    <a:p>
                      <a:pPr algn="ctr"/>
                      <a:r>
                        <a:rPr lang="en-AU" dirty="0"/>
                        <a:t>Level One</a:t>
                      </a:r>
                    </a:p>
                  </a:txBody>
                  <a:tcPr/>
                </a:tc>
                <a:tc>
                  <a:txBody>
                    <a:bodyPr/>
                    <a:lstStyle/>
                    <a:p>
                      <a:pPr algn="ctr"/>
                      <a:r>
                        <a:rPr lang="en-AU" dirty="0"/>
                        <a:t>Level Two</a:t>
                      </a:r>
                    </a:p>
                  </a:txBody>
                  <a:tcPr/>
                </a:tc>
                <a:tc>
                  <a:txBody>
                    <a:bodyPr/>
                    <a:lstStyle/>
                    <a:p>
                      <a:pPr algn="ctr"/>
                      <a:r>
                        <a:rPr lang="en-AU" dirty="0"/>
                        <a:t>Level Three</a:t>
                      </a:r>
                    </a:p>
                  </a:txBody>
                  <a:tcPr/>
                </a:tc>
                <a:extLst>
                  <a:ext uri="{0D108BD9-81ED-4DB2-BD59-A6C34878D82A}">
                    <a16:rowId xmlns:a16="http://schemas.microsoft.com/office/drawing/2014/main" val="1526148450"/>
                  </a:ext>
                </a:extLst>
              </a:tr>
              <a:tr h="2076995">
                <a:tc>
                  <a:txBody>
                    <a:bodyPr/>
                    <a:lstStyle/>
                    <a:p>
                      <a:pPr marL="342900" marR="0" lvl="0" indent="-342900" algn="l" defTabSz="914400" rtl="0" eaLnBrk="1" fontAlgn="auto" latinLnBrk="0" hangingPunct="1">
                        <a:lnSpc>
                          <a:spcPct val="100000"/>
                        </a:lnSpc>
                        <a:spcBef>
                          <a:spcPts val="0"/>
                        </a:spcBef>
                        <a:spcAft>
                          <a:spcPts val="0"/>
                        </a:spcAft>
                        <a:buClr>
                          <a:schemeClr val="tx1"/>
                        </a:buClr>
                        <a:buSzTx/>
                        <a:buFont typeface="+mj-lt"/>
                        <a:buAutoNum type="arabicPeriod"/>
                        <a:tabLst/>
                        <a:defRPr/>
                      </a:pPr>
                      <a:r>
                        <a:rPr lang="en-AU" sz="1800" kern="1200" dirty="0">
                          <a:solidFill>
                            <a:schemeClr val="dk1"/>
                          </a:solidFill>
                          <a:effectLst/>
                          <a:latin typeface="+mn-lt"/>
                          <a:ea typeface="+mn-ea"/>
                          <a:cs typeface="+mn-cs"/>
                        </a:rPr>
                        <a:t>I subtracted an odd number from an even number and got the answer of 41. What might the odd and even numbers be?</a:t>
                      </a:r>
                    </a:p>
                    <a:p>
                      <a:pPr marL="342900" marR="0" lvl="0" indent="-342900" algn="l" defTabSz="914400" rtl="0" eaLnBrk="1" fontAlgn="auto" latinLnBrk="0" hangingPunct="1">
                        <a:lnSpc>
                          <a:spcPct val="100000"/>
                        </a:lnSpc>
                        <a:spcBef>
                          <a:spcPts val="0"/>
                        </a:spcBef>
                        <a:spcAft>
                          <a:spcPts val="0"/>
                        </a:spcAft>
                        <a:buClr>
                          <a:schemeClr val="tx1"/>
                        </a:buClr>
                        <a:buSzTx/>
                        <a:buFont typeface="+mj-lt"/>
                        <a:buAutoNum type="arabicPeriod"/>
                        <a:tabLst/>
                        <a:defRPr/>
                      </a:pPr>
                      <a:endParaRPr lang="en-AU"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800" kern="1200" dirty="0">
                          <a:solidFill>
                            <a:schemeClr val="dk1"/>
                          </a:solidFill>
                          <a:effectLst/>
                          <a:latin typeface="+mn-lt"/>
                          <a:ea typeface="+mn-ea"/>
                          <a:cs typeface="+mn-cs"/>
                        </a:rPr>
                        <a:t>I have read 213 of the 1,004 pages of my book. How many more pages must I read till I reach the middle?</a:t>
                      </a:r>
                    </a:p>
                    <a:p>
                      <a:pPr marL="0" indent="0">
                        <a:buFont typeface="+mj-lt"/>
                        <a:buNone/>
                      </a:pPr>
                      <a:endParaRPr lang="en-AU" sz="1800" kern="1200" dirty="0">
                        <a:solidFill>
                          <a:schemeClr val="dk1"/>
                        </a:solidFill>
                        <a:effectLst/>
                        <a:latin typeface="+mn-lt"/>
                        <a:ea typeface="+mn-ea"/>
                        <a:cs typeface="+mn-cs"/>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800" kern="1200" dirty="0">
                          <a:solidFill>
                            <a:schemeClr val="dk1"/>
                          </a:solidFill>
                          <a:effectLst/>
                          <a:latin typeface="+mn-lt"/>
                          <a:ea typeface="+mn-ea"/>
                          <a:cs typeface="+mn-cs"/>
                        </a:rPr>
                        <a:t>Two families go to the zoo. The Burch family buy tickets for </a:t>
                      </a:r>
                      <a:r>
                        <a:rPr lang="en-AU" sz="1800" u="sng" kern="1200" dirty="0">
                          <a:solidFill>
                            <a:schemeClr val="dk1"/>
                          </a:solidFill>
                          <a:effectLst/>
                          <a:latin typeface="+mn-lt"/>
                          <a:ea typeface="+mn-ea"/>
                          <a:cs typeface="+mn-cs"/>
                        </a:rPr>
                        <a:t>2 adults</a:t>
                      </a:r>
                      <a:r>
                        <a:rPr lang="en-AU" sz="1800" kern="1200" dirty="0">
                          <a:solidFill>
                            <a:schemeClr val="dk1"/>
                          </a:solidFill>
                          <a:effectLst/>
                          <a:latin typeface="+mn-lt"/>
                          <a:ea typeface="+mn-ea"/>
                          <a:cs typeface="+mn-cs"/>
                        </a:rPr>
                        <a:t> and </a:t>
                      </a:r>
                      <a:r>
                        <a:rPr lang="en-AU" sz="1800" u="sng" kern="1200" dirty="0">
                          <a:solidFill>
                            <a:schemeClr val="dk1"/>
                          </a:solidFill>
                          <a:effectLst/>
                          <a:latin typeface="+mn-lt"/>
                          <a:ea typeface="+mn-ea"/>
                          <a:cs typeface="+mn-cs"/>
                        </a:rPr>
                        <a:t>2 children</a:t>
                      </a:r>
                      <a:r>
                        <a:rPr lang="en-AU" sz="1800" kern="1200" dirty="0">
                          <a:solidFill>
                            <a:schemeClr val="dk1"/>
                          </a:solidFill>
                          <a:effectLst/>
                          <a:latin typeface="+mn-lt"/>
                          <a:ea typeface="+mn-ea"/>
                          <a:cs typeface="+mn-cs"/>
                        </a:rPr>
                        <a:t> and pay $25. The Jones family buys tickets for </a:t>
                      </a:r>
                      <a:r>
                        <a:rPr lang="en-AU" sz="1800" u="sng" kern="1200" dirty="0">
                          <a:solidFill>
                            <a:schemeClr val="dk1"/>
                          </a:solidFill>
                          <a:effectLst/>
                          <a:latin typeface="+mn-lt"/>
                          <a:ea typeface="+mn-ea"/>
                          <a:cs typeface="+mn-cs"/>
                        </a:rPr>
                        <a:t>1 adult</a:t>
                      </a:r>
                      <a:r>
                        <a:rPr lang="en-AU" sz="1800" kern="1200" dirty="0">
                          <a:solidFill>
                            <a:schemeClr val="dk1"/>
                          </a:solidFill>
                          <a:effectLst/>
                          <a:latin typeface="+mn-lt"/>
                          <a:ea typeface="+mn-ea"/>
                          <a:cs typeface="+mn-cs"/>
                        </a:rPr>
                        <a:t> and </a:t>
                      </a:r>
                      <a:r>
                        <a:rPr lang="en-AU" sz="1800" u="sng" kern="1200" dirty="0">
                          <a:solidFill>
                            <a:schemeClr val="dk1"/>
                          </a:solidFill>
                          <a:effectLst/>
                          <a:latin typeface="+mn-lt"/>
                          <a:ea typeface="+mn-ea"/>
                          <a:cs typeface="+mn-cs"/>
                        </a:rPr>
                        <a:t>2 children</a:t>
                      </a:r>
                      <a:r>
                        <a:rPr lang="en-AU" sz="1800" kern="1200" dirty="0">
                          <a:solidFill>
                            <a:schemeClr val="dk1"/>
                          </a:solidFill>
                          <a:effectLst/>
                          <a:latin typeface="+mn-lt"/>
                          <a:ea typeface="+mn-ea"/>
                          <a:cs typeface="+mn-cs"/>
                        </a:rPr>
                        <a:t> and pay $17. How much does it cost for </a:t>
                      </a:r>
                      <a:r>
                        <a:rPr lang="en-AU" sz="1800" b="1" kern="1200" dirty="0">
                          <a:solidFill>
                            <a:schemeClr val="dk1"/>
                          </a:solidFill>
                          <a:effectLst/>
                          <a:latin typeface="+mn-lt"/>
                          <a:ea typeface="+mn-ea"/>
                          <a:cs typeface="+mn-cs"/>
                        </a:rPr>
                        <a:t>one child</a:t>
                      </a:r>
                      <a:r>
                        <a:rPr lang="en-AU" sz="1800" kern="1200" dirty="0">
                          <a:solidFill>
                            <a:schemeClr val="dk1"/>
                          </a:solidFill>
                          <a:effectLst/>
                          <a:latin typeface="+mn-lt"/>
                          <a:ea typeface="+mn-ea"/>
                          <a:cs typeface="+mn-cs"/>
                        </a:rPr>
                        <a:t> to visit the zoo?</a:t>
                      </a:r>
                    </a:p>
                  </a:txBody>
                  <a:tcPr/>
                </a:tc>
                <a:extLst>
                  <a:ext uri="{0D108BD9-81ED-4DB2-BD59-A6C34878D82A}">
                    <a16:rowId xmlns:a16="http://schemas.microsoft.com/office/drawing/2014/main" val="3770221522"/>
                  </a:ext>
                </a:extLst>
              </a:tr>
              <a:tr h="2755351">
                <a:tc>
                  <a:txBody>
                    <a:bodyPr/>
                    <a:lstStyle/>
                    <a:p>
                      <a:pPr marL="342900" marR="0" lvl="0" indent="-342900" algn="l" defTabSz="914400" rtl="0" eaLnBrk="1" fontAlgn="auto" latinLnBrk="0" hangingPunct="1">
                        <a:lnSpc>
                          <a:spcPct val="100000"/>
                        </a:lnSpc>
                        <a:spcBef>
                          <a:spcPts val="0"/>
                        </a:spcBef>
                        <a:spcAft>
                          <a:spcPts val="0"/>
                        </a:spcAft>
                        <a:buClr>
                          <a:schemeClr val="tx1"/>
                        </a:buClr>
                        <a:buSzTx/>
                        <a:buFont typeface="+mj-lt"/>
                        <a:buAutoNum type="arabicPeriod" startAt="2"/>
                        <a:tabLst/>
                        <a:defRPr/>
                      </a:pPr>
                      <a:r>
                        <a:rPr lang="en-AU" sz="1800" kern="1200" dirty="0">
                          <a:solidFill>
                            <a:schemeClr val="dk1"/>
                          </a:solidFill>
                          <a:effectLst/>
                          <a:latin typeface="+mn-lt"/>
                          <a:ea typeface="+mn-ea"/>
                          <a:cs typeface="+mn-cs"/>
                        </a:rPr>
                        <a:t>Of 356 runners who began a race only 149 finished. How many dropped out?</a:t>
                      </a:r>
                    </a:p>
                    <a:p>
                      <a:pPr marL="0" indent="0">
                        <a:buClr>
                          <a:schemeClr val="tx1"/>
                        </a:buClr>
                        <a:buFont typeface="+mj-lt"/>
                        <a:buNone/>
                      </a:pPr>
                      <a:endParaRPr lang="en-AU"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AU" sz="1800" kern="1200" dirty="0">
                          <a:solidFill>
                            <a:schemeClr val="dk1"/>
                          </a:solidFill>
                          <a:effectLst/>
                          <a:latin typeface="+mn-lt"/>
                          <a:ea typeface="+mn-ea"/>
                          <a:cs typeface="+mn-cs"/>
                        </a:rPr>
                        <a:t>Sally started to read a book on Monday. On Tuesday, she read 20 more pages than on Monday. She reached page 86. How many pages did she read on Monday?</a:t>
                      </a:r>
                    </a:p>
                    <a:p>
                      <a:pPr marL="0" indent="0">
                        <a:buFont typeface="+mj-lt"/>
                        <a:buNone/>
                      </a:pPr>
                      <a:endParaRPr lang="en-AU"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AU" sz="1800" b="0" i="0" kern="1200" dirty="0">
                          <a:solidFill>
                            <a:schemeClr val="dk1"/>
                          </a:solidFill>
                          <a:effectLst/>
                          <a:latin typeface="+mn-lt"/>
                          <a:ea typeface="+mn-ea"/>
                          <a:cs typeface="+mn-cs"/>
                        </a:rPr>
                        <a:t>Replace each letter with a digit to make this addition correct.</a:t>
                      </a:r>
                    </a:p>
                    <a:p>
                      <a:pPr marL="457200" lvl="1" indent="0">
                        <a:buFont typeface="+mj-lt"/>
                        <a:buNone/>
                      </a:pPr>
                      <a:r>
                        <a:rPr lang="en-AU" sz="1800" b="1" kern="1200" dirty="0">
                          <a:solidFill>
                            <a:schemeClr val="dk1"/>
                          </a:solidFill>
                          <a:effectLst/>
                          <a:latin typeface="+mn-lt"/>
                          <a:ea typeface="+mn-ea"/>
                          <a:cs typeface="+mn-cs"/>
                        </a:rPr>
                        <a:t>    T  H  R  E  </a:t>
                      </a:r>
                      <a:r>
                        <a:rPr lang="en-AU" sz="1800" b="1" kern="1200" dirty="0" err="1">
                          <a:solidFill>
                            <a:schemeClr val="dk1"/>
                          </a:solidFill>
                          <a:effectLst/>
                          <a:latin typeface="+mn-lt"/>
                          <a:ea typeface="+mn-ea"/>
                          <a:cs typeface="+mn-cs"/>
                        </a:rPr>
                        <a:t>E</a:t>
                      </a:r>
                      <a:endParaRPr lang="en-AU" sz="1800" b="1" kern="1200" dirty="0">
                        <a:solidFill>
                          <a:schemeClr val="dk1"/>
                        </a:solidFill>
                        <a:effectLst/>
                        <a:latin typeface="+mn-lt"/>
                        <a:ea typeface="+mn-ea"/>
                        <a:cs typeface="+mn-cs"/>
                      </a:endParaRPr>
                    </a:p>
                    <a:p>
                      <a:pPr marL="457200" lvl="1" indent="0">
                        <a:buFont typeface="+mj-lt"/>
                        <a:buNone/>
                      </a:pPr>
                      <a:r>
                        <a:rPr lang="en-AU" sz="1800" b="1" kern="1200" dirty="0">
                          <a:solidFill>
                            <a:schemeClr val="dk1"/>
                          </a:solidFill>
                          <a:effectLst/>
                          <a:latin typeface="+mn-lt"/>
                          <a:ea typeface="+mn-ea"/>
                          <a:cs typeface="+mn-cs"/>
                        </a:rPr>
                        <a:t>    T  H  R  E  </a:t>
                      </a:r>
                      <a:r>
                        <a:rPr lang="en-AU" sz="1800" b="1" kern="1200" dirty="0" err="1">
                          <a:solidFill>
                            <a:schemeClr val="dk1"/>
                          </a:solidFill>
                          <a:effectLst/>
                          <a:latin typeface="+mn-lt"/>
                          <a:ea typeface="+mn-ea"/>
                          <a:cs typeface="+mn-cs"/>
                        </a:rPr>
                        <a:t>E</a:t>
                      </a:r>
                      <a:endParaRPr lang="en-AU" sz="1800" b="1" kern="1200" dirty="0">
                        <a:solidFill>
                          <a:schemeClr val="dk1"/>
                        </a:solidFill>
                        <a:effectLst/>
                        <a:latin typeface="+mn-lt"/>
                        <a:ea typeface="+mn-ea"/>
                        <a:cs typeface="+mn-cs"/>
                      </a:endParaRPr>
                    </a:p>
                    <a:p>
                      <a:pPr marL="457200" lvl="1" indent="0">
                        <a:buFont typeface="+mj-lt"/>
                        <a:buNone/>
                      </a:pPr>
                      <a:r>
                        <a:rPr lang="en-AU" sz="1800" b="1" u="sng" kern="1200" dirty="0">
                          <a:solidFill>
                            <a:schemeClr val="dk1"/>
                          </a:solidFill>
                          <a:effectLst/>
                          <a:latin typeface="+mn-lt"/>
                          <a:ea typeface="+mn-ea"/>
                          <a:cs typeface="+mn-cs"/>
                        </a:rPr>
                        <a:t>        F  O  U  R  +</a:t>
                      </a:r>
                    </a:p>
                    <a:p>
                      <a:pPr marL="457200" lvl="1" indent="0">
                        <a:buFont typeface="+mj-lt"/>
                        <a:buNone/>
                      </a:pPr>
                      <a:r>
                        <a:rPr lang="en-AU" sz="1800" b="1" u="none" kern="1200" dirty="0">
                          <a:solidFill>
                            <a:schemeClr val="dk1"/>
                          </a:solidFill>
                          <a:effectLst/>
                          <a:latin typeface="+mn-lt"/>
                          <a:ea typeface="+mn-ea"/>
                          <a:cs typeface="+mn-cs"/>
                        </a:rPr>
                        <a:t>E  L  E  V  E  N</a:t>
                      </a:r>
                    </a:p>
                  </a:txBody>
                  <a:tcPr/>
                </a:tc>
                <a:extLst>
                  <a:ext uri="{0D108BD9-81ED-4DB2-BD59-A6C34878D82A}">
                    <a16:rowId xmlns:a16="http://schemas.microsoft.com/office/drawing/2014/main" val="2554094168"/>
                  </a:ext>
                </a:extLst>
              </a:tr>
              <a:tr h="1510542">
                <a:tc>
                  <a:txBody>
                    <a:bodyPr/>
                    <a:lstStyle/>
                    <a:p>
                      <a:pPr marL="342900" marR="0" lvl="0" indent="-342900" algn="l" defTabSz="914400" rtl="0" eaLnBrk="1" fontAlgn="auto" latinLnBrk="0" hangingPunct="1">
                        <a:lnSpc>
                          <a:spcPct val="100000"/>
                        </a:lnSpc>
                        <a:spcBef>
                          <a:spcPts val="0"/>
                        </a:spcBef>
                        <a:spcAft>
                          <a:spcPts val="0"/>
                        </a:spcAft>
                        <a:buClr>
                          <a:schemeClr val="tx1"/>
                        </a:buClr>
                        <a:buSzTx/>
                        <a:buFont typeface="+mj-lt"/>
                        <a:buAutoNum type="arabicPeriod" startAt="3"/>
                        <a:tabLst/>
                        <a:defRPr/>
                      </a:pPr>
                      <a:r>
                        <a:rPr lang="en-AU" sz="1800" kern="1200" dirty="0">
                          <a:solidFill>
                            <a:schemeClr val="dk1"/>
                          </a:solidFill>
                          <a:effectLst/>
                          <a:latin typeface="+mn-lt"/>
                          <a:ea typeface="+mn-ea"/>
                          <a:cs typeface="+mn-cs"/>
                        </a:rPr>
                        <a:t>I have run 328m. how much further must I run to cover 420m? </a:t>
                      </a:r>
                    </a:p>
                    <a:p>
                      <a:pPr marL="0" indent="0">
                        <a:buClr>
                          <a:schemeClr val="tx1"/>
                        </a:buClr>
                        <a:buFont typeface="+mj-lt"/>
                        <a:buNone/>
                      </a:pPr>
                      <a:endParaRPr lang="en-AU"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AU" sz="1800" kern="1200" dirty="0">
                          <a:solidFill>
                            <a:schemeClr val="dk1"/>
                          </a:solidFill>
                          <a:effectLst/>
                          <a:latin typeface="+mn-lt"/>
                          <a:ea typeface="+mn-ea"/>
                          <a:cs typeface="+mn-cs"/>
                        </a:rPr>
                        <a:t>There are 9 shelves of tins. 6 of the shelves hold 75 tins. 3 of the shelves hold 55 tins. How many tins are on the shelves altogether?</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AU" sz="1800" kern="1200" dirty="0">
                        <a:solidFill>
                          <a:schemeClr val="dk1"/>
                        </a:solidFill>
                        <a:effectLst/>
                        <a:latin typeface="+mn-lt"/>
                        <a:ea typeface="+mn-ea"/>
                        <a:cs typeface="+mn-cs"/>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AU" sz="1800" b="0" i="0" kern="1200" dirty="0">
                          <a:solidFill>
                            <a:schemeClr val="dk1"/>
                          </a:solidFill>
                          <a:effectLst/>
                          <a:latin typeface="+mn-lt"/>
                          <a:ea typeface="+mn-ea"/>
                          <a:cs typeface="+mn-cs"/>
                        </a:rPr>
                        <a:t>How many ways can you find to put operation signs (</a:t>
                      </a:r>
                      <a:r>
                        <a:rPr lang="en-AU" sz="1800" b="0" i="0" u="none" strike="noStrike" kern="1200" dirty="0">
                          <a:solidFill>
                            <a:schemeClr val="dk1"/>
                          </a:solidFill>
                          <a:effectLst/>
                          <a:latin typeface="+mn-lt"/>
                          <a:ea typeface="+mn-ea"/>
                          <a:cs typeface="+mn-cs"/>
                        </a:rPr>
                        <a:t>+</a:t>
                      </a:r>
                      <a:r>
                        <a:rPr lang="en-AU" sz="1800" b="0" i="0" kern="1200" dirty="0">
                          <a:solidFill>
                            <a:schemeClr val="dk1"/>
                          </a:solidFill>
                          <a:effectLst/>
                          <a:latin typeface="+mn-lt"/>
                          <a:ea typeface="+mn-ea"/>
                          <a:cs typeface="+mn-cs"/>
                        </a:rPr>
                        <a:t>, </a:t>
                      </a:r>
                      <a:r>
                        <a:rPr lang="en-AU" sz="1800" b="0" i="0" u="none" strike="noStrike" kern="1200" dirty="0">
                          <a:solidFill>
                            <a:schemeClr val="dk1"/>
                          </a:solidFill>
                          <a:effectLst/>
                          <a:latin typeface="+mn-lt"/>
                          <a:ea typeface="+mn-ea"/>
                          <a:cs typeface="+mn-cs"/>
                        </a:rPr>
                        <a:t>−</a:t>
                      </a:r>
                      <a:r>
                        <a:rPr lang="en-AU" sz="1800" b="0" i="0" kern="1200" dirty="0">
                          <a:solidFill>
                            <a:schemeClr val="dk1"/>
                          </a:solidFill>
                          <a:effectLst/>
                          <a:latin typeface="+mn-lt"/>
                          <a:ea typeface="+mn-ea"/>
                          <a:cs typeface="+mn-cs"/>
                        </a:rPr>
                        <a:t>, </a:t>
                      </a:r>
                      <a:r>
                        <a:rPr lang="en-AU" sz="1800" b="0" i="0" u="none" strike="noStrike" kern="1200" dirty="0">
                          <a:solidFill>
                            <a:schemeClr val="dk1"/>
                          </a:solidFill>
                          <a:effectLst/>
                          <a:latin typeface="+mn-lt"/>
                          <a:ea typeface="+mn-ea"/>
                          <a:cs typeface="+mn-cs"/>
                        </a:rPr>
                        <a:t>×</a:t>
                      </a:r>
                      <a:r>
                        <a:rPr lang="en-AU" sz="1800" b="0" i="0" kern="1200" dirty="0">
                          <a:solidFill>
                            <a:schemeClr val="dk1"/>
                          </a:solidFill>
                          <a:effectLst/>
                          <a:latin typeface="+mn-lt"/>
                          <a:ea typeface="+mn-ea"/>
                          <a:cs typeface="+mn-cs"/>
                        </a:rPr>
                        <a:t>, </a:t>
                      </a:r>
                      <a:r>
                        <a:rPr lang="en-AU" sz="1800" b="0" i="0" u="none" strike="noStrike" kern="1200" dirty="0">
                          <a:solidFill>
                            <a:schemeClr val="dk1"/>
                          </a:solidFill>
                          <a:effectLst/>
                          <a:latin typeface="+mn-lt"/>
                          <a:ea typeface="+mn-ea"/>
                          <a:cs typeface="+mn-cs"/>
                        </a:rPr>
                        <a:t>÷</a:t>
                      </a:r>
                      <a:r>
                        <a:rPr lang="en-AU" sz="1800" b="0" i="0" kern="1200" dirty="0">
                          <a:solidFill>
                            <a:schemeClr val="dk1"/>
                          </a:solidFill>
                          <a:effectLst/>
                          <a:latin typeface="+mn-lt"/>
                          <a:ea typeface="+mn-ea"/>
                          <a:cs typeface="+mn-cs"/>
                        </a:rPr>
                        <a:t>) between the digits make </a:t>
                      </a:r>
                      <a:r>
                        <a:rPr lang="en-AU" sz="1800" b="0" i="0" u="none" strike="noStrike" kern="1200" dirty="0">
                          <a:solidFill>
                            <a:schemeClr val="dk1"/>
                          </a:solidFill>
                          <a:effectLst/>
                          <a:latin typeface="+mn-lt"/>
                          <a:ea typeface="+mn-ea"/>
                          <a:cs typeface="+mn-cs"/>
                        </a:rPr>
                        <a:t>100</a:t>
                      </a:r>
                      <a:r>
                        <a:rPr lang="en-AU" sz="1800" b="0" i="0"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AU" sz="1800" b="0" i="0" kern="1200" dirty="0">
                        <a:solidFill>
                          <a:schemeClr val="dk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AU" sz="1800" b="1" i="0" kern="1200" dirty="0">
                          <a:solidFill>
                            <a:schemeClr val="dk1"/>
                          </a:solidFill>
                          <a:effectLst/>
                          <a:latin typeface="+mn-lt"/>
                          <a:ea typeface="+mn-ea"/>
                          <a:cs typeface="+mn-cs"/>
                        </a:rPr>
                        <a:t>1    2    3    4    5    6    7    8    9  =  100</a:t>
                      </a:r>
                    </a:p>
                  </a:txBody>
                  <a:tcPr/>
                </a:tc>
                <a:extLst>
                  <a:ext uri="{0D108BD9-81ED-4DB2-BD59-A6C34878D82A}">
                    <a16:rowId xmlns:a16="http://schemas.microsoft.com/office/drawing/2014/main" val="712398825"/>
                  </a:ext>
                </a:extLst>
              </a:tr>
            </a:tbl>
          </a:graphicData>
        </a:graphic>
      </p:graphicFrame>
      <p:sp>
        <p:nvSpPr>
          <p:cNvPr id="3" name="TextBox 2">
            <a:extLst>
              <a:ext uri="{FF2B5EF4-FFF2-40B4-BE49-F238E27FC236}">
                <a16:creationId xmlns:a16="http://schemas.microsoft.com/office/drawing/2014/main" id="{1E58B1AF-298E-4250-A350-B406104A3DA3}"/>
              </a:ext>
            </a:extLst>
          </p:cNvPr>
          <p:cNvSpPr txBox="1"/>
          <p:nvPr/>
        </p:nvSpPr>
        <p:spPr>
          <a:xfrm>
            <a:off x="5819857" y="6575503"/>
            <a:ext cx="979714" cy="400110"/>
          </a:xfrm>
          <a:prstGeom prst="rect">
            <a:avLst/>
          </a:prstGeom>
          <a:noFill/>
        </p:spPr>
        <p:txBody>
          <a:bodyPr wrap="square" rtlCol="0">
            <a:spAutoFit/>
          </a:bodyPr>
          <a:lstStyle/>
          <a:p>
            <a:pPr algn="ctr"/>
            <a:r>
              <a:rPr lang="en-AU" sz="1000" b="1"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18039819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24125"/>
          </a:xfrm>
        </p:spPr>
        <p:txBody>
          <a:bodyPr>
            <a:normAutofit/>
          </a:bodyPr>
          <a:lstStyle/>
          <a:p>
            <a:r>
              <a:rPr lang="en-AU" sz="3600" dirty="0">
                <a:solidFill>
                  <a:schemeClr val="accent5">
                    <a:lumMod val="75000"/>
                  </a:schemeClr>
                </a:solidFill>
              </a:rPr>
              <a:t>5. Can you solve multi-step addition &amp; subtraction problems? </a:t>
            </a:r>
            <a:r>
              <a:rPr lang="en-AU" sz="3600" dirty="0">
                <a:solidFill>
                  <a:srgbClr val="C00000"/>
                </a:solidFill>
              </a:rPr>
              <a:t>(Assessment)</a:t>
            </a:r>
          </a:p>
        </p:txBody>
      </p:sp>
      <p:sp>
        <p:nvSpPr>
          <p:cNvPr id="3" name="Content Placeholder 2"/>
          <p:cNvSpPr>
            <a:spLocks noGrp="1"/>
          </p:cNvSpPr>
          <p:nvPr>
            <p:ph sz="half" idx="1"/>
          </p:nvPr>
        </p:nvSpPr>
        <p:spPr>
          <a:xfrm>
            <a:off x="105113" y="1137547"/>
            <a:ext cx="5809125" cy="5640758"/>
          </a:xfrm>
        </p:spPr>
        <p:txBody>
          <a:bodyPr/>
          <a:lstStyle/>
          <a:p>
            <a:pPr marL="457200" indent="-457200">
              <a:buFont typeface="+mj-lt"/>
              <a:buAutoNum type="arabicPeriod"/>
            </a:pPr>
            <a:r>
              <a:rPr lang="en-AU" dirty="0"/>
              <a:t>Describe the different ways you can add 9 to 23.</a:t>
            </a:r>
          </a:p>
          <a:p>
            <a:pPr marL="457200" indent="-457200">
              <a:buFont typeface="+mj-lt"/>
              <a:buAutoNum type="arabicPeriod"/>
            </a:pPr>
            <a:endParaRPr lang="en-AU" dirty="0"/>
          </a:p>
          <a:p>
            <a:pPr marL="457200" indent="-457200">
              <a:buFont typeface="+mj-lt"/>
              <a:buAutoNum type="arabicPeriod"/>
            </a:pPr>
            <a:endParaRPr lang="en-AU" dirty="0"/>
          </a:p>
          <a:p>
            <a:pPr marL="457200" indent="-457200">
              <a:buFont typeface="+mj-lt"/>
              <a:buAutoNum type="arabicPeriod"/>
            </a:pPr>
            <a:r>
              <a:rPr lang="en-AU" dirty="0"/>
              <a:t>If I subtracted an odd number from an even number and got the answer of 41, what might the odd and even numbers be?</a:t>
            </a:r>
          </a:p>
          <a:p>
            <a:pPr marL="457200" indent="-457200">
              <a:buFont typeface="+mj-lt"/>
              <a:buAutoNum type="arabicPeriod"/>
            </a:pPr>
            <a:endParaRPr lang="en-AU" dirty="0"/>
          </a:p>
          <a:p>
            <a:pPr marL="457200" indent="-457200">
              <a:buFont typeface="+mj-lt"/>
              <a:buAutoNum type="arabicPeriod"/>
            </a:pPr>
            <a:endParaRPr lang="en-AU" dirty="0"/>
          </a:p>
          <a:p>
            <a:pPr marL="457200" indent="-457200">
              <a:buFont typeface="+mj-lt"/>
              <a:buAutoNum type="arabicPeriod"/>
            </a:pPr>
            <a:r>
              <a:rPr lang="en-AU" dirty="0"/>
              <a:t>Scientific calculators cost $40 and basic calculators cost $12. How much might it cost for a class set of some basic and some scientific calculators?</a:t>
            </a:r>
          </a:p>
        </p:txBody>
      </p:sp>
      <p:sp>
        <p:nvSpPr>
          <p:cNvPr id="4" name="Content Placeholder 3"/>
          <p:cNvSpPr>
            <a:spLocks noGrp="1"/>
          </p:cNvSpPr>
          <p:nvPr>
            <p:ph sz="half" idx="2"/>
          </p:nvPr>
        </p:nvSpPr>
        <p:spPr>
          <a:xfrm>
            <a:off x="5995108" y="1142705"/>
            <a:ext cx="6097873" cy="5635600"/>
          </a:xfrm>
        </p:spPr>
        <p:txBody>
          <a:bodyPr/>
          <a:lstStyle/>
          <a:p>
            <a:pPr marL="457200" indent="-457200">
              <a:buFont typeface="+mj-lt"/>
              <a:buAutoNum type="arabicPeriod" startAt="4"/>
            </a:pPr>
            <a:r>
              <a:rPr lang="en-AU" dirty="0"/>
              <a:t>I have saved $40,000 to buy a new car. The basic model costs $36,118 and I can add extras. What extras can I get from the list below? How much money will I have left over?</a:t>
            </a:r>
          </a:p>
          <a:p>
            <a:pPr marL="457200" indent="-457200">
              <a:buFont typeface="+mj-lt"/>
              <a:buAutoNum type="arabicPeriod" startAt="4"/>
            </a:pPr>
            <a:endParaRPr lang="en-AU" dirty="0"/>
          </a:p>
          <a:p>
            <a:pPr marL="0" indent="0">
              <a:buNone/>
            </a:pPr>
            <a:endParaRPr lang="en-AU" dirty="0"/>
          </a:p>
          <a:p>
            <a:pPr marL="457200" indent="-457200">
              <a:buFont typeface="+mj-lt"/>
              <a:buAutoNum type="arabicPeriod" startAt="4"/>
            </a:pPr>
            <a:r>
              <a:rPr lang="en-AU" dirty="0"/>
              <a:t>If a computer costs $1,599 and its price is then decreased by up to $250, how much might I pay? Explain your answer.</a:t>
            </a:r>
          </a:p>
          <a:p>
            <a:pPr marL="457200" indent="-457200">
              <a:buFont typeface="+mj-lt"/>
              <a:buAutoNum type="arabicPeriod" startAt="4"/>
            </a:pPr>
            <a:endParaRPr lang="en-AU" dirty="0"/>
          </a:p>
          <a:p>
            <a:pPr marL="457200" indent="-457200">
              <a:buFont typeface="+mj-lt"/>
              <a:buAutoNum type="arabicPeriod" startAt="4"/>
            </a:pPr>
            <a:r>
              <a:rPr lang="en-AU" dirty="0"/>
              <a:t>Estimate your answer to the following question, and then solve. Make sure you show all your working out. </a:t>
            </a:r>
          </a:p>
        </p:txBody>
      </p:sp>
      <p:pic>
        <p:nvPicPr>
          <p:cNvPr id="5" name="Picture 8" descr="Image result for subtraction s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02642" y="-93615"/>
            <a:ext cx="489358" cy="11584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Image result for addition s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60633" y="162620"/>
            <a:ext cx="642009" cy="74662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a:cxnSpLocks/>
          </p:cNvCxnSpPr>
          <p:nvPr/>
        </p:nvCxnSpPr>
        <p:spPr>
          <a:xfrm>
            <a:off x="105114" y="1006679"/>
            <a:ext cx="11987868" cy="8389"/>
          </a:xfrm>
          <a:prstGeom prst="line">
            <a:avLst/>
          </a:prstGeom>
          <a:ln>
            <a:solidFill>
              <a:schemeClr val="accent6">
                <a:lumMod val="75000"/>
              </a:schemeClr>
            </a:solidFill>
            <a:prstDash val="lgDashDotDot"/>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354694273"/>
              </p:ext>
            </p:extLst>
          </p:nvPr>
        </p:nvGraphicFramePr>
        <p:xfrm>
          <a:off x="5914240" y="2380686"/>
          <a:ext cx="6277760" cy="640080"/>
        </p:xfrm>
        <a:graphic>
          <a:graphicData uri="http://schemas.openxmlformats.org/drawingml/2006/table">
            <a:tbl>
              <a:tblPr firstRow="1" bandRow="1">
                <a:tableStyleId>{5C22544A-7EE6-4342-B048-85BDC9FD1C3A}</a:tableStyleId>
              </a:tblPr>
              <a:tblGrid>
                <a:gridCol w="1255552">
                  <a:extLst>
                    <a:ext uri="{9D8B030D-6E8A-4147-A177-3AD203B41FA5}">
                      <a16:colId xmlns:a16="http://schemas.microsoft.com/office/drawing/2014/main" val="1324329926"/>
                    </a:ext>
                  </a:extLst>
                </a:gridCol>
                <a:gridCol w="1255552">
                  <a:extLst>
                    <a:ext uri="{9D8B030D-6E8A-4147-A177-3AD203B41FA5}">
                      <a16:colId xmlns:a16="http://schemas.microsoft.com/office/drawing/2014/main" val="2089193270"/>
                    </a:ext>
                  </a:extLst>
                </a:gridCol>
                <a:gridCol w="1255552">
                  <a:extLst>
                    <a:ext uri="{9D8B030D-6E8A-4147-A177-3AD203B41FA5}">
                      <a16:colId xmlns:a16="http://schemas.microsoft.com/office/drawing/2014/main" val="2057314991"/>
                    </a:ext>
                  </a:extLst>
                </a:gridCol>
                <a:gridCol w="1255552">
                  <a:extLst>
                    <a:ext uri="{9D8B030D-6E8A-4147-A177-3AD203B41FA5}">
                      <a16:colId xmlns:a16="http://schemas.microsoft.com/office/drawing/2014/main" val="1698330114"/>
                    </a:ext>
                  </a:extLst>
                </a:gridCol>
                <a:gridCol w="1255552">
                  <a:extLst>
                    <a:ext uri="{9D8B030D-6E8A-4147-A177-3AD203B41FA5}">
                      <a16:colId xmlns:a16="http://schemas.microsoft.com/office/drawing/2014/main" val="1706855882"/>
                    </a:ext>
                  </a:extLst>
                </a:gridCol>
              </a:tblGrid>
              <a:tr h="370840">
                <a:tc>
                  <a:txBody>
                    <a:bodyPr/>
                    <a:lstStyle/>
                    <a:p>
                      <a:pPr algn="ctr"/>
                      <a:r>
                        <a:rPr lang="en-AU" sz="1200" b="0" dirty="0">
                          <a:solidFill>
                            <a:schemeClr val="tx1"/>
                          </a:solidFill>
                        </a:rPr>
                        <a:t>Tinted Windows $860</a:t>
                      </a:r>
                    </a:p>
                  </a:txBody>
                  <a:tcPr anchor="ctr">
                    <a:solidFill>
                      <a:schemeClr val="bg1">
                        <a:lumMod val="85000"/>
                      </a:schemeClr>
                    </a:solidFill>
                  </a:tcPr>
                </a:tc>
                <a:tc>
                  <a:txBody>
                    <a:bodyPr/>
                    <a:lstStyle/>
                    <a:p>
                      <a:pPr algn="ctr"/>
                      <a:r>
                        <a:rPr lang="en-AU" sz="1200" b="0" dirty="0">
                          <a:solidFill>
                            <a:schemeClr val="tx1"/>
                          </a:solidFill>
                        </a:rPr>
                        <a:t>Bluetooth Connectivity $1376</a:t>
                      </a:r>
                    </a:p>
                  </a:txBody>
                  <a:tcPr anchor="ctr">
                    <a:solidFill>
                      <a:schemeClr val="bg1">
                        <a:lumMod val="85000"/>
                      </a:schemeClr>
                    </a:solidFill>
                  </a:tcPr>
                </a:tc>
                <a:tc>
                  <a:txBody>
                    <a:bodyPr/>
                    <a:lstStyle/>
                    <a:p>
                      <a:pPr algn="ctr"/>
                      <a:r>
                        <a:rPr lang="en-AU" sz="1200" b="0" dirty="0">
                          <a:solidFill>
                            <a:schemeClr val="tx1"/>
                          </a:solidFill>
                        </a:rPr>
                        <a:t>Metallic Paint $340</a:t>
                      </a:r>
                    </a:p>
                  </a:txBody>
                  <a:tcPr anchor="ctr">
                    <a:solidFill>
                      <a:schemeClr val="bg1">
                        <a:lumMod val="85000"/>
                      </a:schemeClr>
                    </a:solidFill>
                  </a:tcPr>
                </a:tc>
                <a:tc>
                  <a:txBody>
                    <a:bodyPr/>
                    <a:lstStyle/>
                    <a:p>
                      <a:pPr algn="ctr"/>
                      <a:r>
                        <a:rPr lang="en-AU" sz="1200" b="0" dirty="0">
                          <a:solidFill>
                            <a:schemeClr val="tx1"/>
                          </a:solidFill>
                        </a:rPr>
                        <a:t>Satellite Navigation </a:t>
                      </a:r>
                    </a:p>
                    <a:p>
                      <a:pPr algn="ctr"/>
                      <a:r>
                        <a:rPr lang="en-AU" sz="1200" b="0" dirty="0">
                          <a:solidFill>
                            <a:schemeClr val="tx1"/>
                          </a:solidFill>
                        </a:rPr>
                        <a:t>$592</a:t>
                      </a:r>
                    </a:p>
                  </a:txBody>
                  <a:tcPr anchor="ctr">
                    <a:solidFill>
                      <a:schemeClr val="bg1">
                        <a:lumMod val="85000"/>
                      </a:schemeClr>
                    </a:solidFill>
                  </a:tcPr>
                </a:tc>
                <a:tc>
                  <a:txBody>
                    <a:bodyPr/>
                    <a:lstStyle/>
                    <a:p>
                      <a:pPr algn="ctr"/>
                      <a:r>
                        <a:rPr lang="en-AU" sz="1200" b="0" dirty="0">
                          <a:solidFill>
                            <a:schemeClr val="tx1"/>
                          </a:solidFill>
                        </a:rPr>
                        <a:t>Leather Seats</a:t>
                      </a:r>
                    </a:p>
                    <a:p>
                      <a:pPr algn="ctr"/>
                      <a:r>
                        <a:rPr lang="en-AU" sz="1200" b="0" dirty="0">
                          <a:solidFill>
                            <a:schemeClr val="tx1"/>
                          </a:solidFill>
                        </a:rPr>
                        <a:t>$2305</a:t>
                      </a:r>
                    </a:p>
                  </a:txBody>
                  <a:tcPr anchor="ctr">
                    <a:solidFill>
                      <a:schemeClr val="bg1">
                        <a:lumMod val="85000"/>
                      </a:schemeClr>
                    </a:solidFill>
                  </a:tcPr>
                </a:tc>
                <a:extLst>
                  <a:ext uri="{0D108BD9-81ED-4DB2-BD59-A6C34878D82A}">
                    <a16:rowId xmlns:a16="http://schemas.microsoft.com/office/drawing/2014/main" val="1309512481"/>
                  </a:ext>
                </a:extLst>
              </a:tr>
            </a:tbl>
          </a:graphicData>
        </a:graphic>
      </p:graphicFrame>
      <p:sp>
        <p:nvSpPr>
          <p:cNvPr id="9" name="Rectangle 8"/>
          <p:cNvSpPr/>
          <p:nvPr/>
        </p:nvSpPr>
        <p:spPr>
          <a:xfrm>
            <a:off x="7935985" y="5578679"/>
            <a:ext cx="2449586" cy="981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dirty="0"/>
              <a:t>1 4 3 8  +  1 2 9</a:t>
            </a:r>
          </a:p>
        </p:txBody>
      </p:sp>
      <p:sp>
        <p:nvSpPr>
          <p:cNvPr id="10" name="TextBox 9">
            <a:extLst>
              <a:ext uri="{FF2B5EF4-FFF2-40B4-BE49-F238E27FC236}">
                <a16:creationId xmlns:a16="http://schemas.microsoft.com/office/drawing/2014/main" id="{3EA9B698-192F-4F3E-981D-7B17D34E15BA}"/>
              </a:ext>
            </a:extLst>
          </p:cNvPr>
          <p:cNvSpPr txBox="1"/>
          <p:nvPr/>
        </p:nvSpPr>
        <p:spPr>
          <a:xfrm rot="19519817">
            <a:off x="10705366" y="6314247"/>
            <a:ext cx="979714" cy="400110"/>
          </a:xfrm>
          <a:prstGeom prst="rect">
            <a:avLst/>
          </a:prstGeom>
          <a:noFill/>
        </p:spPr>
        <p:txBody>
          <a:bodyPr wrap="square" rtlCol="0">
            <a:spAutoFit/>
          </a:bodyPr>
          <a:lstStyle/>
          <a:p>
            <a:pPr algn="ctr"/>
            <a:r>
              <a:rPr lang="en-AU" sz="1000" b="1"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262602311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3850547" cy="769441"/>
          </a:xfrm>
          <a:prstGeom prst="rect">
            <a:avLst/>
          </a:prstGeom>
          <a:noFill/>
        </p:spPr>
        <p:txBody>
          <a:bodyPr wrap="square" rtlCol="0">
            <a:spAutoFit/>
          </a:bodyPr>
          <a:lstStyle/>
          <a:p>
            <a:pPr algn="ctr"/>
            <a:r>
              <a:rPr lang="en-AU" sz="4400" dirty="0">
                <a:solidFill>
                  <a:srgbClr val="00B0F0"/>
                </a:solidFill>
                <a:latin typeface="AR DARLING" panose="02000000000000000000" pitchFamily="2" charset="0"/>
              </a:rPr>
              <a:t>Diffy</a:t>
            </a:r>
            <a:r>
              <a:rPr lang="en-AU" sz="3200" dirty="0">
                <a:solidFill>
                  <a:srgbClr val="00B0F0"/>
                </a:solidFill>
                <a:latin typeface="AR DARLING" panose="02000000000000000000" pitchFamily="2" charset="0"/>
              </a:rPr>
              <a:t>!</a:t>
            </a:r>
          </a:p>
        </p:txBody>
      </p:sp>
      <p:pic>
        <p:nvPicPr>
          <p:cNvPr id="4" name="Picture 3"/>
          <p:cNvPicPr>
            <a:picLocks noChangeAspect="1"/>
          </p:cNvPicPr>
          <p:nvPr/>
        </p:nvPicPr>
        <p:blipFill>
          <a:blip r:embed="rId3"/>
          <a:stretch>
            <a:fillRect/>
          </a:stretch>
        </p:blipFill>
        <p:spPr>
          <a:xfrm>
            <a:off x="3274893" y="0"/>
            <a:ext cx="8091799" cy="6858000"/>
          </a:xfrm>
          <a:prstGeom prst="rect">
            <a:avLst/>
          </a:prstGeom>
        </p:spPr>
      </p:pic>
      <p:sp>
        <p:nvSpPr>
          <p:cNvPr id="5" name="TextBox 4"/>
          <p:cNvSpPr txBox="1"/>
          <p:nvPr/>
        </p:nvSpPr>
        <p:spPr>
          <a:xfrm>
            <a:off x="1" y="906011"/>
            <a:ext cx="3707934" cy="5262979"/>
          </a:xfrm>
          <a:prstGeom prst="rect">
            <a:avLst/>
          </a:prstGeom>
          <a:noFill/>
        </p:spPr>
        <p:txBody>
          <a:bodyPr wrap="square" rtlCol="0">
            <a:spAutoFit/>
          </a:bodyPr>
          <a:lstStyle/>
          <a:p>
            <a:r>
              <a:rPr lang="en-AU" sz="2400" dirty="0"/>
              <a:t>Begin by writing four different numbers into the four circles on each of the outer corners. Fill in the outer squares by subtracting the smaller number from the larger number on each corner. Continue working toward the centre, subtracting the corners. What patterns do you see? Can you get to the middle without a difference of zero?</a:t>
            </a:r>
          </a:p>
        </p:txBody>
      </p:sp>
      <p:sp>
        <p:nvSpPr>
          <p:cNvPr id="6" name="TextBox 5">
            <a:extLst>
              <a:ext uri="{FF2B5EF4-FFF2-40B4-BE49-F238E27FC236}">
                <a16:creationId xmlns:a16="http://schemas.microsoft.com/office/drawing/2014/main" id="{2712B392-0DAD-4D93-AF01-18D0A91757C6}"/>
              </a:ext>
            </a:extLst>
          </p:cNvPr>
          <p:cNvSpPr txBox="1"/>
          <p:nvPr/>
        </p:nvSpPr>
        <p:spPr>
          <a:xfrm rot="19519817">
            <a:off x="10705366" y="6314247"/>
            <a:ext cx="979714" cy="400110"/>
          </a:xfrm>
          <a:prstGeom prst="rect">
            <a:avLst/>
          </a:prstGeom>
          <a:noFill/>
        </p:spPr>
        <p:txBody>
          <a:bodyPr wrap="square" rtlCol="0">
            <a:spAutoFit/>
          </a:bodyPr>
          <a:lstStyle/>
          <a:p>
            <a:pPr algn="ctr"/>
            <a:r>
              <a:rPr lang="en-AU" sz="1000" b="1"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139735391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14091"/>
            <a:ext cx="10058400" cy="1609344"/>
          </a:xfrm>
        </p:spPr>
        <p:txBody>
          <a:bodyPr/>
          <a:lstStyle/>
          <a:p>
            <a:r>
              <a:rPr lang="en-AU" dirty="0"/>
              <a:t>Learning Sessions</a:t>
            </a:r>
          </a:p>
        </p:txBody>
      </p:sp>
      <p:sp>
        <p:nvSpPr>
          <p:cNvPr id="3" name="Content Placeholder 2"/>
          <p:cNvSpPr>
            <a:spLocks noGrp="1"/>
          </p:cNvSpPr>
          <p:nvPr>
            <p:ph idx="1"/>
          </p:nvPr>
        </p:nvSpPr>
        <p:spPr>
          <a:xfrm>
            <a:off x="1069848" y="1452430"/>
            <a:ext cx="10058400" cy="4050792"/>
          </a:xfrm>
        </p:spPr>
        <p:txBody>
          <a:bodyPr/>
          <a:lstStyle/>
          <a:p>
            <a:r>
              <a:rPr lang="en-AU" dirty="0">
                <a:hlinkClick r:id="rId2" action="ppaction://hlinksldjump"/>
              </a:rPr>
              <a:t>One</a:t>
            </a:r>
            <a:r>
              <a:rPr lang="en-AU" dirty="0"/>
              <a:t>: Can you solve multi-step addition problems?</a:t>
            </a:r>
          </a:p>
          <a:p>
            <a:endParaRPr lang="en-AU" dirty="0"/>
          </a:p>
          <a:p>
            <a:r>
              <a:rPr lang="en-AU" dirty="0">
                <a:hlinkClick r:id="rId3" action="ppaction://hlinksldjump"/>
              </a:rPr>
              <a:t>Two</a:t>
            </a:r>
            <a:r>
              <a:rPr lang="en-AU" dirty="0"/>
              <a:t>: Can you solve multi-step subtraction problems?</a:t>
            </a:r>
          </a:p>
          <a:p>
            <a:endParaRPr lang="en-AU" dirty="0"/>
          </a:p>
          <a:p>
            <a:r>
              <a:rPr lang="en-AU" dirty="0">
                <a:hlinkClick r:id="rId4" action="ppaction://hlinksldjump"/>
              </a:rPr>
              <a:t>Three</a:t>
            </a:r>
            <a:r>
              <a:rPr lang="en-AU" dirty="0"/>
              <a:t>: Can you solve multi-step addition and subtraction problems?</a:t>
            </a:r>
          </a:p>
          <a:p>
            <a:endParaRPr lang="en-AU" dirty="0"/>
          </a:p>
          <a:p>
            <a:r>
              <a:rPr lang="en-AU" dirty="0">
                <a:hlinkClick r:id="rId5" action="ppaction://hlinksldjump"/>
              </a:rPr>
              <a:t>Four</a:t>
            </a:r>
            <a:r>
              <a:rPr lang="en-AU" dirty="0"/>
              <a:t>: Can you solve multi-step addition and subtraction problems?</a:t>
            </a:r>
          </a:p>
          <a:p>
            <a:endParaRPr lang="en-AU" dirty="0"/>
          </a:p>
          <a:p>
            <a:r>
              <a:rPr lang="en-AU" dirty="0">
                <a:hlinkClick r:id="rId6" action="ppaction://hlinksldjump"/>
              </a:rPr>
              <a:t>Five</a:t>
            </a:r>
            <a:r>
              <a:rPr lang="en-AU" dirty="0"/>
              <a:t>: Can you solve multi-step addition and subtraction problems?</a:t>
            </a:r>
          </a:p>
          <a:p>
            <a:endParaRPr lang="en-AU" dirty="0"/>
          </a:p>
          <a:p>
            <a:endParaRPr lang="en-AU" dirty="0"/>
          </a:p>
          <a:p>
            <a:endParaRPr lang="en-AU" dirty="0"/>
          </a:p>
        </p:txBody>
      </p:sp>
      <p:pic>
        <p:nvPicPr>
          <p:cNvPr id="1030" name="Picture 6" descr="Image result for addition sig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29193" y="1325461"/>
            <a:ext cx="1988438" cy="198181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subtraction sig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29193" y="3648380"/>
            <a:ext cx="2182711" cy="218271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5630191"/>
            <a:ext cx="11369040" cy="1200329"/>
          </a:xfrm>
          <a:prstGeom prst="rect">
            <a:avLst/>
          </a:prstGeom>
          <a:noFill/>
        </p:spPr>
        <p:txBody>
          <a:bodyPr wrap="square" rtlCol="0">
            <a:spAutoFit/>
          </a:bodyPr>
          <a:lstStyle/>
          <a:p>
            <a:r>
              <a:rPr lang="en-AU" sz="1200" b="1" u="sng" dirty="0"/>
              <a:t>Number and Algebra:</a:t>
            </a:r>
          </a:p>
          <a:p>
            <a:r>
              <a:rPr lang="en-AU" sz="1200" b="1" dirty="0">
                <a:hlinkClick r:id="rId9"/>
              </a:rPr>
              <a:t>MA3-5NA</a:t>
            </a:r>
            <a:r>
              <a:rPr lang="en-AU" sz="1200" b="1" dirty="0"/>
              <a:t>:</a:t>
            </a:r>
            <a:r>
              <a:rPr lang="en-AU" sz="1200" i="1" dirty="0"/>
              <a:t> Selects and applies appropriate strategies for addition and subtraction with counting numbers of any size.</a:t>
            </a:r>
          </a:p>
          <a:p>
            <a:r>
              <a:rPr lang="en-AU" sz="1200" b="1" u="sng" dirty="0"/>
              <a:t>Working Mathematically:</a:t>
            </a:r>
            <a:endParaRPr lang="en-AU" sz="1200" b="1" dirty="0"/>
          </a:p>
          <a:p>
            <a:r>
              <a:rPr lang="en-AU" sz="1200" b="1" dirty="0"/>
              <a:t>MA3-1WM:</a:t>
            </a:r>
            <a:r>
              <a:rPr lang="en-AU" sz="1200" i="1" dirty="0"/>
              <a:t> Describes and represents mathematical situations in a variety of ways using mathematical terminology and some conventions</a:t>
            </a:r>
            <a:endParaRPr lang="en-AU" sz="1200" b="1" dirty="0"/>
          </a:p>
          <a:p>
            <a:r>
              <a:rPr lang="en-AU" sz="1200" b="1" dirty="0"/>
              <a:t>MA3-2WM:</a:t>
            </a:r>
            <a:r>
              <a:rPr lang="en-AU" sz="1200" dirty="0"/>
              <a:t> </a:t>
            </a:r>
            <a:r>
              <a:rPr lang="en-AU" sz="1200" i="1" dirty="0"/>
              <a:t>Selects and applies appropriate problem-solving strategies, including the use of digital technologies, in undertaking investigations</a:t>
            </a:r>
            <a:endParaRPr lang="en-AU" sz="1200" b="1" dirty="0"/>
          </a:p>
          <a:p>
            <a:r>
              <a:rPr lang="en-AU" sz="1200" b="1" dirty="0"/>
              <a:t>MA3-3WM:</a:t>
            </a:r>
            <a:r>
              <a:rPr lang="en-AU" sz="1200" dirty="0"/>
              <a:t> </a:t>
            </a:r>
            <a:r>
              <a:rPr lang="en-AU" sz="1200" i="1" dirty="0"/>
              <a:t>Gives a valid reason for supporting one possible solution over another. </a:t>
            </a:r>
            <a:endParaRPr lang="en-AU" sz="1200" b="1" dirty="0"/>
          </a:p>
        </p:txBody>
      </p:sp>
      <p:sp>
        <p:nvSpPr>
          <p:cNvPr id="7" name="TextBox 6">
            <a:extLst>
              <a:ext uri="{FF2B5EF4-FFF2-40B4-BE49-F238E27FC236}">
                <a16:creationId xmlns:a16="http://schemas.microsoft.com/office/drawing/2014/main" id="{136F96DE-ED9E-41A6-AF9A-19F46CC4FD7D}"/>
              </a:ext>
            </a:extLst>
          </p:cNvPr>
          <p:cNvSpPr txBox="1"/>
          <p:nvPr/>
        </p:nvSpPr>
        <p:spPr>
          <a:xfrm rot="19519817">
            <a:off x="10705366" y="6314247"/>
            <a:ext cx="979714" cy="400110"/>
          </a:xfrm>
          <a:prstGeom prst="rect">
            <a:avLst/>
          </a:prstGeom>
          <a:noFill/>
        </p:spPr>
        <p:txBody>
          <a:bodyPr wrap="square" rtlCol="0">
            <a:spAutoFit/>
          </a:bodyPr>
          <a:lstStyle/>
          <a:p>
            <a:pPr algn="ctr"/>
            <a:r>
              <a:rPr lang="en-AU" sz="1000" b="1"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161611443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14" y="90350"/>
            <a:ext cx="11987868" cy="790494"/>
          </a:xfrm>
          <a:noFill/>
          <a:ln>
            <a:noFill/>
          </a:ln>
        </p:spPr>
        <p:style>
          <a:lnRef idx="0">
            <a:scrgbClr r="0" g="0" b="0"/>
          </a:lnRef>
          <a:fillRef idx="0">
            <a:scrgbClr r="0" g="0" b="0"/>
          </a:fillRef>
          <a:effectRef idx="0">
            <a:scrgbClr r="0" g="0" b="0"/>
          </a:effectRef>
          <a:fontRef idx="minor">
            <a:schemeClr val="accent1"/>
          </a:fontRef>
        </p:style>
        <p:txBody>
          <a:bodyPr>
            <a:normAutofit/>
          </a:bodyPr>
          <a:lstStyle/>
          <a:p>
            <a:r>
              <a:rPr lang="en-AU" sz="3600" dirty="0"/>
              <a:t>1. Can you solve multi-step addition problems?</a:t>
            </a:r>
          </a:p>
        </p:txBody>
      </p:sp>
      <p:sp>
        <p:nvSpPr>
          <p:cNvPr id="3" name="Content Placeholder 2"/>
          <p:cNvSpPr>
            <a:spLocks noGrp="1"/>
          </p:cNvSpPr>
          <p:nvPr>
            <p:ph idx="1"/>
          </p:nvPr>
        </p:nvSpPr>
        <p:spPr>
          <a:xfrm>
            <a:off x="105114" y="1332843"/>
            <a:ext cx="11987868" cy="4050792"/>
          </a:xfrm>
        </p:spPr>
        <p:txBody>
          <a:bodyPr>
            <a:normAutofit/>
          </a:bodyPr>
          <a:lstStyle/>
          <a:p>
            <a:r>
              <a:rPr lang="en-AU" sz="3200" dirty="0"/>
              <a:t>When playing ten pin bowling I got a score of 18. If there were 10 pins, each with a different number from 1-10, what numbers might I have knocked down to receive a score of 18?</a:t>
            </a:r>
          </a:p>
        </p:txBody>
      </p:sp>
      <p:cxnSp>
        <p:nvCxnSpPr>
          <p:cNvPr id="5" name="Straight Connector 4"/>
          <p:cNvCxnSpPr>
            <a:cxnSpLocks/>
          </p:cNvCxnSpPr>
          <p:nvPr/>
        </p:nvCxnSpPr>
        <p:spPr>
          <a:xfrm>
            <a:off x="105114" y="981512"/>
            <a:ext cx="11987868" cy="8389"/>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pic>
        <p:nvPicPr>
          <p:cNvPr id="7" name="Picture 6" descr="Image result for addition s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47253" y="1"/>
            <a:ext cx="1045729" cy="98151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F9A44C0-6259-4413-8407-DF9AA2A5337A}"/>
              </a:ext>
            </a:extLst>
          </p:cNvPr>
          <p:cNvSpPr txBox="1"/>
          <p:nvPr/>
        </p:nvSpPr>
        <p:spPr>
          <a:xfrm rot="19519817">
            <a:off x="10705366" y="6314247"/>
            <a:ext cx="979714" cy="400110"/>
          </a:xfrm>
          <a:prstGeom prst="rect">
            <a:avLst/>
          </a:prstGeom>
          <a:noFill/>
        </p:spPr>
        <p:txBody>
          <a:bodyPr wrap="square" rtlCol="0">
            <a:spAutoFit/>
          </a:bodyPr>
          <a:lstStyle/>
          <a:p>
            <a:pPr algn="ctr"/>
            <a:r>
              <a:rPr lang="en-AU" sz="1000" b="1"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170361654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36868373"/>
              </p:ext>
            </p:extLst>
          </p:nvPr>
        </p:nvGraphicFramePr>
        <p:xfrm>
          <a:off x="0" y="0"/>
          <a:ext cx="12192000" cy="6858001"/>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554827924"/>
                    </a:ext>
                  </a:extLst>
                </a:gridCol>
                <a:gridCol w="4064000">
                  <a:extLst>
                    <a:ext uri="{9D8B030D-6E8A-4147-A177-3AD203B41FA5}">
                      <a16:colId xmlns:a16="http://schemas.microsoft.com/office/drawing/2014/main" val="1487714728"/>
                    </a:ext>
                  </a:extLst>
                </a:gridCol>
                <a:gridCol w="4064000">
                  <a:extLst>
                    <a:ext uri="{9D8B030D-6E8A-4147-A177-3AD203B41FA5}">
                      <a16:colId xmlns:a16="http://schemas.microsoft.com/office/drawing/2014/main" val="2065138084"/>
                    </a:ext>
                  </a:extLst>
                </a:gridCol>
              </a:tblGrid>
              <a:tr h="536461">
                <a:tc>
                  <a:txBody>
                    <a:bodyPr/>
                    <a:lstStyle/>
                    <a:p>
                      <a:pPr algn="ctr"/>
                      <a:r>
                        <a:rPr lang="en-AU" dirty="0"/>
                        <a:t>Level One</a:t>
                      </a:r>
                    </a:p>
                  </a:txBody>
                  <a:tcPr/>
                </a:tc>
                <a:tc>
                  <a:txBody>
                    <a:bodyPr/>
                    <a:lstStyle/>
                    <a:p>
                      <a:pPr algn="ctr"/>
                      <a:r>
                        <a:rPr lang="en-AU" dirty="0"/>
                        <a:t>Level Two</a:t>
                      </a:r>
                    </a:p>
                  </a:txBody>
                  <a:tcPr/>
                </a:tc>
                <a:tc>
                  <a:txBody>
                    <a:bodyPr/>
                    <a:lstStyle/>
                    <a:p>
                      <a:pPr algn="ctr"/>
                      <a:r>
                        <a:rPr lang="en-AU" dirty="0"/>
                        <a:t>Level Three</a:t>
                      </a:r>
                    </a:p>
                  </a:txBody>
                  <a:tcPr/>
                </a:tc>
                <a:extLst>
                  <a:ext uri="{0D108BD9-81ED-4DB2-BD59-A6C34878D82A}">
                    <a16:rowId xmlns:a16="http://schemas.microsoft.com/office/drawing/2014/main" val="1526148450"/>
                  </a:ext>
                </a:extLst>
              </a:tr>
              <a:tr h="1369667">
                <a:tc>
                  <a:txBody>
                    <a:bodyPr/>
                    <a:lstStyle/>
                    <a:p>
                      <a:pPr marL="342900" indent="-342900">
                        <a:buClr>
                          <a:schemeClr val="tx1"/>
                        </a:buClr>
                        <a:buFont typeface="+mj-lt"/>
                        <a:buAutoNum type="arabicPeriod"/>
                      </a:pPr>
                      <a:r>
                        <a:rPr lang="en-AU" dirty="0"/>
                        <a:t>The total of 3 numbers is 52. What might the 3 numbers be?</a:t>
                      </a:r>
                    </a:p>
                    <a:p>
                      <a:pPr marL="342900" indent="-342900">
                        <a:buClr>
                          <a:schemeClr val="tx1"/>
                        </a:buClr>
                        <a:buFont typeface="+mj-lt"/>
                        <a:buAutoNum type="arabicPeriod"/>
                      </a:pPr>
                      <a:endParaRPr lang="en-AU" dirty="0"/>
                    </a:p>
                    <a:p>
                      <a:pPr marL="0" indent="0">
                        <a:buClr>
                          <a:schemeClr val="tx1"/>
                        </a:buClr>
                        <a:buFont typeface="+mj-lt"/>
                        <a:buNone/>
                      </a:pPr>
                      <a:endParaRPr lang="en-AU" dirty="0"/>
                    </a:p>
                  </a:txBody>
                  <a:tcPr/>
                </a:tc>
                <a:tc>
                  <a:txBody>
                    <a:bodyPr/>
                    <a:lstStyle/>
                    <a:p>
                      <a:pPr marL="342900" indent="-342900">
                        <a:buFont typeface="+mj-lt"/>
                        <a:buAutoNum type="arabicPeriod"/>
                      </a:pPr>
                      <a:r>
                        <a:rPr lang="en-AU" sz="1800" kern="1200" dirty="0">
                          <a:solidFill>
                            <a:schemeClr val="dk1"/>
                          </a:solidFill>
                          <a:effectLst/>
                          <a:latin typeface="+mn-lt"/>
                          <a:ea typeface="+mn-ea"/>
                          <a:cs typeface="+mn-cs"/>
                        </a:rPr>
                        <a:t>The digits in a 3-digit number between 300 and 500 add up to 9. What might the number be? Write all possible answers? </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800" kern="1200" dirty="0">
                          <a:solidFill>
                            <a:schemeClr val="dk1"/>
                          </a:solidFill>
                          <a:effectLst/>
                          <a:latin typeface="+mn-lt"/>
                          <a:ea typeface="+mn-ea"/>
                          <a:cs typeface="+mn-cs"/>
                        </a:rPr>
                        <a:t>How many pages are in my book if 465 digits in total are used to number them?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3770221522"/>
                  </a:ext>
                </a:extLst>
              </a:tr>
              <a:tr h="2950052">
                <a:tc>
                  <a:txBody>
                    <a:bodyPr/>
                    <a:lstStyle/>
                    <a:p>
                      <a:pPr marL="342900" marR="0" lvl="0" indent="-342900" algn="l" defTabSz="914400" rtl="0" eaLnBrk="1" fontAlgn="auto" latinLnBrk="0" hangingPunct="1">
                        <a:lnSpc>
                          <a:spcPct val="100000"/>
                        </a:lnSpc>
                        <a:spcBef>
                          <a:spcPts val="0"/>
                        </a:spcBef>
                        <a:spcAft>
                          <a:spcPts val="0"/>
                        </a:spcAft>
                        <a:buClr>
                          <a:schemeClr val="tx1"/>
                        </a:buClr>
                        <a:buSzTx/>
                        <a:buFont typeface="+mj-lt"/>
                        <a:buAutoNum type="arabicPeriod" startAt="2"/>
                        <a:tabLst/>
                        <a:defRPr/>
                      </a:pPr>
                      <a:r>
                        <a:rPr lang="en-AU" sz="1800" kern="1200" dirty="0">
                          <a:solidFill>
                            <a:schemeClr val="dk1"/>
                          </a:solidFill>
                          <a:effectLst/>
                          <a:latin typeface="+mn-lt"/>
                          <a:ea typeface="+mn-ea"/>
                          <a:cs typeface="+mn-cs"/>
                        </a:rPr>
                        <a:t>Emily tossed three 6-sided dice and made a total of 12. What might number of dots might be on each dice?</a:t>
                      </a:r>
                    </a:p>
                    <a:p>
                      <a:pPr marL="342900" indent="-342900">
                        <a:buClr>
                          <a:schemeClr val="tx1"/>
                        </a:buClr>
                        <a:buFont typeface="+mj-lt"/>
                        <a:buAutoNum type="arabicPeriod" startAt="2"/>
                      </a:pPr>
                      <a:endParaRPr lang="en-AU"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AU" sz="1800" kern="1200" dirty="0">
                          <a:solidFill>
                            <a:schemeClr val="dk1"/>
                          </a:solidFill>
                          <a:effectLst/>
                          <a:latin typeface="+mn-lt"/>
                          <a:ea typeface="+mn-ea"/>
                          <a:cs typeface="+mn-cs"/>
                        </a:rPr>
                        <a:t>I subtracted an odd number from an even number and got the answer of 41. What might the odd and even numbers be?</a:t>
                      </a:r>
                    </a:p>
                    <a:p>
                      <a:pPr marL="342900" indent="-342900">
                        <a:buFont typeface="+mj-lt"/>
                        <a:buAutoNum type="arabicPeriod" startAt="2"/>
                      </a:pPr>
                      <a:endParaRPr lang="en-AU"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800" kern="1200" dirty="0">
                          <a:solidFill>
                            <a:schemeClr val="dk1"/>
                          </a:solidFill>
                          <a:effectLst/>
                          <a:latin typeface="+mn-lt"/>
                          <a:ea typeface="+mn-ea"/>
                          <a:cs typeface="+mn-cs"/>
                        </a:rPr>
                        <a:t>D’Arcy bought some sport equipment on eBay. </a:t>
                      </a:r>
                      <a:endParaRPr lang="en-AU" sz="1800" kern="1200" dirty="0">
                        <a:solidFill>
                          <a:schemeClr val="dk1"/>
                        </a:solidFill>
                        <a:effectLst/>
                        <a:latin typeface="+mn-lt"/>
                        <a:ea typeface="+mn-ea"/>
                        <a:cs typeface="+mn-cs"/>
                      </a:endParaRPr>
                    </a:p>
                    <a:p>
                      <a:pPr lvl="1"/>
                      <a:r>
                        <a:rPr lang="en-US" sz="1800" kern="1200" dirty="0">
                          <a:solidFill>
                            <a:schemeClr val="dk1"/>
                          </a:solidFill>
                          <a:effectLst/>
                          <a:latin typeface="+mn-lt"/>
                          <a:ea typeface="+mn-ea"/>
                          <a:cs typeface="+mn-cs"/>
                        </a:rPr>
                        <a:t>Cricket Bat: $  87 </a:t>
                      </a:r>
                      <a:endParaRPr lang="en-AU" sz="1800" kern="1200" dirty="0">
                        <a:solidFill>
                          <a:schemeClr val="dk1"/>
                        </a:solidFill>
                        <a:effectLst/>
                        <a:latin typeface="+mn-lt"/>
                        <a:ea typeface="+mn-ea"/>
                        <a:cs typeface="+mn-cs"/>
                      </a:endParaRPr>
                    </a:p>
                    <a:p>
                      <a:pPr lvl="1"/>
                      <a:r>
                        <a:rPr lang="en-US" sz="1800" kern="1200" dirty="0">
                          <a:solidFill>
                            <a:schemeClr val="dk1"/>
                          </a:solidFill>
                          <a:effectLst/>
                          <a:latin typeface="+mn-lt"/>
                          <a:ea typeface="+mn-ea"/>
                          <a:cs typeface="+mn-cs"/>
                        </a:rPr>
                        <a:t>Cricket Training Net: $136 </a:t>
                      </a:r>
                      <a:endParaRPr lang="en-AU" sz="1800" kern="1200" dirty="0">
                        <a:solidFill>
                          <a:schemeClr val="dk1"/>
                        </a:solidFill>
                        <a:effectLst/>
                        <a:latin typeface="+mn-lt"/>
                        <a:ea typeface="+mn-ea"/>
                        <a:cs typeface="+mn-cs"/>
                      </a:endParaRPr>
                    </a:p>
                    <a:p>
                      <a:pPr lvl="1"/>
                      <a:r>
                        <a:rPr lang="en-US" sz="1800" kern="1200" dirty="0">
                          <a:solidFill>
                            <a:schemeClr val="dk1"/>
                          </a:solidFill>
                          <a:effectLst/>
                          <a:latin typeface="+mn-lt"/>
                          <a:ea typeface="+mn-ea"/>
                          <a:cs typeface="+mn-cs"/>
                        </a:rPr>
                        <a:t>He also paid $27.80 for postage. He decided to sell the two items for $325.95. </a:t>
                      </a:r>
                      <a:endParaRPr lang="en-AU" sz="1800" kern="1200" dirty="0">
                        <a:solidFill>
                          <a:schemeClr val="dk1"/>
                        </a:solidFill>
                        <a:effectLst/>
                        <a:latin typeface="+mn-lt"/>
                        <a:ea typeface="+mn-ea"/>
                        <a:cs typeface="+mn-cs"/>
                      </a:endParaRPr>
                    </a:p>
                    <a:p>
                      <a:pPr lvl="1"/>
                      <a:r>
                        <a:rPr lang="en-US" sz="1800" kern="1200" dirty="0">
                          <a:solidFill>
                            <a:schemeClr val="dk1"/>
                          </a:solidFill>
                          <a:effectLst/>
                          <a:latin typeface="+mn-lt"/>
                          <a:ea typeface="+mn-ea"/>
                          <a:cs typeface="+mn-cs"/>
                        </a:rPr>
                        <a:t>How much profit did he make altogether?</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2554094168"/>
                  </a:ext>
                </a:extLst>
              </a:tr>
              <a:tr h="2001821">
                <a:tc>
                  <a:txBody>
                    <a:bodyPr/>
                    <a:lstStyle/>
                    <a:p>
                      <a:pPr marL="342900" indent="-342900">
                        <a:buClr>
                          <a:schemeClr val="tx1"/>
                        </a:buClr>
                        <a:buFont typeface="+mj-lt"/>
                        <a:buAutoNum type="arabicPeriod" startAt="3"/>
                      </a:pPr>
                      <a:r>
                        <a:rPr lang="en-AU" dirty="0"/>
                        <a:t>In my purse I have 6 coins that total $1.00. What coins could I have?</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AU" sz="1800" kern="1200" dirty="0">
                          <a:solidFill>
                            <a:schemeClr val="dk1"/>
                          </a:solidFill>
                          <a:effectLst/>
                          <a:latin typeface="+mn-lt"/>
                          <a:ea typeface="+mn-ea"/>
                          <a:cs typeface="+mn-cs"/>
                        </a:rPr>
                        <a:t>Of 1,560 runners who began a race only 1,494 finished. How many dropped out?</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US" sz="1800" kern="1200" dirty="0">
                          <a:solidFill>
                            <a:schemeClr val="dk1"/>
                          </a:solidFill>
                          <a:effectLst/>
                          <a:latin typeface="+mn-lt"/>
                          <a:ea typeface="+mn-ea"/>
                          <a:cs typeface="+mn-cs"/>
                        </a:rPr>
                        <a:t>There are approximately 17,250 students in total in our Catholic schools in Broken Bay. How many students might there be in each of the 3 clusters? (Central Coast, Peninsula and North Shore).</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712398825"/>
                  </a:ext>
                </a:extLst>
              </a:tr>
            </a:tbl>
          </a:graphicData>
        </a:graphic>
      </p:graphicFrame>
      <p:sp>
        <p:nvSpPr>
          <p:cNvPr id="3" name="TextBox 2">
            <a:extLst>
              <a:ext uri="{FF2B5EF4-FFF2-40B4-BE49-F238E27FC236}">
                <a16:creationId xmlns:a16="http://schemas.microsoft.com/office/drawing/2014/main" id="{A4B38CBF-1E66-473B-8E9D-1C7153004A85}"/>
              </a:ext>
            </a:extLst>
          </p:cNvPr>
          <p:cNvSpPr txBox="1"/>
          <p:nvPr/>
        </p:nvSpPr>
        <p:spPr>
          <a:xfrm>
            <a:off x="5497641" y="6462293"/>
            <a:ext cx="979714" cy="400110"/>
          </a:xfrm>
          <a:prstGeom prst="rect">
            <a:avLst/>
          </a:prstGeom>
          <a:noFill/>
        </p:spPr>
        <p:txBody>
          <a:bodyPr wrap="square" rtlCol="0">
            <a:spAutoFit/>
          </a:bodyPr>
          <a:lstStyle/>
          <a:p>
            <a:pPr algn="ctr"/>
            <a:r>
              <a:rPr lang="en-AU" sz="1000" b="1"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27085196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14" y="90350"/>
            <a:ext cx="11987868" cy="790494"/>
          </a:xfrm>
          <a:noFill/>
          <a:ln>
            <a:noFill/>
          </a:ln>
        </p:spPr>
        <p:style>
          <a:lnRef idx="0">
            <a:scrgbClr r="0" g="0" b="0"/>
          </a:lnRef>
          <a:fillRef idx="0">
            <a:scrgbClr r="0" g="0" b="0"/>
          </a:fillRef>
          <a:effectRef idx="0">
            <a:scrgbClr r="0" g="0" b="0"/>
          </a:effectRef>
          <a:fontRef idx="minor">
            <a:schemeClr val="accent2"/>
          </a:fontRef>
        </p:style>
        <p:txBody>
          <a:bodyPr>
            <a:noAutofit/>
          </a:bodyPr>
          <a:lstStyle/>
          <a:p>
            <a:r>
              <a:rPr lang="en-AU" sz="3600" dirty="0"/>
              <a:t>2. Can you solve multi-step subtraction problems?</a:t>
            </a:r>
          </a:p>
        </p:txBody>
      </p:sp>
      <p:sp>
        <p:nvSpPr>
          <p:cNvPr id="3" name="Content Placeholder 2"/>
          <p:cNvSpPr>
            <a:spLocks noGrp="1"/>
          </p:cNvSpPr>
          <p:nvPr>
            <p:ph idx="1"/>
          </p:nvPr>
        </p:nvSpPr>
        <p:spPr>
          <a:xfrm>
            <a:off x="105114" y="1332843"/>
            <a:ext cx="11987868" cy="4050792"/>
          </a:xfrm>
        </p:spPr>
        <p:txBody>
          <a:bodyPr>
            <a:normAutofit/>
          </a:bodyPr>
          <a:lstStyle/>
          <a:p>
            <a:r>
              <a:rPr lang="en-AU" sz="3200" dirty="0"/>
              <a:t>I did a subtraction task and the answer was 215 but I cannot remember the other numbers. Find as many solutions to this subtraction as possible.</a:t>
            </a:r>
          </a:p>
        </p:txBody>
      </p:sp>
      <p:cxnSp>
        <p:nvCxnSpPr>
          <p:cNvPr id="5" name="Straight Connector 4"/>
          <p:cNvCxnSpPr>
            <a:cxnSpLocks/>
          </p:cNvCxnSpPr>
          <p:nvPr/>
        </p:nvCxnSpPr>
        <p:spPr>
          <a:xfrm>
            <a:off x="105114" y="981512"/>
            <a:ext cx="11987868" cy="8389"/>
          </a:xfrm>
          <a:prstGeom prst="line">
            <a:avLst/>
          </a:prstGeom>
          <a:ln>
            <a:solidFill>
              <a:schemeClr val="accent2">
                <a:lumMod val="75000"/>
              </a:schemeClr>
            </a:solidFill>
            <a:prstDash val="lgDashDotDot"/>
          </a:ln>
        </p:spPr>
        <p:style>
          <a:lnRef idx="1">
            <a:schemeClr val="accent1"/>
          </a:lnRef>
          <a:fillRef idx="0">
            <a:schemeClr val="accent1"/>
          </a:fillRef>
          <a:effectRef idx="0">
            <a:schemeClr val="accent1"/>
          </a:effectRef>
          <a:fontRef idx="minor">
            <a:schemeClr val="tx1"/>
          </a:fontRef>
        </p:style>
      </p:cxnSp>
      <p:pic>
        <p:nvPicPr>
          <p:cNvPr id="6" name="Picture 8" descr="Image result for subtraction s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33577" y="-93615"/>
            <a:ext cx="1158423" cy="115842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462D5D6-3327-4E06-B774-7BBCEBD06833}"/>
              </a:ext>
            </a:extLst>
          </p:cNvPr>
          <p:cNvSpPr txBox="1"/>
          <p:nvPr/>
        </p:nvSpPr>
        <p:spPr>
          <a:xfrm rot="19519817">
            <a:off x="10705366" y="6314247"/>
            <a:ext cx="979714" cy="400110"/>
          </a:xfrm>
          <a:prstGeom prst="rect">
            <a:avLst/>
          </a:prstGeom>
          <a:noFill/>
        </p:spPr>
        <p:txBody>
          <a:bodyPr wrap="square" rtlCol="0">
            <a:spAutoFit/>
          </a:bodyPr>
          <a:lstStyle/>
          <a:p>
            <a:pPr algn="ctr"/>
            <a:r>
              <a:rPr lang="en-AU" sz="1000" b="1"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91426594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83042453"/>
              </p:ext>
            </p:extLst>
          </p:nvPr>
        </p:nvGraphicFramePr>
        <p:xfrm>
          <a:off x="0" y="0"/>
          <a:ext cx="12192000" cy="6858001"/>
        </p:xfrm>
        <a:graphic>
          <a:graphicData uri="http://schemas.openxmlformats.org/drawingml/2006/table">
            <a:tbl>
              <a:tblPr firstRow="1" bandRow="1">
                <a:tableStyleId>{21E4AEA4-8DFA-4A89-87EB-49C32662AFE0}</a:tableStyleId>
              </a:tblPr>
              <a:tblGrid>
                <a:gridCol w="4064000">
                  <a:extLst>
                    <a:ext uri="{9D8B030D-6E8A-4147-A177-3AD203B41FA5}">
                      <a16:colId xmlns:a16="http://schemas.microsoft.com/office/drawing/2014/main" val="1554827924"/>
                    </a:ext>
                  </a:extLst>
                </a:gridCol>
                <a:gridCol w="4064000">
                  <a:extLst>
                    <a:ext uri="{9D8B030D-6E8A-4147-A177-3AD203B41FA5}">
                      <a16:colId xmlns:a16="http://schemas.microsoft.com/office/drawing/2014/main" val="1487714728"/>
                    </a:ext>
                  </a:extLst>
                </a:gridCol>
                <a:gridCol w="4064000">
                  <a:extLst>
                    <a:ext uri="{9D8B030D-6E8A-4147-A177-3AD203B41FA5}">
                      <a16:colId xmlns:a16="http://schemas.microsoft.com/office/drawing/2014/main" val="2065138084"/>
                    </a:ext>
                  </a:extLst>
                </a:gridCol>
              </a:tblGrid>
              <a:tr h="622537">
                <a:tc>
                  <a:txBody>
                    <a:bodyPr/>
                    <a:lstStyle/>
                    <a:p>
                      <a:pPr algn="ctr"/>
                      <a:r>
                        <a:rPr lang="en-AU" dirty="0"/>
                        <a:t>Level One</a:t>
                      </a:r>
                    </a:p>
                  </a:txBody>
                  <a:tcPr/>
                </a:tc>
                <a:tc>
                  <a:txBody>
                    <a:bodyPr/>
                    <a:lstStyle/>
                    <a:p>
                      <a:pPr algn="ctr"/>
                      <a:r>
                        <a:rPr lang="en-AU" dirty="0"/>
                        <a:t>Level Two</a:t>
                      </a:r>
                    </a:p>
                  </a:txBody>
                  <a:tcPr/>
                </a:tc>
                <a:tc>
                  <a:txBody>
                    <a:bodyPr/>
                    <a:lstStyle/>
                    <a:p>
                      <a:pPr algn="ctr"/>
                      <a:r>
                        <a:rPr lang="en-AU" dirty="0"/>
                        <a:t>Level Three</a:t>
                      </a:r>
                    </a:p>
                  </a:txBody>
                  <a:tcPr/>
                </a:tc>
                <a:extLst>
                  <a:ext uri="{0D108BD9-81ED-4DB2-BD59-A6C34878D82A}">
                    <a16:rowId xmlns:a16="http://schemas.microsoft.com/office/drawing/2014/main" val="1526148450"/>
                  </a:ext>
                </a:extLst>
              </a:tr>
              <a:tr h="1589432">
                <a:tc>
                  <a:txBody>
                    <a:bodyPr/>
                    <a:lstStyle/>
                    <a:p>
                      <a:pPr marL="342900" marR="0" lvl="0" indent="-342900" algn="l" defTabSz="914400" rtl="0" eaLnBrk="1" fontAlgn="auto" latinLnBrk="0" hangingPunct="1">
                        <a:lnSpc>
                          <a:spcPct val="100000"/>
                        </a:lnSpc>
                        <a:spcBef>
                          <a:spcPts val="0"/>
                        </a:spcBef>
                        <a:spcAft>
                          <a:spcPts val="0"/>
                        </a:spcAft>
                        <a:buClr>
                          <a:schemeClr val="tx1"/>
                        </a:buClr>
                        <a:buSzTx/>
                        <a:buFont typeface="+mj-lt"/>
                        <a:buAutoNum type="arabicPeriod"/>
                        <a:tabLst/>
                        <a:defRPr/>
                      </a:pPr>
                      <a:r>
                        <a:rPr lang="en-AU" sz="1800" kern="1200" dirty="0">
                          <a:solidFill>
                            <a:schemeClr val="dk1"/>
                          </a:solidFill>
                          <a:effectLst/>
                          <a:latin typeface="+mn-lt"/>
                          <a:ea typeface="+mn-ea"/>
                          <a:cs typeface="+mn-cs"/>
                        </a:rPr>
                        <a:t>I subtracted 1 number from another number and got an answer of 45. What number might I have started with?</a:t>
                      </a:r>
                      <a:endParaRPr lang="en-AU" dirty="0"/>
                    </a:p>
                  </a:txBody>
                  <a:tcPr/>
                </a:tc>
                <a:tc>
                  <a:txBody>
                    <a:bodyPr/>
                    <a:lstStyle/>
                    <a:p>
                      <a:pPr marL="342900" indent="-342900">
                        <a:buFont typeface="+mj-lt"/>
                        <a:buAutoNum type="arabicPeriod"/>
                      </a:pPr>
                      <a:r>
                        <a:rPr lang="en-AU" sz="1800" kern="1200" dirty="0">
                          <a:solidFill>
                            <a:schemeClr val="dk1"/>
                          </a:solidFill>
                          <a:effectLst/>
                          <a:latin typeface="+mn-lt"/>
                          <a:ea typeface="+mn-ea"/>
                          <a:cs typeface="+mn-cs"/>
                        </a:rPr>
                        <a:t>I have run 3285m. How much further must I run to cover 4200m?</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800" kern="1200" dirty="0">
                          <a:solidFill>
                            <a:schemeClr val="dk1"/>
                          </a:solidFill>
                          <a:effectLst/>
                          <a:latin typeface="+mn-lt"/>
                          <a:ea typeface="+mn-ea"/>
                          <a:cs typeface="+mn-cs"/>
                        </a:rPr>
                        <a:t>Jack had a bag of 45,000 beans. If he lost 1/10 of them and sold 3/5 of them, how many beans would he have left?</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3770221522"/>
                  </a:ext>
                </a:extLst>
              </a:tr>
              <a:tr h="3056600">
                <a:tc>
                  <a:txBody>
                    <a:bodyPr/>
                    <a:lstStyle/>
                    <a:p>
                      <a:pPr marL="342900" marR="0" lvl="0" indent="-342900" algn="l" defTabSz="914400" rtl="0" eaLnBrk="1" fontAlgn="auto" latinLnBrk="0" hangingPunct="1">
                        <a:lnSpc>
                          <a:spcPct val="100000"/>
                        </a:lnSpc>
                        <a:spcBef>
                          <a:spcPts val="0"/>
                        </a:spcBef>
                        <a:spcAft>
                          <a:spcPts val="0"/>
                        </a:spcAft>
                        <a:buClr>
                          <a:schemeClr val="tx1"/>
                        </a:buClr>
                        <a:buSzTx/>
                        <a:buFont typeface="+mj-lt"/>
                        <a:buAutoNum type="arabicPeriod" startAt="2"/>
                        <a:tabLst/>
                        <a:defRPr/>
                      </a:pPr>
                      <a:r>
                        <a:rPr lang="en-AU" sz="1800" kern="1200" dirty="0">
                          <a:solidFill>
                            <a:schemeClr val="dk1"/>
                          </a:solidFill>
                          <a:effectLst/>
                          <a:latin typeface="+mn-lt"/>
                          <a:ea typeface="+mn-ea"/>
                          <a:cs typeface="+mn-cs"/>
                        </a:rPr>
                        <a:t>Jessica has a collection of 156 hair clips but sold 39 of them. How many hair clips does she have left?</a:t>
                      </a:r>
                    </a:p>
                    <a:p>
                      <a:pPr marL="0" indent="0">
                        <a:buClr>
                          <a:schemeClr val="tx1"/>
                        </a:buClr>
                        <a:buFont typeface="+mj-lt"/>
                        <a:buNone/>
                      </a:pPr>
                      <a:endParaRPr lang="en-AU"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AU" sz="1800" kern="1200" dirty="0">
                          <a:solidFill>
                            <a:schemeClr val="dk1"/>
                          </a:solidFill>
                          <a:effectLst/>
                          <a:latin typeface="+mn-lt"/>
                          <a:ea typeface="+mn-ea"/>
                          <a:cs typeface="+mn-cs"/>
                        </a:rPr>
                        <a:t>Of teenage drivers in our study, 1,573 were female and 2,679 were male. How many teenagers were there all together?</a:t>
                      </a:r>
                    </a:p>
                    <a:p>
                      <a:pPr marL="0" indent="0">
                        <a:buFont typeface="+mj-lt"/>
                        <a:buNone/>
                      </a:pPr>
                      <a:endParaRPr lang="en-AU" dirty="0"/>
                    </a:p>
                  </a:txBody>
                  <a:tcPr/>
                </a:tc>
                <a:tc>
                  <a:txBody>
                    <a:bodyPr/>
                    <a:lstStyle/>
                    <a:p>
                      <a:pPr marL="342900" lvl="0" indent="-342900">
                        <a:buFont typeface="+mj-lt"/>
                        <a:buAutoNum type="arabicPeriod" startAt="2"/>
                      </a:pPr>
                      <a:r>
                        <a:rPr lang="en-AU" sz="1800" kern="1200" dirty="0">
                          <a:solidFill>
                            <a:schemeClr val="dk1"/>
                          </a:solidFill>
                          <a:effectLst/>
                          <a:latin typeface="+mn-lt"/>
                          <a:ea typeface="+mn-ea"/>
                          <a:cs typeface="+mn-cs"/>
                        </a:rPr>
                        <a:t>Calculate the difference between these populations:</a:t>
                      </a:r>
                    </a:p>
                    <a:p>
                      <a:pPr marL="800100" lvl="1" indent="-342900">
                        <a:buFont typeface="+mj-lt"/>
                        <a:buAutoNum type="alphaLcParenR"/>
                      </a:pPr>
                      <a:r>
                        <a:rPr lang="en-US" sz="1800" kern="1200" dirty="0">
                          <a:solidFill>
                            <a:schemeClr val="dk1"/>
                          </a:solidFill>
                          <a:effectLst/>
                          <a:latin typeface="+mn-lt"/>
                          <a:ea typeface="+mn-ea"/>
                          <a:cs typeface="+mn-cs"/>
                        </a:rPr>
                        <a:t>NSW (6,663,700) and SA (1522200)</a:t>
                      </a:r>
                      <a:endParaRPr lang="en-AU" sz="1800" kern="1200" dirty="0">
                        <a:solidFill>
                          <a:schemeClr val="dk1"/>
                        </a:solidFill>
                        <a:effectLst/>
                        <a:latin typeface="+mn-lt"/>
                        <a:ea typeface="+mn-ea"/>
                        <a:cs typeface="+mn-cs"/>
                      </a:endParaRPr>
                    </a:p>
                    <a:p>
                      <a:pPr marL="800100" lvl="1" indent="-342900">
                        <a:buFont typeface="+mj-lt"/>
                        <a:buAutoNum type="alphaLcParenR"/>
                      </a:pPr>
                      <a:r>
                        <a:rPr lang="en-US" sz="1800" kern="1200" dirty="0">
                          <a:solidFill>
                            <a:schemeClr val="dk1"/>
                          </a:solidFill>
                          <a:effectLst/>
                          <a:latin typeface="+mn-lt"/>
                          <a:ea typeface="+mn-ea"/>
                          <a:cs typeface="+mn-cs"/>
                        </a:rPr>
                        <a:t>NSW and ACT (323,600)</a:t>
                      </a:r>
                      <a:endParaRPr lang="en-AU" sz="1800" kern="1200" dirty="0">
                        <a:solidFill>
                          <a:schemeClr val="dk1"/>
                        </a:solidFill>
                        <a:effectLst/>
                        <a:latin typeface="+mn-lt"/>
                        <a:ea typeface="+mn-ea"/>
                        <a:cs typeface="+mn-cs"/>
                      </a:endParaRPr>
                    </a:p>
                    <a:p>
                      <a:pPr marL="800100" lvl="1" indent="-342900">
                        <a:buFont typeface="+mj-lt"/>
                        <a:buAutoNum type="alphaLcParenR"/>
                      </a:pPr>
                      <a:r>
                        <a:rPr lang="en-US" sz="1800" kern="1200" dirty="0">
                          <a:solidFill>
                            <a:schemeClr val="dk1"/>
                          </a:solidFill>
                          <a:effectLst/>
                          <a:latin typeface="+mn-lt"/>
                          <a:ea typeface="+mn-ea"/>
                          <a:cs typeface="+mn-cs"/>
                        </a:rPr>
                        <a:t>NSW and TAS (473,600)</a:t>
                      </a:r>
                      <a:endParaRPr lang="en-AU" sz="1800" kern="1200" dirty="0">
                        <a:solidFill>
                          <a:schemeClr val="dk1"/>
                        </a:solidFill>
                        <a:effectLst/>
                        <a:latin typeface="+mn-lt"/>
                        <a:ea typeface="+mn-ea"/>
                        <a:cs typeface="+mn-cs"/>
                      </a:endParaRPr>
                    </a:p>
                    <a:p>
                      <a:pPr marL="800100" lvl="1" indent="-342900">
                        <a:buFont typeface="+mj-lt"/>
                        <a:buAutoNum type="alphaLcParenR"/>
                      </a:pPr>
                      <a:r>
                        <a:rPr lang="en-US" sz="1800" kern="1200" dirty="0">
                          <a:solidFill>
                            <a:schemeClr val="dk1"/>
                          </a:solidFill>
                          <a:effectLst/>
                          <a:latin typeface="+mn-lt"/>
                          <a:ea typeface="+mn-ea"/>
                          <a:cs typeface="+mn-cs"/>
                        </a:rPr>
                        <a:t>ACT and NT (200,100)</a:t>
                      </a:r>
                      <a:endParaRPr lang="en-AU"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2554094168"/>
                  </a:ext>
                </a:extLst>
              </a:tr>
              <a:tr h="1589432">
                <a:tc>
                  <a:txBody>
                    <a:bodyPr/>
                    <a:lstStyle/>
                    <a:p>
                      <a:pPr marL="342900" indent="-342900">
                        <a:buClr>
                          <a:schemeClr val="tx1"/>
                        </a:buClr>
                        <a:buFont typeface="+mj-lt"/>
                        <a:buAutoNum type="arabicPeriod" startAt="3"/>
                      </a:pPr>
                      <a:r>
                        <a:rPr lang="en-AU" dirty="0"/>
                        <a:t>What could the missing numbers be?</a:t>
                      </a:r>
                    </a:p>
                    <a:p>
                      <a:pPr marL="0" indent="0">
                        <a:buClr>
                          <a:schemeClr val="tx1"/>
                        </a:buClr>
                        <a:buFont typeface="+mj-lt"/>
                        <a:buNone/>
                      </a:pPr>
                      <a:r>
                        <a:rPr lang="en-AU" dirty="0"/>
                        <a:t>                   4 3 - _ _ - _ _ = 9</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AU" sz="1800" kern="1200" dirty="0">
                          <a:solidFill>
                            <a:schemeClr val="dk1"/>
                          </a:solidFill>
                          <a:effectLst/>
                          <a:latin typeface="+mn-lt"/>
                          <a:ea typeface="+mn-ea"/>
                          <a:cs typeface="+mn-cs"/>
                        </a:rPr>
                        <a:t>In the 80+ driving category there were 2,531 female drivers and 4,683 male drivers. How many drivers were 80 or older?</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AU" sz="1800" kern="1200" dirty="0">
                          <a:solidFill>
                            <a:schemeClr val="dk1"/>
                          </a:solidFill>
                          <a:effectLst/>
                          <a:latin typeface="+mn-lt"/>
                          <a:ea typeface="+mn-ea"/>
                          <a:cs typeface="+mn-cs"/>
                        </a:rPr>
                        <a:t>I think of a number, subtract 23 and then divide by 8. The answer is 6. What was my start number?</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712398825"/>
                  </a:ext>
                </a:extLst>
              </a:tr>
            </a:tbl>
          </a:graphicData>
        </a:graphic>
      </p:graphicFrame>
      <p:sp>
        <p:nvSpPr>
          <p:cNvPr id="3" name="TextBox 2">
            <a:extLst>
              <a:ext uri="{FF2B5EF4-FFF2-40B4-BE49-F238E27FC236}">
                <a16:creationId xmlns:a16="http://schemas.microsoft.com/office/drawing/2014/main" id="{DF7CE556-3C58-42C8-87AA-CAA449A342B8}"/>
              </a:ext>
            </a:extLst>
          </p:cNvPr>
          <p:cNvSpPr txBox="1"/>
          <p:nvPr/>
        </p:nvSpPr>
        <p:spPr>
          <a:xfrm>
            <a:off x="5471515" y="6457890"/>
            <a:ext cx="979714" cy="400110"/>
          </a:xfrm>
          <a:prstGeom prst="rect">
            <a:avLst/>
          </a:prstGeom>
          <a:noFill/>
        </p:spPr>
        <p:txBody>
          <a:bodyPr wrap="square" rtlCol="0">
            <a:spAutoFit/>
          </a:bodyPr>
          <a:lstStyle/>
          <a:p>
            <a:pPr algn="ctr"/>
            <a:r>
              <a:rPr lang="en-AU" sz="1000" b="1"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18422900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14" y="90350"/>
            <a:ext cx="11987868" cy="891162"/>
          </a:xfrm>
          <a:noFill/>
          <a:ln>
            <a:noFill/>
          </a:ln>
        </p:spPr>
        <p:style>
          <a:lnRef idx="0">
            <a:scrgbClr r="0" g="0" b="0"/>
          </a:lnRef>
          <a:fillRef idx="0">
            <a:scrgbClr r="0" g="0" b="0"/>
          </a:fillRef>
          <a:effectRef idx="0">
            <a:scrgbClr r="0" g="0" b="0"/>
          </a:effectRef>
          <a:fontRef idx="minor">
            <a:schemeClr val="accent3"/>
          </a:fontRef>
        </p:style>
        <p:txBody>
          <a:bodyPr>
            <a:noAutofit/>
          </a:bodyPr>
          <a:lstStyle/>
          <a:p>
            <a:r>
              <a:rPr lang="en-AU" sz="3600" dirty="0"/>
              <a:t>3. Can you solve multi-step addition &amp; subtraction problems?</a:t>
            </a:r>
          </a:p>
        </p:txBody>
      </p:sp>
      <p:sp>
        <p:nvSpPr>
          <p:cNvPr id="3" name="Content Placeholder 2"/>
          <p:cNvSpPr>
            <a:spLocks noGrp="1"/>
          </p:cNvSpPr>
          <p:nvPr>
            <p:ph idx="1"/>
          </p:nvPr>
        </p:nvSpPr>
        <p:spPr>
          <a:xfrm>
            <a:off x="105114" y="1332843"/>
            <a:ext cx="11987868" cy="4050792"/>
          </a:xfrm>
        </p:spPr>
        <p:txBody>
          <a:bodyPr>
            <a:normAutofit/>
          </a:bodyPr>
          <a:lstStyle/>
          <a:p>
            <a:r>
              <a:rPr lang="en-AU" sz="3200" dirty="0"/>
              <a:t>There are 112 pine trees and 119 rose bushes in the park. 23 pine trees need to be removed, however park workers will plant 132 more pine trees. How many pine trees will the park have when the workers are finished?</a:t>
            </a:r>
          </a:p>
        </p:txBody>
      </p:sp>
      <p:cxnSp>
        <p:nvCxnSpPr>
          <p:cNvPr id="5" name="Straight Connector 4"/>
          <p:cNvCxnSpPr>
            <a:cxnSpLocks/>
          </p:cNvCxnSpPr>
          <p:nvPr/>
        </p:nvCxnSpPr>
        <p:spPr>
          <a:xfrm>
            <a:off x="105114" y="981512"/>
            <a:ext cx="11987868" cy="8389"/>
          </a:xfrm>
          <a:prstGeom prst="line">
            <a:avLst/>
          </a:prstGeom>
          <a:ln>
            <a:solidFill>
              <a:schemeClr val="accent3">
                <a:lumMod val="75000"/>
              </a:schemeClr>
            </a:solidFill>
            <a:prstDash val="lgDashDotDot"/>
          </a:ln>
        </p:spPr>
        <p:style>
          <a:lnRef idx="1">
            <a:schemeClr val="accent1"/>
          </a:lnRef>
          <a:fillRef idx="0">
            <a:schemeClr val="accent1"/>
          </a:fillRef>
          <a:effectRef idx="0">
            <a:schemeClr val="accent1"/>
          </a:effectRef>
          <a:fontRef idx="minor">
            <a:schemeClr val="tx1"/>
          </a:fontRef>
        </p:style>
      </p:cxnSp>
      <p:pic>
        <p:nvPicPr>
          <p:cNvPr id="6" name="Picture 8" descr="Image result for subtraction s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02642" y="-93615"/>
            <a:ext cx="489358" cy="115842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Image result for addition s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60633" y="162620"/>
            <a:ext cx="642009" cy="74662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4789814A-A92D-4165-9CAA-0C84B4A29DE5}"/>
              </a:ext>
            </a:extLst>
          </p:cNvPr>
          <p:cNvSpPr txBox="1"/>
          <p:nvPr/>
        </p:nvSpPr>
        <p:spPr>
          <a:xfrm rot="19519817">
            <a:off x="10705366" y="6314247"/>
            <a:ext cx="979714" cy="400110"/>
          </a:xfrm>
          <a:prstGeom prst="rect">
            <a:avLst/>
          </a:prstGeom>
          <a:noFill/>
        </p:spPr>
        <p:txBody>
          <a:bodyPr wrap="square" rtlCol="0">
            <a:spAutoFit/>
          </a:bodyPr>
          <a:lstStyle/>
          <a:p>
            <a:pPr algn="ctr"/>
            <a:r>
              <a:rPr lang="en-AU" sz="1000" b="1"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396624145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68177229"/>
              </p:ext>
            </p:extLst>
          </p:nvPr>
        </p:nvGraphicFramePr>
        <p:xfrm>
          <a:off x="0" y="0"/>
          <a:ext cx="12192000" cy="7282752"/>
        </p:xfrm>
        <a:graphic>
          <a:graphicData uri="http://schemas.openxmlformats.org/drawingml/2006/table">
            <a:tbl>
              <a:tblPr firstRow="1" bandRow="1">
                <a:tableStyleId>{F5AB1C69-6EDB-4FF4-983F-18BD219EF322}</a:tableStyleId>
              </a:tblPr>
              <a:tblGrid>
                <a:gridCol w="4064000">
                  <a:extLst>
                    <a:ext uri="{9D8B030D-6E8A-4147-A177-3AD203B41FA5}">
                      <a16:colId xmlns:a16="http://schemas.microsoft.com/office/drawing/2014/main" val="1554827924"/>
                    </a:ext>
                  </a:extLst>
                </a:gridCol>
                <a:gridCol w="4064000">
                  <a:extLst>
                    <a:ext uri="{9D8B030D-6E8A-4147-A177-3AD203B41FA5}">
                      <a16:colId xmlns:a16="http://schemas.microsoft.com/office/drawing/2014/main" val="1487714728"/>
                    </a:ext>
                  </a:extLst>
                </a:gridCol>
                <a:gridCol w="4064000">
                  <a:extLst>
                    <a:ext uri="{9D8B030D-6E8A-4147-A177-3AD203B41FA5}">
                      <a16:colId xmlns:a16="http://schemas.microsoft.com/office/drawing/2014/main" val="2065138084"/>
                    </a:ext>
                  </a:extLst>
                </a:gridCol>
              </a:tblGrid>
              <a:tr h="469842">
                <a:tc>
                  <a:txBody>
                    <a:bodyPr/>
                    <a:lstStyle/>
                    <a:p>
                      <a:pPr algn="ctr"/>
                      <a:r>
                        <a:rPr lang="en-AU" dirty="0"/>
                        <a:t>Level One</a:t>
                      </a:r>
                    </a:p>
                  </a:txBody>
                  <a:tcPr/>
                </a:tc>
                <a:tc>
                  <a:txBody>
                    <a:bodyPr/>
                    <a:lstStyle/>
                    <a:p>
                      <a:pPr algn="ctr"/>
                      <a:r>
                        <a:rPr lang="en-AU" dirty="0"/>
                        <a:t>Level Two</a:t>
                      </a:r>
                    </a:p>
                  </a:txBody>
                  <a:tcPr/>
                </a:tc>
                <a:tc>
                  <a:txBody>
                    <a:bodyPr/>
                    <a:lstStyle/>
                    <a:p>
                      <a:pPr algn="ctr"/>
                      <a:r>
                        <a:rPr lang="en-AU" dirty="0"/>
                        <a:t>Level Three</a:t>
                      </a:r>
                    </a:p>
                  </a:txBody>
                  <a:tcPr/>
                </a:tc>
                <a:extLst>
                  <a:ext uri="{0D108BD9-81ED-4DB2-BD59-A6C34878D82A}">
                    <a16:rowId xmlns:a16="http://schemas.microsoft.com/office/drawing/2014/main" val="1526148450"/>
                  </a:ext>
                </a:extLst>
              </a:tr>
              <a:tr h="1476404">
                <a:tc>
                  <a:txBody>
                    <a:bodyPr/>
                    <a:lstStyle/>
                    <a:p>
                      <a:pPr marL="342900" marR="0" lvl="0" indent="-342900" algn="l" defTabSz="914400" rtl="0" eaLnBrk="1" fontAlgn="auto" latinLnBrk="0" hangingPunct="1">
                        <a:lnSpc>
                          <a:spcPct val="100000"/>
                        </a:lnSpc>
                        <a:spcBef>
                          <a:spcPts val="0"/>
                        </a:spcBef>
                        <a:spcAft>
                          <a:spcPts val="0"/>
                        </a:spcAft>
                        <a:buClr>
                          <a:schemeClr val="tx1"/>
                        </a:buClr>
                        <a:buSzTx/>
                        <a:buFont typeface="+mj-lt"/>
                        <a:buAutoNum type="arabicPeriod"/>
                        <a:tabLst/>
                        <a:defRPr/>
                      </a:pPr>
                      <a:r>
                        <a:rPr lang="en-AU" sz="1800" kern="1200" dirty="0">
                          <a:solidFill>
                            <a:schemeClr val="dk1"/>
                          </a:solidFill>
                          <a:effectLst/>
                          <a:latin typeface="+mn-lt"/>
                          <a:ea typeface="+mn-ea"/>
                          <a:cs typeface="+mn-cs"/>
                        </a:rPr>
                        <a:t>Josh travelled 1106km on Tuesday and 488km on Wednesday. How far has he travelled all together?</a:t>
                      </a:r>
                    </a:p>
                    <a:p>
                      <a:pPr marL="0" marR="0" lvl="0" indent="0" algn="l" defTabSz="914400" rtl="0" eaLnBrk="1" fontAlgn="auto" latinLnBrk="0" hangingPunct="1">
                        <a:lnSpc>
                          <a:spcPct val="100000"/>
                        </a:lnSpc>
                        <a:spcBef>
                          <a:spcPts val="0"/>
                        </a:spcBef>
                        <a:spcAft>
                          <a:spcPts val="0"/>
                        </a:spcAft>
                        <a:buClr>
                          <a:schemeClr val="tx1"/>
                        </a:buClr>
                        <a:buSzTx/>
                        <a:buFont typeface="+mj-lt"/>
                        <a:buNone/>
                        <a:tabLst/>
                        <a:defRPr/>
                      </a:pPr>
                      <a:endParaRPr lang="en-AU" dirty="0"/>
                    </a:p>
                  </a:txBody>
                  <a:tcPr/>
                </a:tc>
                <a:tc>
                  <a:txBody>
                    <a:bodyPr/>
                    <a:lstStyle/>
                    <a:p>
                      <a:pPr marL="342900" lvl="0" indent="-342900">
                        <a:buFont typeface="+mj-lt"/>
                        <a:buAutoNum type="arabicPeriod"/>
                      </a:pPr>
                      <a:r>
                        <a:rPr lang="en-AU" sz="1800" kern="1200" dirty="0">
                          <a:solidFill>
                            <a:schemeClr val="dk1"/>
                          </a:solidFill>
                          <a:effectLst/>
                          <a:latin typeface="+mn-lt"/>
                          <a:ea typeface="+mn-ea"/>
                          <a:cs typeface="+mn-cs"/>
                        </a:rPr>
                        <a:t>Find some 3, 4 or 5-digit numbers that will make this number sentence true: </a:t>
                      </a:r>
                    </a:p>
                    <a:p>
                      <a:pPr lvl="1"/>
                      <a:r>
                        <a:rPr lang="en-AU" sz="1800" kern="1200" dirty="0">
                          <a:solidFill>
                            <a:schemeClr val="dk1"/>
                          </a:solidFill>
                          <a:effectLst/>
                          <a:latin typeface="+mn-lt"/>
                          <a:ea typeface="+mn-ea"/>
                          <a:cs typeface="+mn-cs"/>
                        </a:rPr>
                        <a:t>_ _ _ _ - _ _ = _____ </a:t>
                      </a:r>
                    </a:p>
                    <a:p>
                      <a:pPr marL="342900" indent="-342900">
                        <a:buFont typeface="+mj-lt"/>
                        <a:buAutoNum type="arabicPeriod"/>
                      </a:pPr>
                      <a:endParaRPr lang="en-AU" sz="1800" kern="1200" dirty="0">
                        <a:solidFill>
                          <a:schemeClr val="dk1"/>
                        </a:solidFill>
                        <a:effectLst/>
                        <a:latin typeface="+mn-lt"/>
                        <a:ea typeface="+mn-ea"/>
                        <a:cs typeface="+mn-cs"/>
                      </a:endParaRPr>
                    </a:p>
                  </a:txBody>
                  <a:tcPr/>
                </a:tc>
                <a:tc rowSpan="2">
                  <a:txBody>
                    <a:bodyPr/>
                    <a:lstStyle/>
                    <a:p>
                      <a:pPr marL="342900" lvl="0" indent="-342900">
                        <a:buFont typeface="+mj-lt"/>
                        <a:buAutoNum type="arabicPeriod"/>
                      </a:pPr>
                      <a:r>
                        <a:rPr lang="en-AU" sz="1800" kern="1200" dirty="0">
                          <a:solidFill>
                            <a:schemeClr val="dk1"/>
                          </a:solidFill>
                          <a:effectLst/>
                          <a:latin typeface="+mn-lt"/>
                          <a:ea typeface="+mn-ea"/>
                          <a:cs typeface="+mn-cs"/>
                        </a:rPr>
                        <a:t>To hire a taxi it costs </a:t>
                      </a:r>
                      <a:r>
                        <a:rPr lang="en-AU" sz="1800" b="1" kern="1200" dirty="0">
                          <a:solidFill>
                            <a:schemeClr val="dk1"/>
                          </a:solidFill>
                          <a:effectLst/>
                          <a:latin typeface="+mn-lt"/>
                          <a:ea typeface="+mn-ea"/>
                          <a:cs typeface="+mn-cs"/>
                        </a:rPr>
                        <a:t>$3 for every journey plus $1.50 per kilometre travelled.</a:t>
                      </a:r>
                      <a:r>
                        <a:rPr lang="en-AU" sz="1800" kern="1200" dirty="0">
                          <a:solidFill>
                            <a:schemeClr val="dk1"/>
                          </a:solidFill>
                          <a:effectLst/>
                          <a:latin typeface="+mn-lt"/>
                          <a:ea typeface="+mn-ea"/>
                          <a:cs typeface="+mn-cs"/>
                        </a:rPr>
                        <a:t> </a:t>
                      </a:r>
                    </a:p>
                    <a:p>
                      <a:pPr marL="800100" lvl="1" indent="-342900">
                        <a:buFont typeface="+mj-lt"/>
                        <a:buAutoNum type="alphaLcParenR"/>
                      </a:pPr>
                      <a:r>
                        <a:rPr lang="en-AU" sz="1600" kern="1200" dirty="0">
                          <a:solidFill>
                            <a:schemeClr val="dk1"/>
                          </a:solidFill>
                          <a:effectLst/>
                          <a:latin typeface="+mn-lt"/>
                          <a:ea typeface="+mn-ea"/>
                          <a:cs typeface="+mn-cs"/>
                        </a:rPr>
                        <a:t>Adam travels 5km. How much does he pay?</a:t>
                      </a:r>
                    </a:p>
                    <a:p>
                      <a:pPr marL="800100" lvl="1" indent="-342900">
                        <a:buFont typeface="+mj-lt"/>
                        <a:buAutoNum type="alphaLcParenR"/>
                      </a:pPr>
                      <a:r>
                        <a:rPr lang="en-AU" sz="1600" kern="1200" dirty="0">
                          <a:solidFill>
                            <a:schemeClr val="dk1"/>
                          </a:solidFill>
                          <a:effectLst/>
                          <a:latin typeface="+mn-lt"/>
                          <a:ea typeface="+mn-ea"/>
                          <a:cs typeface="+mn-cs"/>
                        </a:rPr>
                        <a:t>Gabby gets a taxi from her house to the train station. She pays $17.50. How far does she travel?</a:t>
                      </a:r>
                    </a:p>
                    <a:p>
                      <a:pPr marL="800100" marR="0" lvl="1" indent="-342900" algn="l" defTabSz="914400" rtl="0" eaLnBrk="1" fontAlgn="auto" latinLnBrk="0" hangingPunct="1">
                        <a:lnSpc>
                          <a:spcPct val="100000"/>
                        </a:lnSpc>
                        <a:spcBef>
                          <a:spcPts val="0"/>
                        </a:spcBef>
                        <a:spcAft>
                          <a:spcPts val="0"/>
                        </a:spcAft>
                        <a:buClrTx/>
                        <a:buSzTx/>
                        <a:buFont typeface="+mj-lt"/>
                        <a:buAutoNum type="alphaLcParenR"/>
                        <a:tabLst/>
                        <a:defRPr/>
                      </a:pPr>
                      <a:r>
                        <a:rPr lang="en-AU" sz="1600" kern="1200" dirty="0">
                          <a:solidFill>
                            <a:schemeClr val="dk1"/>
                          </a:solidFill>
                          <a:effectLst/>
                          <a:latin typeface="+mn-lt"/>
                          <a:ea typeface="+mn-ea"/>
                          <a:cs typeface="+mn-cs"/>
                        </a:rPr>
                        <a:t>Felix and Nick share the cost of a 10km journey. How much do they each pay?</a:t>
                      </a:r>
                    </a:p>
                    <a:p>
                      <a:pPr marL="800100" lvl="1" indent="-342900">
                        <a:buFont typeface="+mj-lt"/>
                        <a:buAutoNum type="alphaLcParenR"/>
                      </a:pPr>
                      <a:r>
                        <a:rPr lang="en-AU" sz="1600" kern="1200" dirty="0">
                          <a:solidFill>
                            <a:schemeClr val="dk1"/>
                          </a:solidFill>
                          <a:effectLst/>
                          <a:latin typeface="+mn-lt"/>
                          <a:ea typeface="+mn-ea"/>
                          <a:cs typeface="+mn-cs"/>
                        </a:rPr>
                        <a:t>Anna travels 12km by taxi to the train station. She pays $13.50 to travel from Tuggerah to Sydney. Anna then catches a taxi to the Opera House with is a 15km journey. How much money does Anna spend travelling to the Opera House?</a:t>
                      </a:r>
                    </a:p>
                  </a:txBody>
                  <a:tcPr/>
                </a:tc>
                <a:extLst>
                  <a:ext uri="{0D108BD9-81ED-4DB2-BD59-A6C34878D82A}">
                    <a16:rowId xmlns:a16="http://schemas.microsoft.com/office/drawing/2014/main" val="3770221522"/>
                  </a:ext>
                </a:extLst>
              </a:tr>
              <a:tr h="3158523">
                <a:tc>
                  <a:txBody>
                    <a:bodyPr/>
                    <a:lstStyle/>
                    <a:p>
                      <a:pPr marL="342900" indent="-342900">
                        <a:buClr>
                          <a:schemeClr val="tx1"/>
                        </a:buClr>
                        <a:buFont typeface="+mj-lt"/>
                        <a:buAutoNum type="arabicPeriod" startAt="2"/>
                      </a:pPr>
                      <a:r>
                        <a:rPr lang="en-AU" sz="1800" kern="1200" dirty="0">
                          <a:solidFill>
                            <a:schemeClr val="dk1"/>
                          </a:solidFill>
                          <a:effectLst/>
                          <a:latin typeface="+mn-lt"/>
                          <a:ea typeface="+mn-ea"/>
                          <a:cs typeface="+mn-cs"/>
                        </a:rPr>
                        <a:t>There are 32 children in Year 4 and 33 children in Year 5. How many children are there in Years 4 and 5?</a:t>
                      </a:r>
                      <a:endParaRPr lang="en-AU" dirty="0"/>
                    </a:p>
                  </a:txBody>
                  <a:tcPr/>
                </a:tc>
                <a:tc>
                  <a:txBody>
                    <a:bodyPr/>
                    <a:lstStyle/>
                    <a:p>
                      <a:pPr marL="342900" lvl="0" indent="-342900">
                        <a:buFont typeface="+mj-lt"/>
                        <a:buAutoNum type="arabicPeriod" startAt="2"/>
                      </a:pPr>
                      <a:r>
                        <a:rPr lang="en-AU" sz="1800" kern="1200" dirty="0">
                          <a:solidFill>
                            <a:schemeClr val="dk1"/>
                          </a:solidFill>
                          <a:effectLst/>
                          <a:latin typeface="+mn-lt"/>
                          <a:ea typeface="+mn-ea"/>
                          <a:cs typeface="+mn-cs"/>
                        </a:rPr>
                        <a:t>Calculate the difference between the lengths of Australian coastline:</a:t>
                      </a:r>
                    </a:p>
                    <a:p>
                      <a:pPr marL="800100" lvl="1" indent="-342900">
                        <a:buFont typeface="+mj-lt"/>
                        <a:buAutoNum type="alphaLcParenR"/>
                      </a:pPr>
                      <a:r>
                        <a:rPr lang="en-AU" sz="1800" kern="1200" dirty="0">
                          <a:solidFill>
                            <a:schemeClr val="dk1"/>
                          </a:solidFill>
                          <a:effectLst/>
                          <a:latin typeface="+mn-lt"/>
                          <a:ea typeface="+mn-ea"/>
                          <a:cs typeface="+mn-cs"/>
                        </a:rPr>
                        <a:t>VIC (2,512km) and NSW (2137km)</a:t>
                      </a:r>
                    </a:p>
                    <a:p>
                      <a:pPr marL="800100" lvl="1" indent="-342900">
                        <a:buFont typeface="+mj-lt"/>
                        <a:buAutoNum type="alphaLcParenR"/>
                      </a:pPr>
                      <a:r>
                        <a:rPr lang="en-AU" sz="1800" kern="1200" dirty="0">
                          <a:solidFill>
                            <a:schemeClr val="dk1"/>
                          </a:solidFill>
                          <a:effectLst/>
                          <a:latin typeface="+mn-lt"/>
                          <a:ea typeface="+mn-ea"/>
                          <a:cs typeface="+mn-cs"/>
                        </a:rPr>
                        <a:t>WA (20,781km) and NSW</a:t>
                      </a:r>
                    </a:p>
                    <a:p>
                      <a:pPr marL="800100" lvl="1" indent="-342900">
                        <a:buFont typeface="+mj-lt"/>
                        <a:buAutoNum type="alphaLcParenR"/>
                      </a:pPr>
                      <a:r>
                        <a:rPr lang="en-AU" sz="1800" kern="1200" dirty="0">
                          <a:solidFill>
                            <a:schemeClr val="dk1"/>
                          </a:solidFill>
                          <a:effectLst/>
                          <a:latin typeface="+mn-lt"/>
                          <a:ea typeface="+mn-ea"/>
                          <a:cs typeface="+mn-cs"/>
                        </a:rPr>
                        <a:t>TAS (4,882km) and NSW</a:t>
                      </a:r>
                    </a:p>
                    <a:p>
                      <a:pPr marL="800100" lvl="1" indent="-342900">
                        <a:buFont typeface="+mj-lt"/>
                        <a:buAutoNum type="alphaLcParenR"/>
                      </a:pPr>
                      <a:r>
                        <a:rPr lang="en-AU" sz="1800" kern="1200" dirty="0">
                          <a:solidFill>
                            <a:schemeClr val="dk1"/>
                          </a:solidFill>
                          <a:effectLst/>
                          <a:latin typeface="+mn-lt"/>
                          <a:ea typeface="+mn-ea"/>
                          <a:cs typeface="+mn-cs"/>
                        </a:rPr>
                        <a:t>Explain why TAS has more coastline than NSW</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2554094168"/>
                  </a:ext>
                </a:extLst>
              </a:tr>
              <a:tr h="1753230">
                <a:tc>
                  <a:txBody>
                    <a:bodyPr/>
                    <a:lstStyle/>
                    <a:p>
                      <a:pPr marL="342900" indent="-342900">
                        <a:buClr>
                          <a:schemeClr val="tx1"/>
                        </a:buClr>
                        <a:buFont typeface="+mj-lt"/>
                        <a:buAutoNum type="arabicPeriod" startAt="3"/>
                      </a:pPr>
                      <a:r>
                        <a:rPr lang="en-AU" dirty="0"/>
                        <a:t>What could the missing numbers be?</a:t>
                      </a:r>
                    </a:p>
                    <a:p>
                      <a:pPr marL="0" indent="0">
                        <a:buClr>
                          <a:schemeClr val="tx1"/>
                        </a:buClr>
                        <a:buFont typeface="+mj-lt"/>
                        <a:buNone/>
                      </a:pPr>
                      <a:r>
                        <a:rPr lang="en-AU" dirty="0"/>
                        <a:t>                   5 8 + _ _ - _ _ = 26</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AU" sz="1800" kern="1200" dirty="0">
                          <a:solidFill>
                            <a:schemeClr val="dk1"/>
                          </a:solidFill>
                          <a:effectLst/>
                          <a:latin typeface="+mn-lt"/>
                          <a:ea typeface="+mn-ea"/>
                          <a:cs typeface="+mn-cs"/>
                        </a:rPr>
                        <a:t>Find four consecutive odd numbers with a sum between 160 and 200.</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AU" sz="1800" kern="1200" dirty="0">
                          <a:solidFill>
                            <a:schemeClr val="dk1"/>
                          </a:solidFill>
                          <a:effectLst/>
                          <a:latin typeface="+mn-lt"/>
                          <a:ea typeface="+mn-ea"/>
                          <a:cs typeface="+mn-cs"/>
                        </a:rPr>
                        <a:t>Three schools raised a total of $125,750 for charity. Each school raised a different amount but were within $3,000 of each other. What amount might each school have raised?</a:t>
                      </a:r>
                    </a:p>
                  </a:txBody>
                  <a:tcPr/>
                </a:tc>
                <a:extLst>
                  <a:ext uri="{0D108BD9-81ED-4DB2-BD59-A6C34878D82A}">
                    <a16:rowId xmlns:a16="http://schemas.microsoft.com/office/drawing/2014/main" val="712398825"/>
                  </a:ext>
                </a:extLst>
              </a:tr>
            </a:tbl>
          </a:graphicData>
        </a:graphic>
      </p:graphicFrame>
      <p:sp>
        <p:nvSpPr>
          <p:cNvPr id="3" name="TextBox 2">
            <a:extLst>
              <a:ext uri="{FF2B5EF4-FFF2-40B4-BE49-F238E27FC236}">
                <a16:creationId xmlns:a16="http://schemas.microsoft.com/office/drawing/2014/main" id="{7F3C91E3-B69C-48BD-B994-3C95C6A7936F}"/>
              </a:ext>
            </a:extLst>
          </p:cNvPr>
          <p:cNvSpPr txBox="1"/>
          <p:nvPr/>
        </p:nvSpPr>
        <p:spPr>
          <a:xfrm>
            <a:off x="5445390" y="6639511"/>
            <a:ext cx="979714" cy="400110"/>
          </a:xfrm>
          <a:prstGeom prst="rect">
            <a:avLst/>
          </a:prstGeom>
          <a:noFill/>
        </p:spPr>
        <p:txBody>
          <a:bodyPr wrap="square" rtlCol="0">
            <a:spAutoFit/>
          </a:bodyPr>
          <a:lstStyle/>
          <a:p>
            <a:pPr algn="ctr"/>
            <a:r>
              <a:rPr lang="en-AU" sz="1000" b="1"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319877190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14" y="90350"/>
            <a:ext cx="11987868" cy="891162"/>
          </a:xfrm>
          <a:noFill/>
          <a:ln>
            <a:noFill/>
          </a:ln>
        </p:spPr>
        <p:style>
          <a:lnRef idx="0">
            <a:scrgbClr r="0" g="0" b="0"/>
          </a:lnRef>
          <a:fillRef idx="0">
            <a:scrgbClr r="0" g="0" b="0"/>
          </a:fillRef>
          <a:effectRef idx="0">
            <a:scrgbClr r="0" g="0" b="0"/>
          </a:effectRef>
          <a:fontRef idx="minor">
            <a:schemeClr val="accent5"/>
          </a:fontRef>
        </p:style>
        <p:txBody>
          <a:bodyPr>
            <a:noAutofit/>
          </a:bodyPr>
          <a:lstStyle/>
          <a:p>
            <a:r>
              <a:rPr lang="en-AU" sz="3600" dirty="0"/>
              <a:t>4. Can you solve multi-step addition &amp; subtraction problems?</a:t>
            </a:r>
          </a:p>
        </p:txBody>
      </p:sp>
      <p:sp>
        <p:nvSpPr>
          <p:cNvPr id="3" name="Content Placeholder 2"/>
          <p:cNvSpPr>
            <a:spLocks noGrp="1"/>
          </p:cNvSpPr>
          <p:nvPr>
            <p:ph idx="1"/>
          </p:nvPr>
        </p:nvSpPr>
        <p:spPr>
          <a:xfrm>
            <a:off x="105114" y="1332843"/>
            <a:ext cx="11987868" cy="4050792"/>
          </a:xfrm>
        </p:spPr>
        <p:txBody>
          <a:bodyPr>
            <a:normAutofit/>
          </a:bodyPr>
          <a:lstStyle/>
          <a:p>
            <a:r>
              <a:rPr lang="en-AU" sz="3200" dirty="0"/>
              <a:t>I used addition and subtraction when solving a problem involving four numbers. My answer was 30. What could the number sentence have been?</a:t>
            </a:r>
          </a:p>
        </p:txBody>
      </p:sp>
      <p:cxnSp>
        <p:nvCxnSpPr>
          <p:cNvPr id="5" name="Straight Connector 4"/>
          <p:cNvCxnSpPr>
            <a:cxnSpLocks/>
          </p:cNvCxnSpPr>
          <p:nvPr/>
        </p:nvCxnSpPr>
        <p:spPr>
          <a:xfrm>
            <a:off x="105114" y="981512"/>
            <a:ext cx="11987868" cy="8389"/>
          </a:xfrm>
          <a:prstGeom prst="line">
            <a:avLst/>
          </a:prstGeom>
          <a:ln>
            <a:solidFill>
              <a:schemeClr val="accent5">
                <a:lumMod val="75000"/>
              </a:schemeClr>
            </a:solidFill>
            <a:prstDash val="lgDashDotDot"/>
          </a:ln>
        </p:spPr>
        <p:style>
          <a:lnRef idx="1">
            <a:schemeClr val="accent1"/>
          </a:lnRef>
          <a:fillRef idx="0">
            <a:schemeClr val="accent1"/>
          </a:fillRef>
          <a:effectRef idx="0">
            <a:schemeClr val="accent1"/>
          </a:effectRef>
          <a:fontRef idx="minor">
            <a:schemeClr val="tx1"/>
          </a:fontRef>
        </p:style>
      </p:cxnSp>
      <p:pic>
        <p:nvPicPr>
          <p:cNvPr id="6" name="Picture 8" descr="Image result for subtraction s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02642" y="-93615"/>
            <a:ext cx="489358" cy="115842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Image result for addition s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60633" y="162620"/>
            <a:ext cx="642009" cy="74662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FB16954-4C5D-4086-B72D-532490467712}"/>
              </a:ext>
            </a:extLst>
          </p:cNvPr>
          <p:cNvSpPr txBox="1"/>
          <p:nvPr/>
        </p:nvSpPr>
        <p:spPr>
          <a:xfrm rot="19519817">
            <a:off x="10705366" y="6314247"/>
            <a:ext cx="979714" cy="400110"/>
          </a:xfrm>
          <a:prstGeom prst="rect">
            <a:avLst/>
          </a:prstGeom>
          <a:noFill/>
        </p:spPr>
        <p:txBody>
          <a:bodyPr wrap="square" rtlCol="0">
            <a:spAutoFit/>
          </a:bodyPr>
          <a:lstStyle/>
          <a:p>
            <a:pPr algn="ctr"/>
            <a:r>
              <a:rPr lang="en-AU" sz="1000" b="1"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267082314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240</TotalTime>
  <Words>2045</Words>
  <Application>Microsoft Office PowerPoint</Application>
  <PresentationFormat>Widescreen</PresentationFormat>
  <Paragraphs>161</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 DARLING</vt:lpstr>
      <vt:lpstr>Calibri</vt:lpstr>
      <vt:lpstr>HelloWhimsy</vt:lpstr>
      <vt:lpstr>Rockwell</vt:lpstr>
      <vt:lpstr>Rockwell Condensed</vt:lpstr>
      <vt:lpstr>Wingdings</vt:lpstr>
      <vt:lpstr>Wood Type</vt:lpstr>
      <vt:lpstr>Addition and subtraction</vt:lpstr>
      <vt:lpstr>Learning Sessions</vt:lpstr>
      <vt:lpstr>1. Can you solve multi-step addition problems?</vt:lpstr>
      <vt:lpstr>PowerPoint Presentation</vt:lpstr>
      <vt:lpstr>2. Can you solve multi-step subtraction problems?</vt:lpstr>
      <vt:lpstr>PowerPoint Presentation</vt:lpstr>
      <vt:lpstr>3. Can you solve multi-step addition &amp; subtraction problems?</vt:lpstr>
      <vt:lpstr>PowerPoint Presentation</vt:lpstr>
      <vt:lpstr>4. Can you solve multi-step addition &amp; subtraction problems?</vt:lpstr>
      <vt:lpstr>PowerPoint Presentation</vt:lpstr>
      <vt:lpstr>5. Can you solve multi-step addition &amp; subtraction problems? (Assessment)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 and subtraction</dc:title>
  <dc:creator>Alice Vigors</dc:creator>
  <cp:lastModifiedBy>Alice Vigors</cp:lastModifiedBy>
  <cp:revision>18</cp:revision>
  <dcterms:created xsi:type="dcterms:W3CDTF">2017-02-19T07:06:46Z</dcterms:created>
  <dcterms:modified xsi:type="dcterms:W3CDTF">2018-03-05T01:05:53Z</dcterms:modified>
</cp:coreProperties>
</file>