
<file path=[Content_Types].xml><?xml version="1.0" encoding="utf-8"?>
<Types xmlns="http://schemas.openxmlformats.org/package/2006/content-types">
  <Default Extension="png" ContentType="image/png"/>
  <Default Extension="JPG&amp;ehk=ekkH322bZvvafvRdLqbC9g&amp;r=0&amp;pid=OfficeInsert" ContentType="image/jpeg"/>
  <Default Extension="jpeg" ContentType="image/jpeg"/>
  <Default Extension="rels" ContentType="application/vnd.openxmlformats-package.relationships+xml"/>
  <Default Extension="xml" ContentType="application/xml"/>
  <Default Extension="fntdata" ContentType="application/x-fontdata"/>
  <Default Extension="gif&amp;ehk=dBnZtzp7qhIiQttcYly8Ug&amp;r=0&amp;pid=OfficeInsert" ContentType="image/gif"/>
  <Default Extension="jpg&amp;ehk=fJGjaGGY6W14GvoV" ContentType="image/jpeg"/>
  <Default Extension="jpg&amp;ehk=d8mE3DfZY6Vj" ContentType="image/jpeg"/>
  <Default Extension="gif" ContentType="image/gif"/>
  <Default Extension="jpg&amp;ehk=akX1rQCJsRBDSwyE2I4qVw&amp;r=0&amp;pid=OfficeInsert"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2"/>
  </p:sldMasterIdLst>
  <p:notesMasterIdLst>
    <p:notesMasterId r:id="rId32"/>
  </p:notesMasterIdLst>
  <p:handoutMasterIdLst>
    <p:handoutMasterId r:id="rId33"/>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80" r:id="rId31"/>
  </p:sldIdLst>
  <p:sldSz cx="12192000" cy="6858000"/>
  <p:notesSz cx="6858000" cy="9144000"/>
  <p:embeddedFontLst>
    <p:embeddedFont>
      <p:font typeface="HelloButtons" panose="02000603000000000000" pitchFamily="2" charset="0"/>
      <p:regular r:id="rId34"/>
    </p:embeddedFont>
    <p:embeddedFont>
      <p:font typeface="FSFFatBottom" panose="02000603000000000000" pitchFamily="2" charset="0"/>
      <p:regular r:id="rId35"/>
    </p:embeddedFont>
    <p:embeddedFont>
      <p:font typeface="Book Antiqua" panose="02040602050305030304" pitchFamily="18" charset="0"/>
      <p:regular r:id="rId36"/>
      <p:bold r:id="rId37"/>
      <p:italic r:id="rId38"/>
      <p:boldItalic r:id="rId39"/>
    </p:embeddedFont>
    <p:embeddedFont>
      <p:font typeface="HelloWhimsy" panose="02000603000000000000" pitchFamily="2" charset="0"/>
      <p:regular r:id="rId40"/>
    </p:embeddedFont>
    <p:embeddedFont>
      <p:font typeface="Scramble" panose="020B0603050302020204" pitchFamily="34" charset="0"/>
      <p:regular r:id="rId41"/>
    </p:embeddedFont>
    <p:embeddedFont>
      <p:font typeface="HelloTracer" panose="02000603000000000000"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70" autoAdjust="0"/>
  </p:normalViewPr>
  <p:slideViewPr>
    <p:cSldViewPr snapToGrid="0">
      <p:cViewPr varScale="1">
        <p:scale>
          <a:sx n="94" d="100"/>
          <a:sy n="94" d="100"/>
        </p:scale>
        <p:origin x="1176" y="96"/>
      </p:cViewPr>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3/5/2018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ash.abc.net.au/home#!/media/1244916/angles-are-nice-but-are-they-cut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lash.abc.net.au/home#!/media/1244938/how-do-you-measure-ang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u="sng" dirty="0"/>
              <a:t>Indicators Addressed:</a:t>
            </a:r>
            <a:endParaRPr lang="en-AU" b="0" u="none" dirty="0"/>
          </a:p>
          <a:p>
            <a:pPr marL="171450" indent="-171450">
              <a:buFont typeface="Wingdings" panose="05000000000000000000" pitchFamily="2" charset="2"/>
              <a:buChar char="q"/>
            </a:pPr>
            <a:r>
              <a:rPr lang="en-AU" sz="1200" b="1" kern="1200" dirty="0">
                <a:solidFill>
                  <a:schemeClr val="tx1"/>
                </a:solidFill>
                <a:effectLst/>
                <a:latin typeface="+mn-lt"/>
                <a:ea typeface="+mn-ea"/>
                <a:cs typeface="+mn-cs"/>
              </a:rPr>
              <a:t>Investigate, with and without the use of digital technologies, angles on a straight line, angles at a point, and vertically opposite angles; use the results to find unknown angles </a:t>
            </a:r>
            <a:endParaRPr lang="en-AU" sz="1200" kern="1200" dirty="0">
              <a:solidFill>
                <a:schemeClr val="tx1"/>
              </a:solidFill>
              <a:effectLst/>
              <a:latin typeface="+mn-lt"/>
              <a:ea typeface="+mn-ea"/>
              <a:cs typeface="+mn-cs"/>
            </a:endParaRP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Identify and name angle types formed by the intersection of straight lines, including right angles, 'angles on a straight line', 'angles at a point' that form an angle of revolution, and 'vertically opposite angles' </a:t>
            </a:r>
          </a:p>
          <a:p>
            <a:pPr marL="1085850" lvl="2" indent="-171450">
              <a:buFont typeface="Wingdings" panose="05000000000000000000" pitchFamily="2" charset="2"/>
              <a:buChar char="§"/>
            </a:pPr>
            <a:r>
              <a:rPr lang="en-AU" sz="1200" kern="1200" dirty="0">
                <a:solidFill>
                  <a:schemeClr val="tx1"/>
                </a:solidFill>
                <a:effectLst/>
                <a:latin typeface="+mn-lt"/>
                <a:ea typeface="+mn-ea"/>
                <a:cs typeface="+mn-cs"/>
              </a:rPr>
              <a:t>Recognise right angles, angles on a straight line, and angles of revolution embedded in diagrams (Reasoning)</a:t>
            </a:r>
          </a:p>
          <a:p>
            <a:pPr marL="1085850" lvl="2" indent="-171450">
              <a:buFont typeface="Wingdings" panose="05000000000000000000" pitchFamily="2" charset="2"/>
              <a:buChar char="§"/>
            </a:pPr>
            <a:r>
              <a:rPr lang="en-AU" sz="1200" kern="1200" dirty="0">
                <a:solidFill>
                  <a:schemeClr val="tx1"/>
                </a:solidFill>
                <a:effectLst/>
                <a:latin typeface="+mn-lt"/>
                <a:ea typeface="+mn-ea"/>
                <a:cs typeface="+mn-cs"/>
              </a:rPr>
              <a:t>Identify the vertex and arms of angles formed by intersecting lines (Communicating)</a:t>
            </a:r>
          </a:p>
          <a:p>
            <a:pPr marL="1085850" lvl="2" indent="-171450">
              <a:buFont typeface="Wingdings" panose="05000000000000000000" pitchFamily="2" charset="2"/>
              <a:buChar char="§"/>
            </a:pPr>
            <a:r>
              <a:rPr lang="en-AU" sz="1200" kern="1200" dirty="0">
                <a:solidFill>
                  <a:schemeClr val="tx1"/>
                </a:solidFill>
                <a:effectLst/>
                <a:latin typeface="+mn-lt"/>
                <a:ea typeface="+mn-ea"/>
                <a:cs typeface="+mn-cs"/>
              </a:rPr>
              <a:t>Recognise vertically opposite angles in different orientations and embedded in diagrams (Reasoning)</a:t>
            </a: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Investigate, with and without the use of digital technologies, adjacent angles that form a right angle and establish that they add to 90°</a:t>
            </a: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Investigate, with and without the use of digital technologies, adjacent angles on a straight line and establish that they form a straight angle and add to 180°</a:t>
            </a:r>
          </a:p>
          <a:p>
            <a:pPr marL="628650" lvl="1" indent="-171450">
              <a:buFont typeface="Wingdings" panose="05000000000000000000" pitchFamily="2" charset="2"/>
              <a:buChar char="§"/>
            </a:pPr>
            <a:r>
              <a:rPr lang="en-AU" sz="1200" kern="1200" dirty="0">
                <a:solidFill>
                  <a:schemeClr val="tx1"/>
                </a:solidFill>
                <a:effectLst/>
                <a:latin typeface="+mn-lt"/>
                <a:ea typeface="+mn-ea"/>
                <a:cs typeface="+mn-cs"/>
              </a:rPr>
              <a:t>Investigate, with and without the use of digital technologies, angles at a point and establish that they form an angle of revolution and add to 360°</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17016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Experiment with drawing angles of different sizes, e.g. 80º, 45º, 120 º, 180 º etc.</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123218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Introduce the term </a:t>
            </a:r>
            <a:r>
              <a:rPr lang="en-AU" sz="1200" b="1" kern="1200" dirty="0">
                <a:solidFill>
                  <a:schemeClr val="tx1"/>
                </a:solidFill>
                <a:effectLst/>
                <a:latin typeface="+mn-lt"/>
                <a:ea typeface="+mn-ea"/>
                <a:cs typeface="+mn-cs"/>
              </a:rPr>
              <a:t>Vertically Opposite</a:t>
            </a:r>
            <a:r>
              <a:rPr lang="en-AU" sz="1200" kern="1200" dirty="0">
                <a:solidFill>
                  <a:schemeClr val="tx1"/>
                </a:solidFill>
                <a:effectLst/>
                <a:latin typeface="+mn-lt"/>
                <a:ea typeface="+mn-ea"/>
                <a:cs typeface="+mn-cs"/>
              </a:rPr>
              <a:t> angles.</a:t>
            </a:r>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71489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142781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224004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a:p>
        </p:txBody>
      </p:sp>
    </p:spTree>
    <p:extLst>
      <p:ext uri="{BB962C8B-B14F-4D97-AF65-F5344CB8AC3E}">
        <p14:creationId xmlns:p14="http://schemas.microsoft.com/office/powerpoint/2010/main" val="426971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Record examples </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219026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Record examples </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289033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Record examples </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345420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293063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346461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3212279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Examine these artworks in small groups or as a whole class. </a:t>
            </a:r>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317110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3769813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293868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3658583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26</a:t>
            </a:fld>
            <a:endParaRPr lang="en-US"/>
          </a:p>
        </p:txBody>
      </p:sp>
    </p:spTree>
    <p:extLst>
      <p:ext uri="{BB962C8B-B14F-4D97-AF65-F5344CB8AC3E}">
        <p14:creationId xmlns:p14="http://schemas.microsoft.com/office/powerpoint/2010/main" val="271569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27</a:t>
            </a:fld>
            <a:endParaRPr lang="en-US"/>
          </a:p>
        </p:txBody>
      </p:sp>
    </p:spTree>
    <p:extLst>
      <p:ext uri="{BB962C8B-B14F-4D97-AF65-F5344CB8AC3E}">
        <p14:creationId xmlns:p14="http://schemas.microsoft.com/office/powerpoint/2010/main" val="695627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a:p>
        </p:txBody>
      </p:sp>
    </p:spTree>
    <p:extLst>
      <p:ext uri="{BB962C8B-B14F-4D97-AF65-F5344CB8AC3E}">
        <p14:creationId xmlns:p14="http://schemas.microsoft.com/office/powerpoint/2010/main" val="384695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a:p>
        </p:txBody>
      </p:sp>
    </p:spTree>
    <p:extLst>
      <p:ext uri="{BB962C8B-B14F-4D97-AF65-F5344CB8AC3E}">
        <p14:creationId xmlns:p14="http://schemas.microsoft.com/office/powerpoint/2010/main" val="290866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Watch: </a:t>
            </a:r>
            <a:r>
              <a:rPr lang="en-AU" sz="1200" b="1" kern="1200" dirty="0">
                <a:solidFill>
                  <a:schemeClr val="tx1"/>
                </a:solidFill>
                <a:effectLst/>
                <a:latin typeface="+mn-lt"/>
                <a:ea typeface="+mn-ea"/>
                <a:cs typeface="+mn-cs"/>
              </a:rPr>
              <a:t>Angles are nice but are they cute? </a:t>
            </a:r>
            <a:r>
              <a:rPr lang="en-AU" sz="1200" b="0" u="sng" kern="1200" dirty="0">
                <a:solidFill>
                  <a:schemeClr val="tx1"/>
                </a:solidFill>
                <a:effectLst/>
                <a:latin typeface="+mn-lt"/>
                <a:ea typeface="+mn-ea"/>
                <a:cs typeface="+mn-cs"/>
                <a:hlinkClick r:id="rId3"/>
              </a:rPr>
              <a:t>http://splash.abc.net.au/home#!/media/1244916/angles-are-nice-but-are-they-cute-</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19148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Define right-angle, acute, obtuse, straight angles and revolutions. </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96486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Investigation:</a:t>
            </a:r>
            <a:r>
              <a:rPr lang="en-AU" sz="1200" kern="1200" dirty="0">
                <a:solidFill>
                  <a:schemeClr val="tx1"/>
                </a:solidFill>
                <a:effectLst/>
                <a:latin typeface="+mn-lt"/>
                <a:ea typeface="+mn-ea"/>
                <a:cs typeface="+mn-cs"/>
              </a:rPr>
              <a:t> Small groups use iPad or Chromebook devices to record examples in the school environment of the different types of angles. Use an app to present these examples, including the use of voice over to explain why this example shows this type of angle (write over to highlight the angle). Students upload their group’s example to one of three sharing mediums </a:t>
            </a: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Seesaw, Class Dojo student story or Google Classroom. Share creations with the class as well as the wider community.</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335514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225230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412881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Ask: </a:t>
            </a:r>
            <a:r>
              <a:rPr lang="en-AU" sz="1200" i="1" kern="1200" dirty="0">
                <a:solidFill>
                  <a:schemeClr val="tx1"/>
                </a:solidFill>
                <a:effectLst/>
                <a:latin typeface="+mn-lt"/>
                <a:ea typeface="+mn-ea"/>
                <a:cs typeface="+mn-cs"/>
              </a:rPr>
              <a:t>How might we measure the size of an angle?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Watch </a:t>
            </a:r>
            <a:r>
              <a:rPr lang="en-AU" sz="1200" b="1" kern="1200" dirty="0">
                <a:solidFill>
                  <a:schemeClr val="tx1"/>
                </a:solidFill>
                <a:effectLst/>
                <a:latin typeface="+mn-lt"/>
                <a:ea typeface="+mn-ea"/>
                <a:cs typeface="+mn-cs"/>
              </a:rPr>
              <a:t>How do you measure angles?</a:t>
            </a: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http://splash.abc.net.au/home#!/media/1244938/how-do-you-measure-angles-</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280911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Model using a protractor to determine the size of different angles. </a:t>
            </a:r>
          </a:p>
          <a:p>
            <a:endParaRPr lang="en-AU"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208369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3/5/2018</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amp;ehk=fJGjaGGY6W14Gvo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plash.abc.net.au/home#!/media/1244938/how-do-you-measure-ang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https://s-media-cache-ak0.pinimg.com/564x/01/b8/ad/01b8ad7d189dd583bd1ce07f1e1af878.jpg"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amp;ehk=akX1rQCJsRBDSwyE2I4qVw&amp;r=0&amp;pid=OfficeInsert"/><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amp;ehk=d8mE3DfZY6Vj"/><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amp;ehk=dBnZtzp7qhIiQttcYly8Ug&amp;r=0&amp;pid=OfficeInsert"/><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https://s-media-cache-ak0.pinimg.com/564x/f0/26/20/f0262075fc43af1b5bdcb77fc534de3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lash.abc.net.au/home#!/media/1244916/angles-are-nice-but-are-they-cu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https://s-media-cache-ak0.pinimg.com/564x/3b/4f/2a/3b4f2ae481783049b44c33a230c89393.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amp;ehk=ekkH322bZvvafvRdLqbC9g&amp;r=0&amp;pid=OfficeInsert"/><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40" y="1873584"/>
            <a:ext cx="6973369" cy="2560320"/>
          </a:xfrm>
        </p:spPr>
        <p:txBody>
          <a:bodyPr>
            <a:normAutofit/>
          </a:bodyPr>
          <a:lstStyle/>
          <a:p>
            <a:r>
              <a:rPr lang="en-US" sz="8000" dirty="0">
                <a:latin typeface="Scramble" panose="020B0603050302020204" pitchFamily="34" charset="0"/>
              </a:rPr>
              <a:t>Angles</a:t>
            </a:r>
            <a:endParaRPr lang="en-US" sz="8000" dirty="0"/>
          </a:p>
        </p:txBody>
      </p:sp>
      <p:sp>
        <p:nvSpPr>
          <p:cNvPr id="3" name="Subtitle 2"/>
          <p:cNvSpPr>
            <a:spLocks noGrp="1"/>
          </p:cNvSpPr>
          <p:nvPr>
            <p:ph type="subTitle" idx="1"/>
          </p:nvPr>
        </p:nvSpPr>
        <p:spPr>
          <a:xfrm>
            <a:off x="2673589" y="4433904"/>
            <a:ext cx="1516165" cy="504202"/>
          </a:xfrm>
        </p:spPr>
        <p:txBody>
          <a:bodyPr/>
          <a:lstStyle/>
          <a:p>
            <a:r>
              <a:rPr lang="en-US" dirty="0">
                <a:latin typeface="HelloButtons" panose="02000603000000000000" pitchFamily="2" charset="0"/>
                <a:ea typeface="HelloButtons" panose="02000603000000000000" pitchFamily="2" charset="0"/>
              </a:rPr>
              <a:t>Stage 3</a:t>
            </a:r>
          </a:p>
        </p:txBody>
      </p:sp>
      <p:pic>
        <p:nvPicPr>
          <p:cNvPr id="8" name="Picture Placeholder 7" descr="Vertical &lt;strong&gt;Angles In Real Life&lt;/strong&gt; Examples What are examples of vertical"/>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642" r="27642"/>
          <a:stretch>
            <a:fillRect/>
          </a:stretch>
        </p:blipFill>
        <p:spPr/>
      </p:pic>
      <p:sp>
        <p:nvSpPr>
          <p:cNvPr id="5" name="Oval 4">
            <a:extLst>
              <a:ext uri="{FF2B5EF4-FFF2-40B4-BE49-F238E27FC236}">
                <a16:creationId xmlns:a16="http://schemas.microsoft.com/office/drawing/2014/main" id="{9F3AD690-9447-404B-AC7D-22EDCCCB9DCA}"/>
              </a:ext>
            </a:extLst>
          </p:cNvPr>
          <p:cNvSpPr/>
          <p:nvPr/>
        </p:nvSpPr>
        <p:spPr>
          <a:xfrm>
            <a:off x="0" y="5610225"/>
            <a:ext cx="1104900" cy="12477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rgbClr val="002060"/>
                </a:solidFill>
                <a:latin typeface="HelloWhimsy" panose="02000603000000000000" pitchFamily="2" charset="0"/>
                <a:ea typeface="HelloWhimsy" panose="02000603000000000000" pitchFamily="2" charset="0"/>
              </a:rPr>
              <a:t>Alice Vigors</a:t>
            </a:r>
          </a:p>
          <a:p>
            <a:pPr algn="ctr"/>
            <a:r>
              <a:rPr lang="en-AU" sz="1400" b="1" dirty="0">
                <a:solidFill>
                  <a:srgbClr val="002060"/>
                </a:solidFill>
                <a:latin typeface="HelloWhimsy" panose="02000603000000000000" pitchFamily="2" charset="0"/>
                <a:ea typeface="HelloWhimsy" panose="02000603000000000000" pitchFamily="2" charset="0"/>
              </a:rPr>
              <a:t>2017</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investigate angles on a straight line, angles at a point and vertically opposite angles?</a:t>
            </a:r>
          </a:p>
        </p:txBody>
      </p:sp>
      <p:sp>
        <p:nvSpPr>
          <p:cNvPr id="3" name="Content Placeholder 2"/>
          <p:cNvSpPr>
            <a:spLocks noGrp="1"/>
          </p:cNvSpPr>
          <p:nvPr>
            <p:ph idx="1"/>
          </p:nvPr>
        </p:nvSpPr>
        <p:spPr>
          <a:xfrm>
            <a:off x="457200" y="1534160"/>
            <a:ext cx="11470640" cy="5323840"/>
          </a:xfrm>
        </p:spPr>
        <p:txBody>
          <a:bodyPr>
            <a:normAutofit/>
          </a:bodyPr>
          <a:lstStyle/>
          <a:p>
            <a:r>
              <a:rPr lang="en-AU" dirty="0">
                <a:latin typeface="FSFFatBottom" panose="02000603000000000000" pitchFamily="2" charset="0"/>
                <a:ea typeface="FSFFatBottom" panose="02000603000000000000" pitchFamily="2" charset="0"/>
              </a:rPr>
              <a:t>How might we measure the size of an angle?</a:t>
            </a:r>
          </a:p>
        </p:txBody>
      </p:sp>
      <p:pic>
        <p:nvPicPr>
          <p:cNvPr id="6146" name="Picture 2" descr="Image result for angles in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40" y="1628859"/>
            <a:ext cx="4529773" cy="2242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4"/>
          </p:cNvPr>
          <p:cNvPicPr>
            <a:picLocks noChangeAspect="1"/>
          </p:cNvPicPr>
          <p:nvPr/>
        </p:nvPicPr>
        <p:blipFill>
          <a:blip r:embed="rId5"/>
          <a:stretch>
            <a:fillRect/>
          </a:stretch>
        </p:blipFill>
        <p:spPr>
          <a:xfrm>
            <a:off x="7559040" y="3965659"/>
            <a:ext cx="4632960" cy="2883980"/>
          </a:xfrm>
          <a:prstGeom prst="rect">
            <a:avLst/>
          </a:prstGeom>
        </p:spPr>
      </p:pic>
      <p:sp>
        <p:nvSpPr>
          <p:cNvPr id="6" name="TextBox 5">
            <a:extLst>
              <a:ext uri="{FF2B5EF4-FFF2-40B4-BE49-F238E27FC236}">
                <a16:creationId xmlns:a16="http://schemas.microsoft.com/office/drawing/2014/main" id="{74C3483E-C960-49C3-9A50-1C3E5843C560}"/>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881812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down)">
                                      <p:cBhvr>
                                        <p:cTn id="11" dur="580">
                                          <p:stCondLst>
                                            <p:cond delay="0"/>
                                          </p:stCondLst>
                                        </p:cTn>
                                        <p:tgtEl>
                                          <p:spTgt spid="6146"/>
                                        </p:tgtEl>
                                      </p:cBhvr>
                                    </p:animEffect>
                                    <p:anim calcmode="lin" valueType="num">
                                      <p:cBhvr>
                                        <p:cTn id="12"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6"/>
                                        </p:tgtEl>
                                      </p:cBhvr>
                                      <p:to x="100000" y="60000"/>
                                    </p:animScale>
                                    <p:animScale>
                                      <p:cBhvr>
                                        <p:cTn id="18" dur="166" decel="50000">
                                          <p:stCondLst>
                                            <p:cond delay="676"/>
                                          </p:stCondLst>
                                        </p:cTn>
                                        <p:tgtEl>
                                          <p:spTgt spid="6146"/>
                                        </p:tgtEl>
                                      </p:cBhvr>
                                      <p:to x="100000" y="100000"/>
                                    </p:animScale>
                                    <p:animScale>
                                      <p:cBhvr>
                                        <p:cTn id="19" dur="26">
                                          <p:stCondLst>
                                            <p:cond delay="1312"/>
                                          </p:stCondLst>
                                        </p:cTn>
                                        <p:tgtEl>
                                          <p:spTgt spid="6146"/>
                                        </p:tgtEl>
                                      </p:cBhvr>
                                      <p:to x="100000" y="80000"/>
                                    </p:animScale>
                                    <p:animScale>
                                      <p:cBhvr>
                                        <p:cTn id="20" dur="166" decel="50000">
                                          <p:stCondLst>
                                            <p:cond delay="1338"/>
                                          </p:stCondLst>
                                        </p:cTn>
                                        <p:tgtEl>
                                          <p:spTgt spid="6146"/>
                                        </p:tgtEl>
                                      </p:cBhvr>
                                      <p:to x="100000" y="100000"/>
                                    </p:animScale>
                                    <p:animScale>
                                      <p:cBhvr>
                                        <p:cTn id="21" dur="26">
                                          <p:stCondLst>
                                            <p:cond delay="1642"/>
                                          </p:stCondLst>
                                        </p:cTn>
                                        <p:tgtEl>
                                          <p:spTgt spid="6146"/>
                                        </p:tgtEl>
                                      </p:cBhvr>
                                      <p:to x="100000" y="90000"/>
                                    </p:animScale>
                                    <p:animScale>
                                      <p:cBhvr>
                                        <p:cTn id="22" dur="166" decel="50000">
                                          <p:stCondLst>
                                            <p:cond delay="1668"/>
                                          </p:stCondLst>
                                        </p:cTn>
                                        <p:tgtEl>
                                          <p:spTgt spid="6146"/>
                                        </p:tgtEl>
                                      </p:cBhvr>
                                      <p:to x="100000" y="100000"/>
                                    </p:animScale>
                                    <p:animScale>
                                      <p:cBhvr>
                                        <p:cTn id="23" dur="26">
                                          <p:stCondLst>
                                            <p:cond delay="1808"/>
                                          </p:stCondLst>
                                        </p:cTn>
                                        <p:tgtEl>
                                          <p:spTgt spid="6146"/>
                                        </p:tgtEl>
                                      </p:cBhvr>
                                      <p:to x="100000" y="95000"/>
                                    </p:animScale>
                                    <p:animScale>
                                      <p:cBhvr>
                                        <p:cTn id="24" dur="166" decel="50000">
                                          <p:stCondLst>
                                            <p:cond delay="1834"/>
                                          </p:stCondLst>
                                        </p:cTn>
                                        <p:tgtEl>
                                          <p:spTgt spid="614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investigate angles on a straight line, angles at a point and vertically opposite angles?</a:t>
            </a:r>
          </a:p>
        </p:txBody>
      </p:sp>
      <p:sp>
        <p:nvSpPr>
          <p:cNvPr id="3" name="Content Placeholder 2"/>
          <p:cNvSpPr>
            <a:spLocks noGrp="1"/>
          </p:cNvSpPr>
          <p:nvPr>
            <p:ph idx="1"/>
          </p:nvPr>
        </p:nvSpPr>
        <p:spPr>
          <a:xfrm>
            <a:off x="457200" y="1534160"/>
            <a:ext cx="11470640" cy="5323840"/>
          </a:xfrm>
        </p:spPr>
        <p:txBody>
          <a:bodyPr>
            <a:normAutofit/>
          </a:bodyPr>
          <a:lstStyle/>
          <a:p>
            <a:r>
              <a:rPr lang="en-AU" dirty="0">
                <a:latin typeface="FSFFatBottom" panose="02000603000000000000" pitchFamily="2" charset="0"/>
                <a:ea typeface="FSFFatBottom" panose="02000603000000000000" pitchFamily="2" charset="0"/>
              </a:rPr>
              <a:t>Experiment with using a protractor to determine the size of different angles.</a:t>
            </a:r>
          </a:p>
        </p:txBody>
      </p:sp>
      <p:pic>
        <p:nvPicPr>
          <p:cNvPr id="7170" name="Picture 2" descr="Image result for protr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587" y="5056484"/>
            <a:ext cx="3453448" cy="180151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cxnSpLocks/>
          </p:cNvCxnSpPr>
          <p:nvPr/>
        </p:nvCxnSpPr>
        <p:spPr>
          <a:xfrm flipH="1" flipV="1">
            <a:off x="9824721" y="2509521"/>
            <a:ext cx="25400" cy="189833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H="1">
            <a:off x="9824721" y="4384357"/>
            <a:ext cx="2189479" cy="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6332698" y="4384357"/>
            <a:ext cx="2014219" cy="8362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H="1" flipV="1">
            <a:off x="6332698" y="5220653"/>
            <a:ext cx="2014219" cy="6088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457200" y="6705600"/>
            <a:ext cx="4203700" cy="101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H="1" flipV="1">
            <a:off x="86384" y="2509521"/>
            <a:ext cx="1600176" cy="1087119"/>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22" name="Straight Connector 21"/>
          <p:cNvCxnSpPr>
            <a:cxnSpLocks/>
          </p:cNvCxnSpPr>
          <p:nvPr/>
        </p:nvCxnSpPr>
        <p:spPr>
          <a:xfrm flipH="1">
            <a:off x="1686560" y="3596640"/>
            <a:ext cx="212344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AA74C1F5-E8EB-4293-A8B5-F92D55B0C16F}"/>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3496407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investigate angles on a straight line, angles at a point and vertically opposite angles?</a:t>
            </a:r>
          </a:p>
        </p:txBody>
      </p:sp>
      <p:sp>
        <p:nvSpPr>
          <p:cNvPr id="3" name="Content Placeholder 2"/>
          <p:cNvSpPr>
            <a:spLocks noGrp="1"/>
          </p:cNvSpPr>
          <p:nvPr>
            <p:ph idx="1"/>
          </p:nvPr>
        </p:nvSpPr>
        <p:spPr>
          <a:xfrm>
            <a:off x="457200" y="1534160"/>
            <a:ext cx="11470640" cy="5323840"/>
          </a:xfrm>
        </p:spPr>
        <p:txBody>
          <a:bodyPr>
            <a:normAutofit/>
          </a:bodyPr>
          <a:lstStyle/>
          <a:p>
            <a:r>
              <a:rPr lang="en-AU" dirty="0">
                <a:latin typeface="FSFFatBottom" panose="02000603000000000000" pitchFamily="2" charset="0"/>
                <a:ea typeface="FSFFatBottom" panose="02000603000000000000" pitchFamily="2" charset="0"/>
              </a:rPr>
              <a:t>Experiment with drawing angles of different sizes using a protractor.</a:t>
            </a:r>
          </a:p>
        </p:txBody>
      </p:sp>
      <p:pic>
        <p:nvPicPr>
          <p:cNvPr id="7170" name="Picture 2" descr="Image result for protr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866" y="3390244"/>
            <a:ext cx="3920881" cy="20453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13ABE0-8B8A-4B82-AC7B-57839E169878}"/>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583476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investigate angles on a straight line, angles at a point and vertically opposite angles?</a:t>
            </a:r>
          </a:p>
        </p:txBody>
      </p:sp>
      <p:sp>
        <p:nvSpPr>
          <p:cNvPr id="3" name="Content Placeholder 2"/>
          <p:cNvSpPr>
            <a:spLocks noGrp="1"/>
          </p:cNvSpPr>
          <p:nvPr>
            <p:ph idx="1"/>
          </p:nvPr>
        </p:nvSpPr>
        <p:spPr>
          <a:xfrm>
            <a:off x="457200" y="1534160"/>
            <a:ext cx="11470640" cy="5323840"/>
          </a:xfrm>
        </p:spPr>
        <p:txBody>
          <a:bodyPr>
            <a:normAutofit/>
          </a:bodyPr>
          <a:lstStyle/>
          <a:p>
            <a:r>
              <a:rPr lang="en-AU" dirty="0">
                <a:latin typeface="FSFFatBottom" panose="02000603000000000000" pitchFamily="2" charset="0"/>
                <a:ea typeface="FSFFatBottom" panose="02000603000000000000" pitchFamily="2" charset="0"/>
              </a:rPr>
              <a:t>I want to find out the size of these angles. Can you identify which ones are angles? How would I work out the size of each angle?</a:t>
            </a:r>
          </a:p>
        </p:txBody>
      </p:sp>
      <p:pic>
        <p:nvPicPr>
          <p:cNvPr id="819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534" y="3423920"/>
            <a:ext cx="6909945" cy="1916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A1BD37-13F0-47E5-9794-13D5900A849E}"/>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717309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investigate angles on a straight line, angles at a point and vertically opposite angles?</a:t>
            </a:r>
          </a:p>
        </p:txBody>
      </p:sp>
      <p:sp>
        <p:nvSpPr>
          <p:cNvPr id="3" name="Content Placeholder 2"/>
          <p:cNvSpPr>
            <a:spLocks noGrp="1"/>
          </p:cNvSpPr>
          <p:nvPr>
            <p:ph idx="1"/>
          </p:nvPr>
        </p:nvSpPr>
        <p:spPr>
          <a:xfrm>
            <a:off x="457200" y="1534160"/>
            <a:ext cx="11470640" cy="5323840"/>
          </a:xfrm>
        </p:spPr>
        <p:txBody>
          <a:bodyPr>
            <a:normAutofit/>
          </a:bodyPr>
          <a:lstStyle/>
          <a:p>
            <a:pPr marL="0" indent="0">
              <a:buNone/>
            </a:pPr>
            <a:r>
              <a:rPr lang="en-AU" u="sng" dirty="0">
                <a:latin typeface="FSFFatBottom" panose="02000603000000000000" pitchFamily="2" charset="0"/>
                <a:ea typeface="FSFFatBottom" panose="02000603000000000000" pitchFamily="2" charset="0"/>
              </a:rPr>
              <a:t>Pair Task:</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Using masking tape, create a series of lines that intersect on a mini whiteboard or desk. Use a protractor and whiteboard markers to identify each of the different angles </a:t>
            </a:r>
          </a:p>
          <a:p>
            <a:pPr>
              <a:buFont typeface="Wingdings" panose="05000000000000000000" pitchFamily="2" charset="2"/>
              <a:buChar char="q"/>
            </a:pPr>
            <a:endParaRPr lang="en-AU" dirty="0">
              <a:latin typeface="FSFFatBottom" panose="02000603000000000000" pitchFamily="2" charset="0"/>
              <a:ea typeface="FSFFatBottom" panose="02000603000000000000" pitchFamily="2" charset="0"/>
            </a:endParaRPr>
          </a:p>
          <a:p>
            <a:pPr marL="0" indent="0">
              <a:buNone/>
            </a:pPr>
            <a:r>
              <a:rPr lang="en-AU" u="sng" dirty="0" err="1">
                <a:latin typeface="FSFFatBottom" panose="02000603000000000000" pitchFamily="2" charset="0"/>
                <a:ea typeface="FSFFatBottom" panose="02000603000000000000" pitchFamily="2" charset="0"/>
              </a:rPr>
              <a:t>IndependentTask</a:t>
            </a:r>
            <a:r>
              <a:rPr lang="en-AU" u="sng" dirty="0">
                <a:latin typeface="FSFFatBottom" panose="02000603000000000000" pitchFamily="2" charset="0"/>
                <a:ea typeface="FSFFatBottom" panose="02000603000000000000" pitchFamily="2" charset="0"/>
              </a:rPr>
              <a:t>:</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Use a protractor to identify the angles in the letters of </a:t>
            </a:r>
          </a:p>
          <a:p>
            <a:pPr marL="0" indent="0">
              <a:buNone/>
            </a:pPr>
            <a:r>
              <a:rPr lang="en-AU" dirty="0">
                <a:latin typeface="FSFFatBottom" panose="02000603000000000000" pitchFamily="2" charset="0"/>
                <a:ea typeface="FSFFatBottom" panose="02000603000000000000" pitchFamily="2" charset="0"/>
              </a:rPr>
              <a:t>your first name. </a:t>
            </a:r>
            <a:r>
              <a:rPr lang="en-AU" b="1" i="1" dirty="0">
                <a:latin typeface="FSFFatBottom" panose="02000603000000000000" pitchFamily="2" charset="0"/>
                <a:ea typeface="FSFFatBottom" panose="02000603000000000000" pitchFamily="2" charset="0"/>
              </a:rPr>
              <a:t>What kind of angles do you find?</a:t>
            </a:r>
            <a:endParaRPr lang="en-AU" dirty="0">
              <a:latin typeface="FSFFatBottom" panose="02000603000000000000" pitchFamily="2" charset="0"/>
              <a:ea typeface="FSFFatBottom" panose="02000603000000000000" pitchFamily="2" charset="0"/>
            </a:endParaRPr>
          </a:p>
        </p:txBody>
      </p:sp>
      <p:pic>
        <p:nvPicPr>
          <p:cNvPr id="10242" name="Picture 3" descr="5 Activities to Teach Ang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440" y="4199654"/>
            <a:ext cx="2702560" cy="265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5 Activities to Teach Angles: "/>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 y="5368067"/>
            <a:ext cx="2657139" cy="148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5DBC7F-9DCF-4F06-92E9-2017F596DF0C}"/>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896150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1)">
                                      <p:cBhvr>
                                        <p:cTn id="15" dur="2000"/>
                                        <p:tgtEl>
                                          <p:spTgt spid="3">
                                            <p:txEl>
                                              <p:pRg st="4" end="4"/>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investigate angles on a straight line, angles at a point and vertically opposite angles?</a:t>
            </a:r>
          </a:p>
        </p:txBody>
      </p:sp>
      <p:sp>
        <p:nvSpPr>
          <p:cNvPr id="3" name="Content Placeholder 2"/>
          <p:cNvSpPr>
            <a:spLocks noGrp="1"/>
          </p:cNvSpPr>
          <p:nvPr>
            <p:ph idx="1"/>
          </p:nvPr>
        </p:nvSpPr>
        <p:spPr>
          <a:xfrm>
            <a:off x="457200" y="1534160"/>
            <a:ext cx="11470640" cy="5323840"/>
          </a:xfrm>
        </p:spPr>
        <p:txBody>
          <a:bodyPr>
            <a:normAutofit/>
          </a:bodyPr>
          <a:lstStyle/>
          <a:p>
            <a:pPr marL="0" indent="0">
              <a:buNone/>
            </a:pPr>
            <a:r>
              <a:rPr lang="en-AU" dirty="0">
                <a:latin typeface="FSFFatBottom" panose="02000603000000000000" pitchFamily="2" charset="0"/>
                <a:ea typeface="FSFFatBottom" panose="02000603000000000000" pitchFamily="2" charset="0"/>
              </a:rPr>
              <a:t>Why is it important to know how to identify and measure different angles?</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b="1" u="sng" dirty="0">
                <a:latin typeface="FSFFatBottom" panose="02000603000000000000" pitchFamily="2" charset="0"/>
                <a:ea typeface="FSFFatBottom" panose="02000603000000000000" pitchFamily="2" charset="0"/>
              </a:rPr>
              <a:t>Exit Ticket</a:t>
            </a:r>
          </a:p>
          <a:p>
            <a:pPr marL="0" indent="0">
              <a:buNone/>
            </a:pPr>
            <a:r>
              <a:rPr lang="en-AU" dirty="0">
                <a:latin typeface="FSFFatBottom" panose="02000603000000000000" pitchFamily="2" charset="0"/>
                <a:ea typeface="FSFFatBottom" panose="02000603000000000000" pitchFamily="2" charset="0"/>
              </a:rPr>
              <a:t>I Used to think …</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Now I think…</a:t>
            </a:r>
          </a:p>
        </p:txBody>
      </p:sp>
      <p:pic>
        <p:nvPicPr>
          <p:cNvPr id="7" name="Picture Placeholder 5" descr="Back &gt; Gallery For &gt; Vertical &lt;strong&gt;Angle&lt;/strong&gt; &lt;strong&gt;In Nature&lt;/strong&gt;"/>
          <p:cNvPicPr>
            <a:picLocks noChangeAspect="1"/>
          </p:cNvPicPr>
          <p:nvPr/>
        </p:nvPicPr>
        <p:blipFill>
          <a:blip r:embed="rId3">
            <a:extLst>
              <a:ext uri="{28A0092B-C50C-407E-A947-70E740481C1C}">
                <a14:useLocalDpi xmlns:a14="http://schemas.microsoft.com/office/drawing/2010/main" val="0"/>
              </a:ext>
            </a:extLst>
          </a:blip>
          <a:srcRect l="10344" r="10344"/>
          <a:stretch>
            <a:fillRect/>
          </a:stretch>
        </p:blipFill>
        <p:spPr>
          <a:xfrm>
            <a:off x="8477027" y="3305718"/>
            <a:ext cx="3714974" cy="3552282"/>
          </a:xfrm>
          <a:prstGeom prst="rect">
            <a:avLst/>
          </a:prstGeom>
        </p:spPr>
      </p:pic>
      <p:sp>
        <p:nvSpPr>
          <p:cNvPr id="5" name="TextBox 4">
            <a:extLst>
              <a:ext uri="{FF2B5EF4-FFF2-40B4-BE49-F238E27FC236}">
                <a16:creationId xmlns:a16="http://schemas.microsoft.com/office/drawing/2014/main" id="{B6FCBE8F-4033-4BDD-8A3D-1229D18B2B89}"/>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6685313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heel(1)">
                                      <p:cBhvr>
                                        <p:cTn id="11" dur="2000"/>
                                        <p:tgtEl>
                                          <p:spTgt spid="3">
                                            <p:txEl>
                                              <p:pRg st="3" end="3"/>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1)">
                                      <p:cBhvr>
                                        <p:cTn id="15" dur="2000"/>
                                        <p:tgtEl>
                                          <p:spTgt spid="3">
                                            <p:txEl>
                                              <p:pRg st="4" end="4"/>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heel(1)">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081" y="1640840"/>
            <a:ext cx="5120640" cy="2560320"/>
          </a:xfrm>
        </p:spPr>
        <p:txBody>
          <a:bodyPr>
            <a:normAutofit/>
          </a:bodyPr>
          <a:lstStyle/>
          <a:p>
            <a:pPr algn="ctr"/>
            <a:r>
              <a:rPr lang="en-AU" sz="8000" dirty="0">
                <a:latin typeface="HelloTracer" panose="02000603000000000000" pitchFamily="2" charset="0"/>
                <a:ea typeface="HelloTracer" panose="02000603000000000000" pitchFamily="2" charset="0"/>
              </a:rPr>
              <a:t>Session Three</a:t>
            </a:r>
          </a:p>
        </p:txBody>
      </p:sp>
      <p:sp>
        <p:nvSpPr>
          <p:cNvPr id="7" name="TextBox 6"/>
          <p:cNvSpPr txBox="1"/>
          <p:nvPr/>
        </p:nvSpPr>
        <p:spPr>
          <a:xfrm>
            <a:off x="767081" y="4201160"/>
            <a:ext cx="5496560" cy="646331"/>
          </a:xfrm>
          <a:prstGeom prst="rect">
            <a:avLst/>
          </a:prstGeom>
          <a:noFill/>
        </p:spPr>
        <p:txBody>
          <a:bodyPr wrap="square" rtlCol="0">
            <a:spAutoFit/>
          </a:bodyPr>
          <a:lstStyle/>
          <a:p>
            <a:r>
              <a:rPr lang="en-AU" dirty="0">
                <a:latin typeface="FSFFatBottom" panose="02000603000000000000" pitchFamily="2" charset="0"/>
                <a:ea typeface="FSFFatBottom" panose="02000603000000000000" pitchFamily="2" charset="0"/>
              </a:rPr>
              <a:t>Can we identify and investigate adjacent angles?</a:t>
            </a:r>
          </a:p>
        </p:txBody>
      </p:sp>
      <p:pic>
        <p:nvPicPr>
          <p:cNvPr id="11" name="Picture Placeholder 10" descr="&lt;strong&gt;Nature&lt;/strong&gt;'s &lt;strong&gt;Angles&lt;/strong&gt;, &lt;strong&gt;angles&lt;/strong&gt;, green, leaf, leaves, plant, triangle"/>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208" r="20208"/>
          <a:stretch>
            <a:fillRect/>
          </a:stretch>
        </p:blipFill>
        <p:spPr/>
      </p:pic>
      <p:sp>
        <p:nvSpPr>
          <p:cNvPr id="12" name="TextBox 11"/>
          <p:cNvSpPr txBox="1"/>
          <p:nvPr/>
        </p:nvSpPr>
        <p:spPr>
          <a:xfrm>
            <a:off x="22488" y="6488668"/>
            <a:ext cx="6293224" cy="369332"/>
          </a:xfrm>
          <a:prstGeom prst="rect">
            <a:avLst/>
          </a:prstGeom>
          <a:noFill/>
        </p:spPr>
        <p:txBody>
          <a:bodyPr wrap="square" rtlCol="0">
            <a:spAutoFit/>
          </a:bodyPr>
          <a:lstStyle/>
          <a:p>
            <a:pPr algn="ctr"/>
            <a:r>
              <a:rPr lang="en-AU" b="1" dirty="0">
                <a:solidFill>
                  <a:schemeClr val="accent1">
                    <a:lumMod val="75000"/>
                  </a:schemeClr>
                </a:solidFill>
                <a:latin typeface="FSFFatBottom" panose="02000603000000000000" pitchFamily="2" charset="0"/>
                <a:ea typeface="FSFFatBottom" panose="02000603000000000000" pitchFamily="2" charset="0"/>
              </a:rPr>
              <a:t>Assessment:</a:t>
            </a:r>
            <a:r>
              <a:rPr lang="en-AU" dirty="0">
                <a:solidFill>
                  <a:schemeClr val="accent1">
                    <a:lumMod val="75000"/>
                  </a:schemeClr>
                </a:solidFill>
                <a:latin typeface="FSFFatBottom" panose="02000603000000000000" pitchFamily="2" charset="0"/>
                <a:ea typeface="FSFFatBottom" panose="02000603000000000000" pitchFamily="2" charset="0"/>
              </a:rPr>
              <a:t> </a:t>
            </a:r>
            <a:r>
              <a:rPr lang="en-AU" b="1" dirty="0">
                <a:solidFill>
                  <a:schemeClr val="accent3">
                    <a:lumMod val="75000"/>
                  </a:schemeClr>
                </a:solidFill>
                <a:latin typeface="FSFFatBottom" panose="02000603000000000000" pitchFamily="2" charset="0"/>
                <a:ea typeface="FSFFatBottom" panose="02000603000000000000" pitchFamily="2" charset="0"/>
              </a:rPr>
              <a:t>MA3-16MG</a:t>
            </a:r>
          </a:p>
        </p:txBody>
      </p:sp>
      <p:sp>
        <p:nvSpPr>
          <p:cNvPr id="6" name="TextBox 5">
            <a:extLst>
              <a:ext uri="{FF2B5EF4-FFF2-40B4-BE49-F238E27FC236}">
                <a16:creationId xmlns:a16="http://schemas.microsoft.com/office/drawing/2014/main" id="{1B434753-2179-45D0-91FC-2143C96B3856}"/>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30253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a:latin typeface="HelloTracer" panose="02000603000000000000" pitchFamily="2" charset="0"/>
                <a:ea typeface="HelloTracer" panose="02000603000000000000" pitchFamily="2" charset="0"/>
              </a:rPr>
              <a:t>Can we identify and investigate adjacent angles?</a:t>
            </a:r>
          </a:p>
        </p:txBody>
      </p:sp>
      <p:sp>
        <p:nvSpPr>
          <p:cNvPr id="3" name="Content Placeholder 2"/>
          <p:cNvSpPr>
            <a:spLocks noGrp="1"/>
          </p:cNvSpPr>
          <p:nvPr>
            <p:ph idx="1"/>
          </p:nvPr>
        </p:nvSpPr>
        <p:spPr>
          <a:xfrm>
            <a:off x="457200" y="1534160"/>
            <a:ext cx="11470640" cy="5323840"/>
          </a:xfrm>
        </p:spPr>
        <p:txBody>
          <a:bodyPr>
            <a:normAutofit/>
          </a:bodyPr>
          <a:lstStyle/>
          <a:p>
            <a:r>
              <a:rPr lang="en-AU" dirty="0">
                <a:latin typeface="FSFFatBottom" panose="02000603000000000000" pitchFamily="2" charset="0"/>
                <a:ea typeface="FSFFatBottom" panose="02000603000000000000" pitchFamily="2" charset="0"/>
              </a:rPr>
              <a:t>What is an adjacent angle?</a:t>
            </a:r>
          </a:p>
          <a:p>
            <a:pPr marL="0" indent="0">
              <a:buNone/>
            </a:pPr>
            <a:r>
              <a:rPr lang="en-AU" dirty="0">
                <a:solidFill>
                  <a:schemeClr val="accent2">
                    <a:lumMod val="75000"/>
                  </a:schemeClr>
                </a:solidFill>
                <a:latin typeface="FSFFatBottom" panose="02000603000000000000" pitchFamily="2" charset="0"/>
                <a:ea typeface="FSFFatBottom" panose="02000603000000000000" pitchFamily="2" charset="0"/>
              </a:rPr>
              <a:t>Two angles are </a:t>
            </a:r>
            <a:r>
              <a:rPr lang="en-AU" b="1" dirty="0">
                <a:solidFill>
                  <a:schemeClr val="accent2">
                    <a:lumMod val="75000"/>
                  </a:schemeClr>
                </a:solidFill>
                <a:latin typeface="FSFFatBottom" panose="02000603000000000000" pitchFamily="2" charset="0"/>
                <a:ea typeface="FSFFatBottom" panose="02000603000000000000" pitchFamily="2" charset="0"/>
              </a:rPr>
              <a:t>adjacent</a:t>
            </a:r>
            <a:r>
              <a:rPr lang="en-AU" dirty="0">
                <a:solidFill>
                  <a:schemeClr val="accent2">
                    <a:lumMod val="75000"/>
                  </a:schemeClr>
                </a:solidFill>
                <a:latin typeface="FSFFatBottom" panose="02000603000000000000" pitchFamily="2" charset="0"/>
                <a:ea typeface="FSFFatBottom" panose="02000603000000000000" pitchFamily="2" charset="0"/>
              </a:rPr>
              <a:t> when they have a common side and a common vertex (corner point) and don’t overlap.</a:t>
            </a:r>
          </a:p>
          <a:p>
            <a:endParaRPr lang="en-AU" dirty="0">
              <a:latin typeface="FSFFatBottom" panose="02000603000000000000" pitchFamily="2" charset="0"/>
              <a:ea typeface="FSFFatBottom" panose="02000603000000000000" pitchFamily="2" charset="0"/>
            </a:endParaRPr>
          </a:p>
        </p:txBody>
      </p:sp>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309" y="3367144"/>
            <a:ext cx="8990864" cy="321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0EA0749-8EBC-4CAE-ADD7-C568AFB2CC7E}"/>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7508024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out)">
                                      <p:cBhvr>
                                        <p:cTn id="13" dur="2000"/>
                                        <p:tgtEl>
                                          <p:spTgt spid="3">
                                            <p:txEl>
                                              <p:pRg st="1" end="1"/>
                                            </p:txEl>
                                          </p:spTgt>
                                        </p:tgtEl>
                                      </p:cBhvr>
                                    </p:animEffect>
                                  </p:childTnLst>
                                </p:cTn>
                              </p:par>
                              <p:par>
                                <p:cTn id="14" presetID="31" presetClass="entr" presetSubtype="0" fill="hold" nodeType="withEffect">
                                  <p:stCondLst>
                                    <p:cond delay="0"/>
                                  </p:stCondLst>
                                  <p:childTnLst>
                                    <p:set>
                                      <p:cBhvr>
                                        <p:cTn id="15" dur="1" fill="hold">
                                          <p:stCondLst>
                                            <p:cond delay="0"/>
                                          </p:stCondLst>
                                        </p:cTn>
                                        <p:tgtEl>
                                          <p:spTgt spid="12290"/>
                                        </p:tgtEl>
                                        <p:attrNameLst>
                                          <p:attrName>style.visibility</p:attrName>
                                        </p:attrNameLst>
                                      </p:cBhvr>
                                      <p:to>
                                        <p:strVal val="visible"/>
                                      </p:to>
                                    </p:set>
                                    <p:anim calcmode="lin" valueType="num">
                                      <p:cBhvr>
                                        <p:cTn id="16" dur="1000" fill="hold"/>
                                        <p:tgtEl>
                                          <p:spTgt spid="12290"/>
                                        </p:tgtEl>
                                        <p:attrNameLst>
                                          <p:attrName>ppt_w</p:attrName>
                                        </p:attrNameLst>
                                      </p:cBhvr>
                                      <p:tavLst>
                                        <p:tav tm="0">
                                          <p:val>
                                            <p:fltVal val="0"/>
                                          </p:val>
                                        </p:tav>
                                        <p:tav tm="100000">
                                          <p:val>
                                            <p:strVal val="#ppt_w"/>
                                          </p:val>
                                        </p:tav>
                                      </p:tavLst>
                                    </p:anim>
                                    <p:anim calcmode="lin" valueType="num">
                                      <p:cBhvr>
                                        <p:cTn id="17" dur="1000" fill="hold"/>
                                        <p:tgtEl>
                                          <p:spTgt spid="12290"/>
                                        </p:tgtEl>
                                        <p:attrNameLst>
                                          <p:attrName>ppt_h</p:attrName>
                                        </p:attrNameLst>
                                      </p:cBhvr>
                                      <p:tavLst>
                                        <p:tav tm="0">
                                          <p:val>
                                            <p:fltVal val="0"/>
                                          </p:val>
                                        </p:tav>
                                        <p:tav tm="100000">
                                          <p:val>
                                            <p:strVal val="#ppt_h"/>
                                          </p:val>
                                        </p:tav>
                                      </p:tavLst>
                                    </p:anim>
                                    <p:anim calcmode="lin" valueType="num">
                                      <p:cBhvr>
                                        <p:cTn id="18" dur="1000" fill="hold"/>
                                        <p:tgtEl>
                                          <p:spTgt spid="12290"/>
                                        </p:tgtEl>
                                        <p:attrNameLst>
                                          <p:attrName>style.rotation</p:attrName>
                                        </p:attrNameLst>
                                      </p:cBhvr>
                                      <p:tavLst>
                                        <p:tav tm="0">
                                          <p:val>
                                            <p:fltVal val="90"/>
                                          </p:val>
                                        </p:tav>
                                        <p:tav tm="100000">
                                          <p:val>
                                            <p:fltVal val="0"/>
                                          </p:val>
                                        </p:tav>
                                      </p:tavLst>
                                    </p:anim>
                                    <p:animEffect transition="in" filter="fade">
                                      <p:cBhvr>
                                        <p:cTn id="1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a:latin typeface="HelloTracer" panose="02000603000000000000" pitchFamily="2" charset="0"/>
                <a:ea typeface="HelloTracer" panose="02000603000000000000" pitchFamily="2" charset="0"/>
              </a:rPr>
              <a:t>Can we identify and investigate adjacent angles?</a:t>
            </a:r>
          </a:p>
        </p:txBody>
      </p:sp>
      <p:sp>
        <p:nvSpPr>
          <p:cNvPr id="3" name="Content Placeholder 2"/>
          <p:cNvSpPr>
            <a:spLocks noGrp="1"/>
          </p:cNvSpPr>
          <p:nvPr>
            <p:ph idx="1"/>
          </p:nvPr>
        </p:nvSpPr>
        <p:spPr>
          <a:xfrm>
            <a:off x="457200" y="1534160"/>
            <a:ext cx="11470640" cy="5323840"/>
          </a:xfrm>
        </p:spPr>
        <p:txBody>
          <a:bodyPr>
            <a:normAutofit/>
          </a:bodyPr>
          <a:lstStyle/>
          <a:p>
            <a:pPr marL="0" indent="0">
              <a:buNone/>
            </a:pPr>
            <a:r>
              <a:rPr lang="en-AU" u="sng" dirty="0">
                <a:latin typeface="FSFFatBottom" panose="02000603000000000000" pitchFamily="2" charset="0"/>
                <a:ea typeface="FSFFatBottom" panose="02000603000000000000" pitchFamily="2" charset="0"/>
              </a:rPr>
              <a:t>Pair Task:</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Investigate adjacent angles that involve right angles, straight lines and angles of revolution.</a:t>
            </a: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Identify the angle formed by the two outer lines (e.g. A &amp; D). </a:t>
            </a:r>
            <a:r>
              <a:rPr lang="en-AU" sz="2000" i="1" dirty="0">
                <a:latin typeface="FSFFatBottom" panose="02000603000000000000" pitchFamily="2" charset="0"/>
                <a:ea typeface="FSFFatBottom" panose="02000603000000000000" pitchFamily="2" charset="0"/>
              </a:rPr>
              <a:t>How does this help you determine the value of the adjacent angles on the inside?</a:t>
            </a:r>
            <a:endParaRPr lang="en-AU" sz="2000" dirty="0">
              <a:latin typeface="FSFFatBottom" panose="02000603000000000000" pitchFamily="2" charset="0"/>
              <a:ea typeface="FSFFatBottom" panose="02000603000000000000" pitchFamily="2" charset="0"/>
            </a:endParaRPr>
          </a:p>
        </p:txBody>
      </p:sp>
      <p:pic>
        <p:nvPicPr>
          <p:cNvPr id="102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63138"/>
          <a:stretch/>
        </p:blipFill>
        <p:spPr bwMode="auto">
          <a:xfrm>
            <a:off x="9733280" y="4383723"/>
            <a:ext cx="2458720" cy="247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513840"/>
            <a:ext cx="457200" cy="5344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b="1" dirty="0">
                <a:latin typeface="FSFFatBottom" panose="02000603000000000000" pitchFamily="2" charset="0"/>
                <a:ea typeface="FSFFatBottom" panose="02000603000000000000" pitchFamily="2" charset="0"/>
              </a:rPr>
              <a:t>Assessment – MA3-16MG</a:t>
            </a:r>
          </a:p>
        </p:txBody>
      </p:sp>
      <p:sp>
        <p:nvSpPr>
          <p:cNvPr id="6" name="TextBox 5">
            <a:extLst>
              <a:ext uri="{FF2B5EF4-FFF2-40B4-BE49-F238E27FC236}">
                <a16:creationId xmlns:a16="http://schemas.microsoft.com/office/drawing/2014/main" id="{CDBEFBA7-59F2-4E54-91CA-4F2B13752C77}"/>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9398207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a:latin typeface="HelloTracer" panose="02000603000000000000" pitchFamily="2" charset="0"/>
                <a:ea typeface="HelloTracer" panose="02000603000000000000" pitchFamily="2" charset="0"/>
              </a:rPr>
              <a:t>Can we identify and investigate adjacent angles?</a:t>
            </a:r>
          </a:p>
        </p:txBody>
      </p:sp>
      <p:sp>
        <p:nvSpPr>
          <p:cNvPr id="4" name="Rectangle 3"/>
          <p:cNvSpPr/>
          <p:nvPr/>
        </p:nvSpPr>
        <p:spPr>
          <a:xfrm>
            <a:off x="0" y="1513840"/>
            <a:ext cx="457200" cy="5344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b="1" dirty="0">
                <a:latin typeface="FSFFatBottom" panose="02000603000000000000" pitchFamily="2" charset="0"/>
                <a:ea typeface="FSFFatBottom" panose="02000603000000000000" pitchFamily="2" charset="0"/>
              </a:rPr>
              <a:t>Assessment – MA3-16MG</a:t>
            </a:r>
          </a:p>
        </p:txBody>
      </p:sp>
      <p:sp>
        <p:nvSpPr>
          <p:cNvPr id="6" name="Content Placeholder 5"/>
          <p:cNvSpPr>
            <a:spLocks noGrp="1"/>
          </p:cNvSpPr>
          <p:nvPr>
            <p:ph idx="1"/>
          </p:nvPr>
        </p:nvSpPr>
        <p:spPr>
          <a:xfrm>
            <a:off x="1295400" y="1828800"/>
            <a:ext cx="9601200" cy="4343400"/>
          </a:xfrm>
        </p:spPr>
        <p:txBody>
          <a:bodyPr/>
          <a:lstStyle/>
          <a:p>
            <a:endParaRPr lang="en-AU"/>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960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31DD4C0-5051-4B2C-A495-0757E8FA1ED9}"/>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2750316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a:latin typeface="HelloTracer" panose="02000603000000000000" pitchFamily="2" charset="0"/>
                <a:ea typeface="HelloTracer" panose="02000603000000000000" pitchFamily="2" charset="0"/>
              </a:rPr>
              <a:t>Teaching and Learning Sessions</a:t>
            </a:r>
          </a:p>
        </p:txBody>
      </p:sp>
      <p:sp>
        <p:nvSpPr>
          <p:cNvPr id="3" name="Content Placeholder 2"/>
          <p:cNvSpPr>
            <a:spLocks noGrp="1"/>
          </p:cNvSpPr>
          <p:nvPr>
            <p:ph idx="1"/>
          </p:nvPr>
        </p:nvSpPr>
        <p:spPr>
          <a:xfrm>
            <a:off x="1295400" y="1560352"/>
            <a:ext cx="9601200" cy="4343400"/>
          </a:xfrm>
        </p:spPr>
        <p:txBody>
          <a:bodyPr/>
          <a:lstStyle/>
          <a:p>
            <a:pPr marL="457200" indent="-457200">
              <a:buFont typeface="+mj-lt"/>
              <a:buAutoNum type="arabicPeriod"/>
            </a:pPr>
            <a:r>
              <a:rPr lang="en-AU" dirty="0">
                <a:latin typeface="FSFFatBottom" panose="02000603000000000000" pitchFamily="2" charset="0"/>
                <a:ea typeface="FSFFatBottom" panose="02000603000000000000" pitchFamily="2" charset="0"/>
                <a:hlinkClick r:id="rId3" action="ppaction://hlinksldjump"/>
              </a:rPr>
              <a:t>Can we recognise and name different types of angles in everyday situations?</a:t>
            </a: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hlinkClick r:id="rId4" action="ppaction://hlinksldjump"/>
              </a:rPr>
              <a:t>Can we investigate angles on a straight line, angles at a point and vertically opposite angles?</a:t>
            </a: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hlinkClick r:id="rId5" action="ppaction://hlinksldjump"/>
              </a:rPr>
              <a:t>Can we identify and investigate adjacent angles?</a:t>
            </a:r>
            <a:endParaRPr lang="en-AU" dirty="0">
              <a:latin typeface="FSFFatBottom" panose="02000603000000000000" pitchFamily="2" charset="0"/>
              <a:ea typeface="FSFFatBottom" panose="02000603000000000000" pitchFamily="2" charset="0"/>
            </a:endParaRPr>
          </a:p>
          <a:p>
            <a:pPr marL="457200" indent="-457200">
              <a:buFont typeface="+mj-lt"/>
              <a:buAutoNum type="arabicPeriod"/>
            </a:pPr>
            <a:r>
              <a:rPr lang="en-AU" dirty="0">
                <a:latin typeface="FSFFatBottom" panose="02000603000000000000" pitchFamily="2" charset="0"/>
                <a:ea typeface="FSFFatBottom" panose="02000603000000000000" pitchFamily="2" charset="0"/>
                <a:hlinkClick r:id="rId6" action="ppaction://hlinksldjump"/>
              </a:rPr>
              <a:t>Can we identify and describe angles in Art?</a:t>
            </a:r>
            <a:endParaRPr lang="en-AU" dirty="0">
              <a:latin typeface="FSFFatBottom" panose="02000603000000000000" pitchFamily="2" charset="0"/>
              <a:ea typeface="FSFFatBottom" panose="02000603000000000000" pitchFamily="2" charset="0"/>
            </a:endParaRPr>
          </a:p>
          <a:p>
            <a:pPr marL="548640" lvl="2" indent="0">
              <a:buNone/>
            </a:pPr>
            <a:r>
              <a:rPr lang="en-AU" sz="1200" b="1" dirty="0">
                <a:latin typeface="FSFFatBottom" panose="02000603000000000000" pitchFamily="2" charset="0"/>
                <a:ea typeface="FSFFatBottom" panose="02000603000000000000" pitchFamily="2" charset="0"/>
              </a:rPr>
              <a:t>NB:</a:t>
            </a:r>
            <a:r>
              <a:rPr lang="en-AU" sz="1200" dirty="0">
                <a:latin typeface="FSFFatBottom" panose="02000603000000000000" pitchFamily="2" charset="0"/>
                <a:ea typeface="FSFFatBottom" panose="02000603000000000000" pitchFamily="2" charset="0"/>
              </a:rPr>
              <a:t> links with Visual Arts outcomes</a:t>
            </a:r>
            <a:endParaRPr lang="en-AU" sz="1200" b="1" dirty="0">
              <a:latin typeface="FSFFatBottom" panose="02000603000000000000" pitchFamily="2" charset="0"/>
              <a:ea typeface="FSFFatBottom" panose="02000603000000000000" pitchFamily="2" charset="0"/>
            </a:endParaRPr>
          </a:p>
        </p:txBody>
      </p:sp>
      <p:sp>
        <p:nvSpPr>
          <p:cNvPr id="4" name="TextBox 3"/>
          <p:cNvSpPr txBox="1"/>
          <p:nvPr/>
        </p:nvSpPr>
        <p:spPr>
          <a:xfrm>
            <a:off x="595619" y="5775388"/>
            <a:ext cx="8170876" cy="954107"/>
          </a:xfrm>
          <a:prstGeom prst="rect">
            <a:avLst/>
          </a:prstGeom>
          <a:noFill/>
        </p:spPr>
        <p:txBody>
          <a:bodyPr wrap="square" rtlCol="0">
            <a:spAutoFit/>
          </a:bodyPr>
          <a:lstStyle/>
          <a:p>
            <a:pPr marL="285750" lvl="0" indent="-285750">
              <a:buFont typeface="Wingdings" panose="05000000000000000000" pitchFamily="2" charset="2"/>
              <a:buChar char="ü"/>
            </a:pPr>
            <a:r>
              <a:rPr lang="en-AU" sz="1400" dirty="0">
                <a:latin typeface="FSFFatBottom" panose="02000603000000000000" pitchFamily="2" charset="0"/>
                <a:ea typeface="FSFFatBottom" panose="02000603000000000000" pitchFamily="2" charset="0"/>
              </a:rPr>
              <a:t>Describes and represents mathematical situations in a variety of ways using mathematical terminology and some conventions </a:t>
            </a:r>
            <a:r>
              <a:rPr lang="en-AU" sz="1400" b="1" dirty="0">
                <a:latin typeface="FSFFatBottom" panose="02000603000000000000" pitchFamily="2" charset="0"/>
                <a:ea typeface="FSFFatBottom" panose="02000603000000000000" pitchFamily="2" charset="0"/>
              </a:rPr>
              <a:t>MA3-1WM</a:t>
            </a:r>
            <a:endParaRPr lang="en-AU" sz="1400" dirty="0">
              <a:latin typeface="FSFFatBottom" panose="02000603000000000000" pitchFamily="2" charset="0"/>
              <a:ea typeface="FSFFatBottom" panose="02000603000000000000" pitchFamily="2" charset="0"/>
            </a:endParaRPr>
          </a:p>
          <a:p>
            <a:pPr marL="285750" lvl="0" indent="-285750">
              <a:buFont typeface="Wingdings" panose="05000000000000000000" pitchFamily="2" charset="2"/>
              <a:buChar char="ü"/>
            </a:pPr>
            <a:r>
              <a:rPr lang="en-AU" sz="1400" dirty="0">
                <a:latin typeface="FSFFatBottom" panose="02000603000000000000" pitchFamily="2" charset="0"/>
                <a:ea typeface="FSFFatBottom" panose="02000603000000000000" pitchFamily="2" charset="0"/>
              </a:rPr>
              <a:t>Measures and constructs angles, and applies angle relationships to find unknown angles </a:t>
            </a:r>
            <a:r>
              <a:rPr lang="en-AU" sz="1400" b="1" dirty="0">
                <a:latin typeface="FSFFatBottom" panose="02000603000000000000" pitchFamily="2" charset="0"/>
                <a:ea typeface="FSFFatBottom" panose="02000603000000000000" pitchFamily="2" charset="0"/>
              </a:rPr>
              <a:t>MA3-16MG</a:t>
            </a:r>
            <a:endParaRPr lang="en-AU" sz="1400" dirty="0">
              <a:latin typeface="FSFFatBottom" panose="02000603000000000000" pitchFamily="2" charset="0"/>
              <a:ea typeface="FSFFatBottom" panose="02000603000000000000" pitchFamily="2" charset="0"/>
            </a:endParaRPr>
          </a:p>
        </p:txBody>
      </p:sp>
      <p:pic>
        <p:nvPicPr>
          <p:cNvPr id="1026" name="Picture 2" descr="Image result for angles in real lif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7772" y="4311941"/>
            <a:ext cx="3484228" cy="2546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FF0CDE-2395-41FB-AF0A-F46EE18ECB62}"/>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6206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4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5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identify and investigate adjacent angles?</a:t>
            </a:r>
          </a:p>
        </p:txBody>
      </p:sp>
      <p:sp>
        <p:nvSpPr>
          <p:cNvPr id="3" name="Content Placeholder 2"/>
          <p:cNvSpPr>
            <a:spLocks noGrp="1"/>
          </p:cNvSpPr>
          <p:nvPr>
            <p:ph idx="1"/>
          </p:nvPr>
        </p:nvSpPr>
        <p:spPr>
          <a:xfrm>
            <a:off x="457200" y="1534160"/>
            <a:ext cx="11470640" cy="5323840"/>
          </a:xfrm>
        </p:spPr>
        <p:txBody>
          <a:bodyPr>
            <a:normAutofit/>
          </a:bodyPr>
          <a:lstStyle/>
          <a:p>
            <a:pPr marL="0" indent="0">
              <a:buNone/>
            </a:pPr>
            <a:r>
              <a:rPr lang="en-AU" b="1" u="sng" dirty="0">
                <a:latin typeface="FSFFatBottom" panose="02000603000000000000" pitchFamily="2" charset="0"/>
                <a:ea typeface="FSFFatBottom" panose="02000603000000000000" pitchFamily="2" charset="0"/>
              </a:rPr>
              <a:t>Exit Ticket</a:t>
            </a:r>
          </a:p>
          <a:p>
            <a:pPr marL="0" indent="0">
              <a:buNone/>
            </a:pPr>
            <a:r>
              <a:rPr lang="en-AU" dirty="0">
                <a:latin typeface="FSFFatBottom" panose="02000603000000000000" pitchFamily="2" charset="0"/>
                <a:ea typeface="FSFFatBottom" panose="02000603000000000000" pitchFamily="2" charset="0"/>
              </a:rPr>
              <a:t>How did this </a:t>
            </a:r>
            <a:r>
              <a:rPr lang="en-AU" b="1" u="sng" dirty="0">
                <a:latin typeface="FSFFatBottom" panose="02000603000000000000" pitchFamily="2" charset="0"/>
                <a:ea typeface="FSFFatBottom" panose="02000603000000000000" pitchFamily="2" charset="0"/>
              </a:rPr>
              <a:t>connect</a:t>
            </a:r>
            <a:r>
              <a:rPr lang="en-AU" dirty="0">
                <a:latin typeface="FSFFatBottom" panose="02000603000000000000" pitchFamily="2" charset="0"/>
                <a:ea typeface="FSFFatBottom" panose="02000603000000000000" pitchFamily="2" charset="0"/>
              </a:rPr>
              <a:t> to what I already know…</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What </a:t>
            </a:r>
            <a:r>
              <a:rPr lang="en-AU" b="1" u="sng" dirty="0">
                <a:latin typeface="FSFFatBottom" panose="02000603000000000000" pitchFamily="2" charset="0"/>
                <a:ea typeface="FSFFatBottom" panose="02000603000000000000" pitchFamily="2" charset="0"/>
              </a:rPr>
              <a:t>challenged</a:t>
            </a:r>
            <a:r>
              <a:rPr lang="en-AU" dirty="0">
                <a:latin typeface="FSFFatBottom" panose="02000603000000000000" pitchFamily="2" charset="0"/>
                <a:ea typeface="FSFFatBottom" panose="02000603000000000000" pitchFamily="2" charset="0"/>
              </a:rPr>
              <a:t> or </a:t>
            </a:r>
            <a:r>
              <a:rPr lang="en-AU" b="1" u="sng" dirty="0">
                <a:latin typeface="FSFFatBottom" panose="02000603000000000000" pitchFamily="2" charset="0"/>
                <a:ea typeface="FSFFatBottom" panose="02000603000000000000" pitchFamily="2" charset="0"/>
              </a:rPr>
              <a:t>extended</a:t>
            </a:r>
            <a:r>
              <a:rPr lang="en-AU" dirty="0">
                <a:latin typeface="FSFFatBottom" panose="02000603000000000000" pitchFamily="2" charset="0"/>
                <a:ea typeface="FSFFatBottom" panose="02000603000000000000" pitchFamily="2" charset="0"/>
              </a:rPr>
              <a:t> my thinking…</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What </a:t>
            </a:r>
            <a:r>
              <a:rPr lang="en-AU" b="1" u="sng" dirty="0">
                <a:latin typeface="FSFFatBottom" panose="02000603000000000000" pitchFamily="2" charset="0"/>
                <a:ea typeface="FSFFatBottom" panose="02000603000000000000" pitchFamily="2" charset="0"/>
              </a:rPr>
              <a:t>questions</a:t>
            </a:r>
            <a:r>
              <a:rPr lang="en-AU" dirty="0">
                <a:latin typeface="FSFFatBottom" panose="02000603000000000000" pitchFamily="2" charset="0"/>
                <a:ea typeface="FSFFatBottom" panose="02000603000000000000" pitchFamily="2" charset="0"/>
              </a:rPr>
              <a:t> or </a:t>
            </a:r>
            <a:r>
              <a:rPr lang="en-AU" b="1" u="sng" dirty="0">
                <a:latin typeface="FSFFatBottom" panose="02000603000000000000" pitchFamily="2" charset="0"/>
                <a:ea typeface="FSFFatBottom" panose="02000603000000000000" pitchFamily="2" charset="0"/>
              </a:rPr>
              <a:t>puzzles</a:t>
            </a:r>
            <a:r>
              <a:rPr lang="en-AU" dirty="0">
                <a:latin typeface="FSFFatBottom" panose="02000603000000000000" pitchFamily="2" charset="0"/>
                <a:ea typeface="FSFFatBottom" panose="02000603000000000000" pitchFamily="2" charset="0"/>
              </a:rPr>
              <a:t> do I still have?</a:t>
            </a:r>
          </a:p>
        </p:txBody>
      </p:sp>
      <p:pic>
        <p:nvPicPr>
          <p:cNvPr id="3074" name="Picture 2" descr="Image result for angles in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3695700"/>
            <a:ext cx="4219575" cy="3162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3061AF-8DE0-43B4-B719-F0EF8D26001E}"/>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848056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1)">
                                      <p:cBhvr>
                                        <p:cTn id="15" dur="2000"/>
                                        <p:tgtEl>
                                          <p:spTgt spid="3">
                                            <p:txEl>
                                              <p:pRg st="4" end="4"/>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heel(1)">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081" y="1640840"/>
            <a:ext cx="5120640" cy="2560320"/>
          </a:xfrm>
        </p:spPr>
        <p:txBody>
          <a:bodyPr>
            <a:normAutofit/>
          </a:bodyPr>
          <a:lstStyle/>
          <a:p>
            <a:pPr algn="ctr"/>
            <a:r>
              <a:rPr lang="en-AU" sz="8000" dirty="0">
                <a:latin typeface="HelloTracer" panose="02000603000000000000" pitchFamily="2" charset="0"/>
                <a:ea typeface="HelloTracer" panose="02000603000000000000" pitchFamily="2" charset="0"/>
              </a:rPr>
              <a:t>Session Four</a:t>
            </a:r>
          </a:p>
        </p:txBody>
      </p:sp>
      <p:sp>
        <p:nvSpPr>
          <p:cNvPr id="7" name="TextBox 6"/>
          <p:cNvSpPr txBox="1"/>
          <p:nvPr/>
        </p:nvSpPr>
        <p:spPr>
          <a:xfrm>
            <a:off x="767081" y="4201160"/>
            <a:ext cx="5496560" cy="369332"/>
          </a:xfrm>
          <a:prstGeom prst="rect">
            <a:avLst/>
          </a:prstGeom>
          <a:noFill/>
        </p:spPr>
        <p:txBody>
          <a:bodyPr wrap="square" rtlCol="0">
            <a:spAutoFit/>
          </a:bodyPr>
          <a:lstStyle/>
          <a:p>
            <a:r>
              <a:rPr lang="en-AU" dirty="0">
                <a:latin typeface="FSFFatBottom" panose="02000603000000000000" pitchFamily="2" charset="0"/>
                <a:ea typeface="FSFFatBottom" panose="02000603000000000000" pitchFamily="2" charset="0"/>
              </a:rPr>
              <a:t>Can we identify and describe angles in Art?</a:t>
            </a:r>
          </a:p>
        </p:txBody>
      </p:sp>
      <p:sp>
        <p:nvSpPr>
          <p:cNvPr id="12" name="TextBox 11"/>
          <p:cNvSpPr txBox="1"/>
          <p:nvPr/>
        </p:nvSpPr>
        <p:spPr>
          <a:xfrm>
            <a:off x="146127" y="6392148"/>
            <a:ext cx="6293224" cy="369332"/>
          </a:xfrm>
          <a:prstGeom prst="rect">
            <a:avLst/>
          </a:prstGeom>
          <a:noFill/>
        </p:spPr>
        <p:txBody>
          <a:bodyPr wrap="square" rtlCol="0">
            <a:spAutoFit/>
          </a:bodyPr>
          <a:lstStyle/>
          <a:p>
            <a:pPr algn="ctr"/>
            <a:r>
              <a:rPr lang="en-AU" b="1" dirty="0">
                <a:solidFill>
                  <a:schemeClr val="accent1">
                    <a:lumMod val="75000"/>
                  </a:schemeClr>
                </a:solidFill>
                <a:latin typeface="FSFFatBottom" panose="02000603000000000000" pitchFamily="2" charset="0"/>
                <a:ea typeface="FSFFatBottom" panose="02000603000000000000" pitchFamily="2" charset="0"/>
              </a:rPr>
              <a:t>Assessment:</a:t>
            </a:r>
            <a:r>
              <a:rPr lang="en-AU" dirty="0">
                <a:solidFill>
                  <a:schemeClr val="accent1">
                    <a:lumMod val="75000"/>
                  </a:schemeClr>
                </a:solidFill>
                <a:latin typeface="FSFFatBottom" panose="02000603000000000000" pitchFamily="2" charset="0"/>
                <a:ea typeface="FSFFatBottom" panose="02000603000000000000" pitchFamily="2" charset="0"/>
              </a:rPr>
              <a:t> </a:t>
            </a:r>
            <a:r>
              <a:rPr lang="en-AU" b="1" dirty="0">
                <a:solidFill>
                  <a:schemeClr val="accent3">
                    <a:lumMod val="75000"/>
                  </a:schemeClr>
                </a:solidFill>
                <a:latin typeface="FSFFatBottom" panose="02000603000000000000" pitchFamily="2" charset="0"/>
                <a:ea typeface="FSFFatBottom" panose="02000603000000000000" pitchFamily="2" charset="0"/>
              </a:rPr>
              <a:t>MA3-16MG</a:t>
            </a:r>
          </a:p>
        </p:txBody>
      </p:sp>
      <p:pic>
        <p:nvPicPr>
          <p:cNvPr id="6" name="Picture Placeholder 5" descr="World Spin International &lt;strong&gt;Art&lt;/strong&gt; Gallery"/>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01" b="801"/>
          <a:stretch>
            <a:fillRect/>
          </a:stretch>
        </p:blipFill>
        <p:spPr/>
      </p:pic>
      <p:sp>
        <p:nvSpPr>
          <p:cNvPr id="8" name="TextBox 7"/>
          <p:cNvSpPr txBox="1"/>
          <p:nvPr/>
        </p:nvSpPr>
        <p:spPr>
          <a:xfrm rot="4517216">
            <a:off x="3828866" y="3068047"/>
            <a:ext cx="6581512" cy="307777"/>
          </a:xfrm>
          <a:prstGeom prst="rect">
            <a:avLst/>
          </a:prstGeom>
          <a:noFill/>
        </p:spPr>
        <p:txBody>
          <a:bodyPr wrap="square" rtlCol="0">
            <a:spAutoFit/>
          </a:bodyPr>
          <a:lstStyle/>
          <a:p>
            <a:r>
              <a:rPr lang="en-AU" sz="1400" b="1" dirty="0">
                <a:latin typeface="FSFFatBottom" panose="02000603000000000000" pitchFamily="2" charset="0"/>
                <a:ea typeface="FSFFatBottom" panose="02000603000000000000" pitchFamily="2" charset="0"/>
              </a:rPr>
              <a:t>Visual Arts Links:</a:t>
            </a:r>
            <a:r>
              <a:rPr lang="en-AU" sz="1400" dirty="0">
                <a:latin typeface="FSFFatBottom" panose="02000603000000000000" pitchFamily="2" charset="0"/>
                <a:ea typeface="FSFFatBottom" panose="02000603000000000000" pitchFamily="2" charset="0"/>
              </a:rPr>
              <a:t> VAS3.1, VAS3.2, VAS3.3, VAS3.4</a:t>
            </a:r>
            <a:endParaRPr lang="en-AU" sz="1400" b="1" dirty="0">
              <a:latin typeface="FSFFatBottom" panose="02000603000000000000" pitchFamily="2" charset="0"/>
              <a:ea typeface="FSFFatBottom" panose="02000603000000000000" pitchFamily="2" charset="0"/>
            </a:endParaRPr>
          </a:p>
        </p:txBody>
      </p:sp>
      <p:sp>
        <p:nvSpPr>
          <p:cNvPr id="9" name="TextBox 8">
            <a:extLst>
              <a:ext uri="{FF2B5EF4-FFF2-40B4-BE49-F238E27FC236}">
                <a16:creationId xmlns:a16="http://schemas.microsoft.com/office/drawing/2014/main" id="{70B9DF8B-D488-4F20-847F-F682668181D7}"/>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9756980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Piet Mondrian artwork? </a:t>
            </a:r>
          </a:p>
        </p:txBody>
      </p:sp>
      <p:pic>
        <p:nvPicPr>
          <p:cNvPr id="4098" name="Picture 2" descr="Image result for piet mondrian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133" y="2062481"/>
            <a:ext cx="6209828" cy="4653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34D3CA-5601-4ED1-B13C-20BAD73424C5}"/>
              </a:ext>
            </a:extLst>
          </p:cNvPr>
          <p:cNvSpPr txBox="1"/>
          <p:nvPr/>
        </p:nvSpPr>
        <p:spPr>
          <a:xfrm>
            <a:off x="485430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713286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artwork by Vans the Omega? </a:t>
            </a:r>
          </a:p>
        </p:txBody>
      </p:sp>
      <p:pic>
        <p:nvPicPr>
          <p:cNvPr id="6148" name="Picture 4" descr="Image result for vans the omega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080" y="2014854"/>
            <a:ext cx="7762239" cy="4721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222A20-954B-4ED8-B574-30400C561A6A}"/>
              </a:ext>
            </a:extLst>
          </p:cNvPr>
          <p:cNvSpPr txBox="1"/>
          <p:nvPr/>
        </p:nvSpPr>
        <p:spPr>
          <a:xfrm>
            <a:off x="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0358718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sculpture by Judy O’Donnell? </a:t>
            </a:r>
          </a:p>
        </p:txBody>
      </p:sp>
      <p:pic>
        <p:nvPicPr>
          <p:cNvPr id="7170" name="Picture 2" descr="Red 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80" y="2011680"/>
            <a:ext cx="7101840"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2F9434-1A8E-449E-9F56-51AF18DFD64B}"/>
              </a:ext>
            </a:extLst>
          </p:cNvPr>
          <p:cNvSpPr txBox="1"/>
          <p:nvPr/>
        </p:nvSpPr>
        <p:spPr>
          <a:xfrm>
            <a:off x="-3265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486670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artwork by J.W. Kelly? </a:t>
            </a:r>
          </a:p>
        </p:txBody>
      </p:sp>
      <p:pic>
        <p:nvPicPr>
          <p:cNvPr id="9218" name="Picture 2" descr="Image result for angles in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40" y="2074544"/>
            <a:ext cx="6969760" cy="4671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0425DF-188F-46A4-B6D7-5819B56DD957}"/>
              </a:ext>
            </a:extLst>
          </p:cNvPr>
          <p:cNvSpPr txBox="1"/>
          <p:nvPr/>
        </p:nvSpPr>
        <p:spPr>
          <a:xfrm>
            <a:off x="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6384473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artwork by Brett </a:t>
            </a:r>
            <a:r>
              <a:rPr lang="en-AU" dirty="0" err="1">
                <a:latin typeface="FSFFatBottom" panose="02000603000000000000" pitchFamily="2" charset="0"/>
                <a:ea typeface="FSFFatBottom" panose="02000603000000000000" pitchFamily="2" charset="0"/>
              </a:rPr>
              <a:t>Whiteley</a:t>
            </a:r>
            <a:r>
              <a:rPr lang="en-AU" dirty="0">
                <a:latin typeface="FSFFatBottom" panose="02000603000000000000" pitchFamily="2" charset="0"/>
                <a:ea typeface="FSFFatBottom" panose="02000603000000000000" pitchFamily="2" charset="0"/>
              </a:rPr>
              <a:t>? </a:t>
            </a:r>
          </a:p>
        </p:txBody>
      </p:sp>
      <p:pic>
        <p:nvPicPr>
          <p:cNvPr id="10242" name="Picture 2" descr="Image result for brett whiteley landsca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120" y="1933574"/>
            <a:ext cx="8056880" cy="4832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AEDC75-E59E-4C99-B75A-3A164C57AABF}"/>
              </a:ext>
            </a:extLst>
          </p:cNvPr>
          <p:cNvSpPr txBox="1"/>
          <p:nvPr/>
        </p:nvSpPr>
        <p:spPr>
          <a:xfrm>
            <a:off x="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6653908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artwork by Albert </a:t>
            </a:r>
            <a:r>
              <a:rPr lang="en-AU" dirty="0" err="1">
                <a:latin typeface="FSFFatBottom" panose="02000603000000000000" pitchFamily="2" charset="0"/>
                <a:ea typeface="FSFFatBottom" panose="02000603000000000000" pitchFamily="2" charset="0"/>
              </a:rPr>
              <a:t>Namatjira</a:t>
            </a:r>
            <a:r>
              <a:rPr lang="en-AU" dirty="0">
                <a:latin typeface="FSFFatBottom" panose="02000603000000000000" pitchFamily="2" charset="0"/>
                <a:ea typeface="FSFFatBottom" panose="02000603000000000000" pitchFamily="2" charset="0"/>
              </a:rPr>
              <a:t>? </a:t>
            </a:r>
          </a:p>
        </p:txBody>
      </p:sp>
      <p:pic>
        <p:nvPicPr>
          <p:cNvPr id="11266" name="Picture 2" descr="Image result for albert namatj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120" y="2225041"/>
            <a:ext cx="7680960" cy="4632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6B0A04-BDCC-41F5-B045-0CC454CBBD48}"/>
              </a:ext>
            </a:extLst>
          </p:cNvPr>
          <p:cNvSpPr txBox="1"/>
          <p:nvPr/>
        </p:nvSpPr>
        <p:spPr>
          <a:xfrm>
            <a:off x="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1964294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5323840"/>
          </a:xfrm>
        </p:spPr>
        <p:txBody>
          <a:bodyPr>
            <a:normAutofit/>
          </a:bodyPr>
          <a:lstStyle/>
          <a:p>
            <a:pPr>
              <a:buFont typeface="Wingdings" panose="05000000000000000000" pitchFamily="2" charset="2"/>
              <a:buChar char="q"/>
            </a:pPr>
            <a:r>
              <a:rPr lang="en-AU" dirty="0">
                <a:latin typeface="FSFFatBottom" panose="02000603000000000000" pitchFamily="2" charset="0"/>
                <a:ea typeface="FSFFatBottom" panose="02000603000000000000" pitchFamily="2" charset="0"/>
              </a:rPr>
              <a:t>What types of angles are evident in this Aboriginal artwork? </a:t>
            </a:r>
          </a:p>
        </p:txBody>
      </p:sp>
      <p:pic>
        <p:nvPicPr>
          <p:cNvPr id="12290" name="Picture 2" descr="Image result for angles in aboriginal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720" y="2071688"/>
            <a:ext cx="7142480" cy="4623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2E1751-9657-4260-90A6-EAFF5B8909B2}"/>
              </a:ext>
            </a:extLst>
          </p:cNvPr>
          <p:cNvSpPr txBox="1"/>
          <p:nvPr/>
        </p:nvSpPr>
        <p:spPr>
          <a:xfrm>
            <a:off x="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1644428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latin typeface="HelloTracer" panose="02000603000000000000" pitchFamily="2" charset="0"/>
                <a:ea typeface="HelloTracer" panose="02000603000000000000" pitchFamily="2" charset="0"/>
              </a:rPr>
              <a:t>Can we identify and describe angles in Art?</a:t>
            </a:r>
          </a:p>
        </p:txBody>
      </p:sp>
      <p:sp>
        <p:nvSpPr>
          <p:cNvPr id="3" name="Content Placeholder 2"/>
          <p:cNvSpPr>
            <a:spLocks noGrp="1"/>
          </p:cNvSpPr>
          <p:nvPr>
            <p:ph idx="1"/>
          </p:nvPr>
        </p:nvSpPr>
        <p:spPr>
          <a:xfrm>
            <a:off x="457200" y="1534160"/>
            <a:ext cx="11470640" cy="2052320"/>
          </a:xfrm>
        </p:spPr>
        <p:txBody>
          <a:bodyPr>
            <a:normAutofit/>
          </a:bodyPr>
          <a:lstStyle/>
          <a:p>
            <a:pPr marL="0" indent="0">
              <a:buNone/>
            </a:pPr>
            <a:r>
              <a:rPr lang="en-AU" u="sng" dirty="0">
                <a:latin typeface="FSFFatBottom" panose="02000603000000000000" pitchFamily="2" charset="0"/>
                <a:ea typeface="FSFFatBottom" panose="02000603000000000000" pitchFamily="2" charset="0"/>
              </a:rPr>
              <a:t>Independent Task:</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Use tape to create angles in a piece of art paper. </a:t>
            </a: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Use different colours to highlight different sized angles. </a:t>
            </a:r>
            <a:r>
              <a:rPr lang="en-AU" sz="2000" i="1" dirty="0">
                <a:latin typeface="FSFFatBottom" panose="02000603000000000000" pitchFamily="2" charset="0"/>
                <a:ea typeface="FSFFatBottom" panose="02000603000000000000" pitchFamily="2" charset="0"/>
              </a:rPr>
              <a:t>Which medium will you use?</a:t>
            </a:r>
            <a:r>
              <a:rPr lang="en-AU" sz="2000" dirty="0">
                <a:latin typeface="FSFFatBottom" panose="02000603000000000000" pitchFamily="2" charset="0"/>
                <a:ea typeface="FSFFatBottom" panose="02000603000000000000" pitchFamily="2" charset="0"/>
              </a:rPr>
              <a:t> e.g. paint, water colour, oil pastels, pencils, texta</a:t>
            </a:r>
          </a:p>
        </p:txBody>
      </p:sp>
      <p:pic>
        <p:nvPicPr>
          <p:cNvPr id="8194" name="Picture 2" descr="Shape Painting with tape...during our Shapes and Solids unit with Ks and 1s. Kids had so much fun trying to make 3,4,5 and 6 sided shapes!!: "/>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11429" b="8979"/>
          <a:stretch>
            <a:fillRect/>
          </a:stretch>
        </p:blipFill>
        <p:spPr bwMode="auto">
          <a:xfrm>
            <a:off x="8798560" y="4480561"/>
            <a:ext cx="3393440"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586480"/>
            <a:ext cx="457200" cy="327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b="1" dirty="0">
                <a:latin typeface="FSFFatBottom" panose="02000603000000000000" pitchFamily="2" charset="0"/>
                <a:ea typeface="FSFFatBottom" panose="02000603000000000000" pitchFamily="2" charset="0"/>
              </a:rPr>
              <a:t>Assessment – MA3-16MG</a:t>
            </a:r>
          </a:p>
        </p:txBody>
      </p:sp>
      <p:sp>
        <p:nvSpPr>
          <p:cNvPr id="6" name="Content Placeholder 2"/>
          <p:cNvSpPr txBox="1">
            <a:spLocks/>
          </p:cNvSpPr>
          <p:nvPr/>
        </p:nvSpPr>
        <p:spPr>
          <a:xfrm>
            <a:off x="457200" y="3828656"/>
            <a:ext cx="11470640" cy="302934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AU" u="sng" dirty="0">
                <a:latin typeface="FSFFatBottom" panose="02000603000000000000" pitchFamily="2" charset="0"/>
                <a:ea typeface="FSFFatBottom" panose="02000603000000000000" pitchFamily="2" charset="0"/>
              </a:rPr>
              <a:t>Apply your knowledge:</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Capture the image using a device</a:t>
            </a: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Use the draw tool to identify the different angles</a:t>
            </a: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Use the recording tool to explain and reason with </a:t>
            </a:r>
          </a:p>
          <a:p>
            <a:pPr marL="0" indent="0">
              <a:buNone/>
            </a:pPr>
            <a:r>
              <a:rPr lang="en-AU" sz="2000" dirty="0">
                <a:latin typeface="FSFFatBottom" panose="02000603000000000000" pitchFamily="2" charset="0"/>
                <a:ea typeface="FSFFatBottom" panose="02000603000000000000" pitchFamily="2" charset="0"/>
              </a:rPr>
              <a:t>evidence. </a:t>
            </a:r>
            <a:r>
              <a:rPr lang="en-AU" sz="2000" i="1" dirty="0">
                <a:latin typeface="FSFFatBottom" panose="02000603000000000000" pitchFamily="2" charset="0"/>
                <a:ea typeface="FSFFatBottom" panose="02000603000000000000" pitchFamily="2" charset="0"/>
              </a:rPr>
              <a:t>I know the angle is …. because…</a:t>
            </a:r>
            <a:endParaRPr lang="en-AU" sz="2000"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Upload your work to Seesaw</a:t>
            </a:r>
          </a:p>
        </p:txBody>
      </p:sp>
      <p:sp>
        <p:nvSpPr>
          <p:cNvPr id="7" name="TextBox 6">
            <a:extLst>
              <a:ext uri="{FF2B5EF4-FFF2-40B4-BE49-F238E27FC236}">
                <a16:creationId xmlns:a16="http://schemas.microsoft.com/office/drawing/2014/main" id="{7AB1E71E-1AA3-40BD-A8D7-7FA3C7138A27}"/>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2760296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additive="base">
                                        <p:cTn id="3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081" y="1640840"/>
            <a:ext cx="5120640" cy="2560320"/>
          </a:xfrm>
        </p:spPr>
        <p:txBody>
          <a:bodyPr>
            <a:normAutofit/>
          </a:bodyPr>
          <a:lstStyle/>
          <a:p>
            <a:pPr algn="ctr"/>
            <a:r>
              <a:rPr lang="en-AU" sz="8000" dirty="0">
                <a:latin typeface="HelloTracer" panose="02000603000000000000" pitchFamily="2" charset="0"/>
                <a:ea typeface="HelloTracer" panose="02000603000000000000" pitchFamily="2" charset="0"/>
              </a:rPr>
              <a:t>Session One</a:t>
            </a:r>
          </a:p>
        </p:txBody>
      </p:sp>
      <p:pic>
        <p:nvPicPr>
          <p:cNvPr id="6" name="Picture Placeholder 5" descr="&lt;strong&gt;Angle's in nature&lt;/strong&gt; - created by creativefreedom"/>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199" b="8199"/>
          <a:stretch>
            <a:fillRect/>
          </a:stretch>
        </p:blipFill>
        <p:spPr/>
      </p:pic>
      <p:sp>
        <p:nvSpPr>
          <p:cNvPr id="7" name="TextBox 6"/>
          <p:cNvSpPr txBox="1"/>
          <p:nvPr/>
        </p:nvSpPr>
        <p:spPr>
          <a:xfrm>
            <a:off x="767081" y="4201160"/>
            <a:ext cx="5496560" cy="646331"/>
          </a:xfrm>
          <a:prstGeom prst="rect">
            <a:avLst/>
          </a:prstGeom>
          <a:noFill/>
        </p:spPr>
        <p:txBody>
          <a:bodyPr wrap="square" rtlCol="0">
            <a:spAutoFit/>
          </a:bodyPr>
          <a:lstStyle/>
          <a:p>
            <a:r>
              <a:rPr lang="en-AU" dirty="0">
                <a:latin typeface="FSFFatBottom" panose="02000603000000000000" pitchFamily="2" charset="0"/>
                <a:ea typeface="FSFFatBottom" panose="02000603000000000000" pitchFamily="2" charset="0"/>
              </a:rPr>
              <a:t>Can we recognise and name different types of angles in everyday situations?</a:t>
            </a:r>
          </a:p>
        </p:txBody>
      </p:sp>
      <p:sp>
        <p:nvSpPr>
          <p:cNvPr id="5" name="TextBox 4">
            <a:extLst>
              <a:ext uri="{FF2B5EF4-FFF2-40B4-BE49-F238E27FC236}">
                <a16:creationId xmlns:a16="http://schemas.microsoft.com/office/drawing/2014/main" id="{0B23EDC1-4E63-45CD-BF51-316CDD794FA5}"/>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7852402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recognise and name different types of angles in everyday situations?</a:t>
            </a:r>
          </a:p>
        </p:txBody>
      </p:sp>
      <p:sp>
        <p:nvSpPr>
          <p:cNvPr id="3" name="Content Placeholder 2"/>
          <p:cNvSpPr>
            <a:spLocks noGrp="1"/>
          </p:cNvSpPr>
          <p:nvPr>
            <p:ph idx="1"/>
          </p:nvPr>
        </p:nvSpPr>
        <p:spPr/>
        <p:txBody>
          <a:bodyPr/>
          <a:lstStyle/>
          <a:p>
            <a:endParaRPr lang="en-AU" dirty="0"/>
          </a:p>
        </p:txBody>
      </p:sp>
      <p:pic>
        <p:nvPicPr>
          <p:cNvPr id="4" name="Picture 3">
            <a:hlinkClick r:id="rId3"/>
          </p:cNvPr>
          <p:cNvPicPr>
            <a:picLocks noChangeAspect="1"/>
          </p:cNvPicPr>
          <p:nvPr/>
        </p:nvPicPr>
        <p:blipFill>
          <a:blip r:embed="rId4"/>
          <a:stretch>
            <a:fillRect/>
          </a:stretch>
        </p:blipFill>
        <p:spPr>
          <a:xfrm>
            <a:off x="142240" y="1582886"/>
            <a:ext cx="11968480" cy="5183674"/>
          </a:xfrm>
          <a:prstGeom prst="rect">
            <a:avLst/>
          </a:prstGeom>
        </p:spPr>
      </p:pic>
      <p:sp>
        <p:nvSpPr>
          <p:cNvPr id="5" name="TextBox 4">
            <a:extLst>
              <a:ext uri="{FF2B5EF4-FFF2-40B4-BE49-F238E27FC236}">
                <a16:creationId xmlns:a16="http://schemas.microsoft.com/office/drawing/2014/main" id="{D6DEC953-A357-4C5E-A143-9888431604B5}"/>
              </a:ext>
            </a:extLst>
          </p:cNvPr>
          <p:cNvSpPr txBox="1"/>
          <p:nvPr/>
        </p:nvSpPr>
        <p:spPr>
          <a:xfrm>
            <a:off x="11131006" y="617220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1334551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recognise and name different types of angles in everyday situations?</a:t>
            </a:r>
          </a:p>
        </p:txBody>
      </p:sp>
      <p:sp>
        <p:nvSpPr>
          <p:cNvPr id="3" name="Content Placeholder 2"/>
          <p:cNvSpPr>
            <a:spLocks noGrp="1"/>
          </p:cNvSpPr>
          <p:nvPr>
            <p:ph idx="1"/>
          </p:nvPr>
        </p:nvSpPr>
        <p:spPr>
          <a:xfrm>
            <a:off x="457200" y="1534160"/>
            <a:ext cx="11470640" cy="5323840"/>
          </a:xfrm>
        </p:spPr>
        <p:txBody>
          <a:bodyPr>
            <a:normAutofit/>
          </a:bodyPr>
          <a:lstStyle/>
          <a:p>
            <a:r>
              <a:rPr lang="en-AU" dirty="0">
                <a:latin typeface="FSFFatBottom" panose="02000603000000000000" pitchFamily="2" charset="0"/>
                <a:ea typeface="FSFFatBottom" panose="02000603000000000000" pitchFamily="2" charset="0"/>
              </a:rPr>
              <a:t>Can you define the following terms:</a:t>
            </a:r>
          </a:p>
          <a:p>
            <a:pPr lvl="2"/>
            <a:r>
              <a:rPr lang="en-AU" dirty="0">
                <a:latin typeface="FSFFatBottom" panose="02000603000000000000" pitchFamily="2" charset="0"/>
                <a:ea typeface="FSFFatBottom" panose="02000603000000000000" pitchFamily="2" charset="0"/>
              </a:rPr>
              <a:t>Right angle:</a:t>
            </a:r>
          </a:p>
          <a:p>
            <a:pPr lvl="2"/>
            <a:endParaRPr lang="en-AU" dirty="0">
              <a:latin typeface="FSFFatBottom" panose="02000603000000000000" pitchFamily="2" charset="0"/>
              <a:ea typeface="FSFFatBottom" panose="02000603000000000000" pitchFamily="2" charset="0"/>
            </a:endParaRPr>
          </a:p>
          <a:p>
            <a:pPr lvl="2"/>
            <a:endParaRPr lang="en-AU" dirty="0">
              <a:latin typeface="FSFFatBottom" panose="02000603000000000000" pitchFamily="2" charset="0"/>
              <a:ea typeface="FSFFatBottom" panose="02000603000000000000" pitchFamily="2" charset="0"/>
            </a:endParaRPr>
          </a:p>
          <a:p>
            <a:pPr lvl="2"/>
            <a:r>
              <a:rPr lang="en-AU" dirty="0">
                <a:latin typeface="FSFFatBottom" panose="02000603000000000000" pitchFamily="2" charset="0"/>
                <a:ea typeface="FSFFatBottom" panose="02000603000000000000" pitchFamily="2" charset="0"/>
              </a:rPr>
              <a:t>Acute angle:</a:t>
            </a:r>
          </a:p>
          <a:p>
            <a:pPr lvl="2"/>
            <a:endParaRPr lang="en-AU" dirty="0">
              <a:latin typeface="FSFFatBottom" panose="02000603000000000000" pitchFamily="2" charset="0"/>
              <a:ea typeface="FSFFatBottom" panose="02000603000000000000" pitchFamily="2" charset="0"/>
            </a:endParaRPr>
          </a:p>
          <a:p>
            <a:pPr lvl="2"/>
            <a:endParaRPr lang="en-AU" dirty="0">
              <a:latin typeface="FSFFatBottom" panose="02000603000000000000" pitchFamily="2" charset="0"/>
              <a:ea typeface="FSFFatBottom" panose="02000603000000000000" pitchFamily="2" charset="0"/>
            </a:endParaRPr>
          </a:p>
          <a:p>
            <a:pPr lvl="2"/>
            <a:r>
              <a:rPr lang="en-AU" dirty="0">
                <a:latin typeface="FSFFatBottom" panose="02000603000000000000" pitchFamily="2" charset="0"/>
                <a:ea typeface="FSFFatBottom" panose="02000603000000000000" pitchFamily="2" charset="0"/>
              </a:rPr>
              <a:t>Obtuse angle:</a:t>
            </a:r>
          </a:p>
          <a:p>
            <a:pPr lvl="2"/>
            <a:endParaRPr lang="en-AU" dirty="0">
              <a:latin typeface="FSFFatBottom" panose="02000603000000000000" pitchFamily="2" charset="0"/>
              <a:ea typeface="FSFFatBottom" panose="02000603000000000000" pitchFamily="2" charset="0"/>
            </a:endParaRPr>
          </a:p>
          <a:p>
            <a:pPr lvl="2"/>
            <a:endParaRPr lang="en-AU" dirty="0">
              <a:latin typeface="FSFFatBottom" panose="02000603000000000000" pitchFamily="2" charset="0"/>
              <a:ea typeface="FSFFatBottom" panose="02000603000000000000" pitchFamily="2" charset="0"/>
            </a:endParaRPr>
          </a:p>
          <a:p>
            <a:pPr lvl="2"/>
            <a:r>
              <a:rPr lang="en-AU" dirty="0">
                <a:latin typeface="FSFFatBottom" panose="02000603000000000000" pitchFamily="2" charset="0"/>
                <a:ea typeface="FSFFatBottom" panose="02000603000000000000" pitchFamily="2" charset="0"/>
              </a:rPr>
              <a:t>Straight angle:</a:t>
            </a:r>
          </a:p>
          <a:p>
            <a:pPr lvl="2"/>
            <a:endParaRPr lang="en-AU" dirty="0">
              <a:latin typeface="FSFFatBottom" panose="02000603000000000000" pitchFamily="2" charset="0"/>
              <a:ea typeface="FSFFatBottom" panose="02000603000000000000" pitchFamily="2" charset="0"/>
            </a:endParaRPr>
          </a:p>
          <a:p>
            <a:pPr lvl="2"/>
            <a:endParaRPr lang="en-AU" dirty="0">
              <a:latin typeface="FSFFatBottom" panose="02000603000000000000" pitchFamily="2" charset="0"/>
              <a:ea typeface="FSFFatBottom" panose="02000603000000000000" pitchFamily="2" charset="0"/>
            </a:endParaRPr>
          </a:p>
          <a:p>
            <a:pPr lvl="2"/>
            <a:r>
              <a:rPr lang="en-AU" dirty="0">
                <a:latin typeface="FSFFatBottom" panose="02000603000000000000" pitchFamily="2" charset="0"/>
                <a:ea typeface="FSFFatBottom" panose="02000603000000000000" pitchFamily="2" charset="0"/>
              </a:rPr>
              <a:t>Revolution:</a:t>
            </a:r>
          </a:p>
        </p:txBody>
      </p:sp>
      <p:pic>
        <p:nvPicPr>
          <p:cNvPr id="2050" name="Picture 2" descr="Image result for right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9379903" y="1536384"/>
            <a:ext cx="281432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ngles Interactive Notebook Ideas.: "/>
          <p:cNvPicPr>
            <a:picLocks noChangeAspect="1" noChangeArrowheads="1"/>
          </p:cNvPicPr>
          <p:nvPr/>
        </p:nvPicPr>
        <p:blipFill>
          <a:blip r:embed="rId4" r:link="rId5">
            <a:extLst>
              <a:ext uri="{28A0092B-C50C-407E-A947-70E740481C1C}">
                <a14:useLocalDpi xmlns:a14="http://schemas.microsoft.com/office/drawing/2010/main" val="0"/>
              </a:ext>
            </a:extLst>
          </a:blip>
          <a:srcRect l="3772" t="6996" r="1964"/>
          <a:stretch>
            <a:fillRect/>
          </a:stretch>
        </p:blipFill>
        <p:spPr bwMode="auto">
          <a:xfrm>
            <a:off x="8493760" y="4133309"/>
            <a:ext cx="3698240" cy="272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F3ABEA6-00A3-4D62-A5D8-BF47909CB6E1}"/>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848347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ypes of a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2"/>
            <a:ext cx="12192000" cy="6844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48ED0C-1DAA-4379-BCDF-EE74DFA5E33E}"/>
              </a:ext>
            </a:extLst>
          </p:cNvPr>
          <p:cNvSpPr txBox="1"/>
          <p:nvPr/>
        </p:nvSpPr>
        <p:spPr>
          <a:xfrm>
            <a:off x="0" y="636645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419095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recognise and name different types of angles in everyday situations?</a:t>
            </a:r>
          </a:p>
        </p:txBody>
      </p:sp>
      <p:sp>
        <p:nvSpPr>
          <p:cNvPr id="3" name="Content Placeholder 2"/>
          <p:cNvSpPr>
            <a:spLocks noGrp="1"/>
          </p:cNvSpPr>
          <p:nvPr>
            <p:ph idx="1"/>
          </p:nvPr>
        </p:nvSpPr>
        <p:spPr>
          <a:xfrm>
            <a:off x="457200" y="1534160"/>
            <a:ext cx="11470640" cy="5323840"/>
          </a:xfrm>
        </p:spPr>
        <p:txBody>
          <a:bodyPr>
            <a:normAutofit/>
          </a:bodyPr>
          <a:lstStyle/>
          <a:p>
            <a:pPr marL="0" indent="0">
              <a:buNone/>
            </a:pPr>
            <a:r>
              <a:rPr lang="en-AU" u="sng" dirty="0">
                <a:latin typeface="FSFFatBottom" panose="02000603000000000000" pitchFamily="2" charset="0"/>
                <a:ea typeface="FSFFatBottom" panose="02000603000000000000" pitchFamily="2" charset="0"/>
              </a:rPr>
              <a:t>Small Group Investigation:</a:t>
            </a:r>
            <a:endParaRPr lang="en-AU" dirty="0">
              <a:latin typeface="FSFFatBottom" panose="02000603000000000000" pitchFamily="2" charset="0"/>
              <a:ea typeface="FSFFatBottom" panose="02000603000000000000" pitchFamily="2" charset="0"/>
            </a:endParaRPr>
          </a:p>
          <a:p>
            <a:pPr>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Find examples in the school environment of different types of angles.</a:t>
            </a:r>
          </a:p>
          <a:p>
            <a:pPr>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Use an app to present these examples, including the use of voice over to explain why this example shows this type of angle, and write/draw over to highlight the angle.</a:t>
            </a:r>
          </a:p>
          <a:p>
            <a:pPr>
              <a:buFont typeface="Wingdings" panose="05000000000000000000" pitchFamily="2" charset="2"/>
              <a:buChar char="q"/>
            </a:pPr>
            <a:r>
              <a:rPr lang="en-AU" sz="1800" dirty="0">
                <a:latin typeface="FSFFatBottom" panose="02000603000000000000" pitchFamily="2" charset="0"/>
                <a:ea typeface="FSFFatBottom" panose="02000603000000000000" pitchFamily="2" charset="0"/>
              </a:rPr>
              <a:t>Share your group work on Seesaw with the class and wider community. </a:t>
            </a:r>
          </a:p>
        </p:txBody>
      </p:sp>
      <p:pic>
        <p:nvPicPr>
          <p:cNvPr id="4100" name="Picture 4" descr="Image result for butter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341259">
            <a:off x="9909725" y="4830049"/>
            <a:ext cx="2525501" cy="1972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638AF2-81A8-44F5-8A6F-5C3DD051EFD5}"/>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7169475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HelloTracer" panose="02000603000000000000" pitchFamily="2" charset="0"/>
                <a:ea typeface="HelloTracer" panose="02000603000000000000" pitchFamily="2" charset="0"/>
              </a:rPr>
              <a:t>Can we recognise and name different types of angles in everyday situations?</a:t>
            </a:r>
          </a:p>
        </p:txBody>
      </p:sp>
      <p:sp>
        <p:nvSpPr>
          <p:cNvPr id="3" name="Content Placeholder 2"/>
          <p:cNvSpPr>
            <a:spLocks noGrp="1"/>
          </p:cNvSpPr>
          <p:nvPr>
            <p:ph idx="1"/>
          </p:nvPr>
        </p:nvSpPr>
        <p:spPr>
          <a:xfrm>
            <a:off x="457200" y="1534160"/>
            <a:ext cx="11470640" cy="5323840"/>
          </a:xfrm>
        </p:spPr>
        <p:txBody>
          <a:bodyPr>
            <a:normAutofit/>
          </a:bodyPr>
          <a:lstStyle/>
          <a:p>
            <a:pPr marL="0" indent="0">
              <a:buNone/>
            </a:pPr>
            <a:r>
              <a:rPr lang="en-AU" dirty="0">
                <a:latin typeface="FSFFatBottom" panose="02000603000000000000" pitchFamily="2" charset="0"/>
                <a:ea typeface="FSFFatBottom" panose="02000603000000000000" pitchFamily="2" charset="0"/>
              </a:rPr>
              <a:t>Why is being able to create accurate angles important in everyday life?</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b="1" u="sng" dirty="0">
                <a:latin typeface="FSFFatBottom" panose="02000603000000000000" pitchFamily="2" charset="0"/>
                <a:ea typeface="FSFFatBottom" panose="02000603000000000000" pitchFamily="2" charset="0"/>
              </a:rPr>
              <a:t>Exit Ticket</a:t>
            </a:r>
          </a:p>
          <a:p>
            <a:pPr marL="0" indent="0">
              <a:buNone/>
            </a:pPr>
            <a:r>
              <a:rPr lang="en-AU" dirty="0">
                <a:latin typeface="FSFFatBottom" panose="02000603000000000000" pitchFamily="2" charset="0"/>
                <a:ea typeface="FSFFatBottom" panose="02000603000000000000" pitchFamily="2" charset="0"/>
              </a:rPr>
              <a:t>I Used to think …</a:t>
            </a:r>
          </a:p>
          <a:p>
            <a:pPr marL="0" indent="0">
              <a:buNone/>
            </a:pPr>
            <a:endParaRPr lang="en-AU" dirty="0">
              <a:latin typeface="FSFFatBottom" panose="02000603000000000000" pitchFamily="2" charset="0"/>
              <a:ea typeface="FSFFatBottom" panose="02000603000000000000" pitchFamily="2" charset="0"/>
            </a:endParaRP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Now I think…</a:t>
            </a:r>
          </a:p>
        </p:txBody>
      </p:sp>
      <p:pic>
        <p:nvPicPr>
          <p:cNvPr id="5122" name="Picture 2" descr="Image result for angles in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3695700"/>
            <a:ext cx="4219575" cy="3162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C57D01-FBF6-4A11-A8C0-5822E047AD20}"/>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2323323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081" y="1640840"/>
            <a:ext cx="5120640" cy="2560320"/>
          </a:xfrm>
        </p:spPr>
        <p:txBody>
          <a:bodyPr>
            <a:normAutofit/>
          </a:bodyPr>
          <a:lstStyle/>
          <a:p>
            <a:pPr algn="ctr"/>
            <a:r>
              <a:rPr lang="en-AU" sz="8000" dirty="0">
                <a:latin typeface="HelloTracer" panose="02000603000000000000" pitchFamily="2" charset="0"/>
                <a:ea typeface="HelloTracer" panose="02000603000000000000" pitchFamily="2" charset="0"/>
              </a:rPr>
              <a:t>Session Two</a:t>
            </a:r>
          </a:p>
        </p:txBody>
      </p:sp>
      <p:sp>
        <p:nvSpPr>
          <p:cNvPr id="7" name="TextBox 6"/>
          <p:cNvSpPr txBox="1"/>
          <p:nvPr/>
        </p:nvSpPr>
        <p:spPr>
          <a:xfrm>
            <a:off x="767081" y="4201160"/>
            <a:ext cx="5496560" cy="923330"/>
          </a:xfrm>
          <a:prstGeom prst="rect">
            <a:avLst/>
          </a:prstGeom>
          <a:noFill/>
        </p:spPr>
        <p:txBody>
          <a:bodyPr wrap="square" rtlCol="0">
            <a:spAutoFit/>
          </a:bodyPr>
          <a:lstStyle/>
          <a:p>
            <a:r>
              <a:rPr lang="en-AU" dirty="0">
                <a:latin typeface="FSFFatBottom" panose="02000603000000000000" pitchFamily="2" charset="0"/>
                <a:ea typeface="FSFFatBottom" panose="02000603000000000000" pitchFamily="2" charset="0"/>
              </a:rPr>
              <a:t>Can we investigate angles on a straight line, angles at a point and vertically opposite angles?</a:t>
            </a:r>
          </a:p>
        </p:txBody>
      </p:sp>
      <p:pic>
        <p:nvPicPr>
          <p:cNvPr id="16" name="Picture Placeholder 15" descr="Supplementary &lt;strong&gt;Angles In Nature&lt;/strong&gt; Supplementary are &lt;strong&gt;angles&lt;/strong&gt; that"/>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3409" r="23409"/>
          <a:stretch>
            <a:fillRect/>
          </a:stretch>
        </p:blipFill>
        <p:spPr/>
      </p:pic>
      <p:sp>
        <p:nvSpPr>
          <p:cNvPr id="5" name="TextBox 4">
            <a:extLst>
              <a:ext uri="{FF2B5EF4-FFF2-40B4-BE49-F238E27FC236}">
                <a16:creationId xmlns:a16="http://schemas.microsoft.com/office/drawing/2014/main" id="{47DF6928-5821-463A-8BB6-6C2E253FB484}"/>
              </a:ext>
            </a:extLst>
          </p:cNvPr>
          <p:cNvSpPr txBox="1"/>
          <p:nvPr/>
        </p:nvSpPr>
        <p:spPr>
          <a:xfrm>
            <a:off x="5606143"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8624916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1362</Words>
  <Application>Microsoft Office PowerPoint</Application>
  <PresentationFormat>Widescreen</PresentationFormat>
  <Paragraphs>200</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HelloButtons</vt:lpstr>
      <vt:lpstr>FSFFatBottom</vt:lpstr>
      <vt:lpstr>Book Antiqua</vt:lpstr>
      <vt:lpstr>HelloWhimsy</vt:lpstr>
      <vt:lpstr>Arial</vt:lpstr>
      <vt:lpstr>Wingdings</vt:lpstr>
      <vt:lpstr>Scramble</vt:lpstr>
      <vt:lpstr>HelloTracer</vt:lpstr>
      <vt:lpstr>Sales Direction 16X9</vt:lpstr>
      <vt:lpstr>Angles</vt:lpstr>
      <vt:lpstr>Teaching and Learning Sessions</vt:lpstr>
      <vt:lpstr>Session One</vt:lpstr>
      <vt:lpstr>Can we recognise and name different types of angles in everyday situations?</vt:lpstr>
      <vt:lpstr>Can we recognise and name different types of angles in everyday situations?</vt:lpstr>
      <vt:lpstr>PowerPoint Presentation</vt:lpstr>
      <vt:lpstr>Can we recognise and name different types of angles in everyday situations?</vt:lpstr>
      <vt:lpstr>Can we recognise and name different types of angles in everyday situations?</vt:lpstr>
      <vt:lpstr>Session Two</vt:lpstr>
      <vt:lpstr>Can we investigate angles on a straight line, angles at a point and vertically opposite angles?</vt:lpstr>
      <vt:lpstr>Can we investigate angles on a straight line, angles at a point and vertically opposite angles?</vt:lpstr>
      <vt:lpstr>Can we investigate angles on a straight line, angles at a point and vertically opposite angles?</vt:lpstr>
      <vt:lpstr>Can we investigate angles on a straight line, angles at a point and vertically opposite angles?</vt:lpstr>
      <vt:lpstr>Can we investigate angles on a straight line, angles at a point and vertically opposite angles?</vt:lpstr>
      <vt:lpstr>Can we investigate angles on a straight line, angles at a point and vertically opposite angles?</vt:lpstr>
      <vt:lpstr>Session Three</vt:lpstr>
      <vt:lpstr>Can we identify and investigate adjacent angles?</vt:lpstr>
      <vt:lpstr>Can we identify and investigate adjacent angles?</vt:lpstr>
      <vt:lpstr>Can we identify and investigate adjacent angles?</vt:lpstr>
      <vt:lpstr>Can we identify and investigate adjacent angles?</vt:lpstr>
      <vt:lpstr>Session Four</vt:lpstr>
      <vt:lpstr>Can we identify and describe angles in Art?</vt:lpstr>
      <vt:lpstr>Can we identify and describe angles in Art?</vt:lpstr>
      <vt:lpstr>Can we identify and describe angles in Art?</vt:lpstr>
      <vt:lpstr>Can we identify and describe angles in Art?</vt:lpstr>
      <vt:lpstr>Can we identify and describe angles in Art?</vt:lpstr>
      <vt:lpstr>Can we identify and describe angles in Art?</vt:lpstr>
      <vt:lpstr>Can we identify and describe angles in Art?</vt:lpstr>
      <vt:lpstr>Can we identify and describe angles in 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2017-03-18T11:57:54Z</dcterms:created>
  <dcterms:modified xsi:type="dcterms:W3CDTF">2018-03-05T01:49:34Z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