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handoutMasterIdLst>
    <p:handoutMasterId r:id="rId16"/>
  </p:handoutMasterIdLst>
  <p:sldIdLst>
    <p:sldId id="257" r:id="rId5"/>
    <p:sldId id="258" r:id="rId6"/>
    <p:sldId id="259" r:id="rId7"/>
    <p:sldId id="260" r:id="rId8"/>
    <p:sldId id="261" r:id="rId9"/>
    <p:sldId id="262" r:id="rId10"/>
    <p:sldId id="263" r:id="rId11"/>
    <p:sldId id="264" r:id="rId12"/>
    <p:sldId id="265" r:id="rId13"/>
    <p:sldId id="266"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30" autoAdjust="0"/>
  </p:normalViewPr>
  <p:slideViewPr>
    <p:cSldViewPr>
      <p:cViewPr varScale="1">
        <p:scale>
          <a:sx n="103" d="100"/>
          <a:sy n="103" d="100"/>
        </p:scale>
        <p:origin x="858" y="8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3/5/2018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3/5/2018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ootle.edu.au/ec/viewing/L2625/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ootle.edu.au/ec/viewing/L2627/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dirty="0">
                <a:solidFill>
                  <a:schemeClr val="tx1"/>
                </a:solidFill>
                <a:effectLst/>
                <a:latin typeface="+mn-lt"/>
                <a:ea typeface="+mn-ea"/>
                <a:cs typeface="+mn-cs"/>
              </a:rPr>
              <a:t>Interpret secondary data presented in digital media and elsewhere </a:t>
            </a:r>
            <a:endParaRPr lang="en-AU"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dirty="0">
                <a:solidFill>
                  <a:schemeClr val="tx1"/>
                </a:solidFill>
                <a:effectLst/>
                <a:latin typeface="+mn-lt"/>
                <a:ea typeface="+mn-ea"/>
                <a:cs typeface="+mn-cs"/>
              </a:rPr>
              <a:t>interpret data representations found in digital media and in factual texts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interpret tables and graphs from the media and online sources, </a:t>
            </a:r>
            <a:r>
              <a:rPr lang="en-AU" sz="1600" kern="1200" dirty="0" err="1">
                <a:solidFill>
                  <a:schemeClr val="tx1"/>
                </a:solidFill>
                <a:effectLst/>
                <a:latin typeface="+mn-lt"/>
                <a:ea typeface="+mn-ea"/>
                <a:cs typeface="+mn-cs"/>
              </a:rPr>
              <a:t>eg</a:t>
            </a:r>
            <a:r>
              <a:rPr lang="en-AU" sz="1600" kern="1200" dirty="0">
                <a:solidFill>
                  <a:schemeClr val="tx1"/>
                </a:solidFill>
                <a:effectLst/>
                <a:latin typeface="+mn-lt"/>
                <a:ea typeface="+mn-ea"/>
                <a:cs typeface="+mn-cs"/>
              </a:rPr>
              <a:t> data about different sports teams (Reasoning)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identify and describe conclusions that can be drawn from a particular representation of data (Communicating, Reasoning)  </a:t>
            </a:r>
          </a:p>
          <a:p>
            <a:pPr marL="285750" lvl="0" indent="-285750">
              <a:buFont typeface="Arial" panose="020B0604020202020204" pitchFamily="34" charset="0"/>
              <a:buChar char="•"/>
            </a:pPr>
            <a:r>
              <a:rPr lang="en-AU" sz="1600" kern="1200" dirty="0">
                <a:solidFill>
                  <a:schemeClr val="tx1"/>
                </a:solidFill>
                <a:effectLst/>
                <a:latin typeface="+mn-lt"/>
                <a:ea typeface="+mn-ea"/>
                <a:cs typeface="+mn-cs"/>
              </a:rPr>
              <a:t>critically evaluate data representations found in digital media and related claims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discuss the messages that those who created a particular data representation might have wanted to convey (Communicating)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identify sources of possible bias in representations of data in the media by discussing various influences on data collection and representation, </a:t>
            </a:r>
            <a:r>
              <a:rPr lang="en-AU" sz="1600" kern="1200" dirty="0" err="1">
                <a:solidFill>
                  <a:schemeClr val="tx1"/>
                </a:solidFill>
                <a:effectLst/>
                <a:latin typeface="+mn-lt"/>
                <a:ea typeface="+mn-ea"/>
                <a:cs typeface="+mn-cs"/>
              </a:rPr>
              <a:t>eg</a:t>
            </a:r>
            <a:r>
              <a:rPr lang="en-AU" sz="1600" kern="1200" dirty="0">
                <a:solidFill>
                  <a:schemeClr val="tx1"/>
                </a:solidFill>
                <a:effectLst/>
                <a:latin typeface="+mn-lt"/>
                <a:ea typeface="+mn-ea"/>
                <a:cs typeface="+mn-cs"/>
              </a:rPr>
              <a:t> who created or paid for the data collection, whether the representation is part of an advertisement (Communicating, Reasoning)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identify misleading representations of data in the media, </a:t>
            </a:r>
            <a:r>
              <a:rPr lang="en-AU" sz="1600" kern="1200" dirty="0" err="1">
                <a:solidFill>
                  <a:schemeClr val="tx1"/>
                </a:solidFill>
                <a:effectLst/>
                <a:latin typeface="+mn-lt"/>
                <a:ea typeface="+mn-ea"/>
                <a:cs typeface="+mn-cs"/>
              </a:rPr>
              <a:t>eg</a:t>
            </a:r>
            <a:r>
              <a:rPr lang="en-AU" sz="1600" kern="1200" dirty="0">
                <a:solidFill>
                  <a:schemeClr val="tx1"/>
                </a:solidFill>
                <a:effectLst/>
                <a:latin typeface="+mn-lt"/>
                <a:ea typeface="+mn-ea"/>
                <a:cs typeface="+mn-cs"/>
              </a:rPr>
              <a:t> broken axes, graphics that are not drawn to scale (Reasoning)  </a:t>
            </a:r>
          </a:p>
          <a:p>
            <a:endParaRPr lang="en-AU" dirty="0"/>
          </a:p>
        </p:txBody>
      </p:sp>
      <p:sp>
        <p:nvSpPr>
          <p:cNvPr id="4" name="Slide Number Placeholder 3"/>
          <p:cNvSpPr>
            <a:spLocks noGrp="1"/>
          </p:cNvSpPr>
          <p:nvPr>
            <p:ph type="sldNum" sz="quarter" idx="10"/>
          </p:nvPr>
        </p:nvSpPr>
        <p:spPr/>
        <p:txBody>
          <a:bodyPr/>
          <a:lstStyle/>
          <a:p>
            <a:fld id="{3EBA5BD7-F043-4D1B-AA17-CD412FC534DE}" type="slidenum">
              <a:rPr lang="en-AU" smtClean="0"/>
              <a:t>2</a:t>
            </a:fld>
            <a:endParaRPr lang="en-AU"/>
          </a:p>
        </p:txBody>
      </p:sp>
    </p:spTree>
    <p:extLst>
      <p:ext uri="{BB962C8B-B14F-4D97-AF65-F5344CB8AC3E}">
        <p14:creationId xmlns:p14="http://schemas.microsoft.com/office/powerpoint/2010/main" val="360164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sym typeface="Wingdings" panose="05000000000000000000" pitchFamily="2" charset="2"/>
              </a:rPr>
              <a:t></a:t>
            </a:r>
            <a:r>
              <a:rPr lang="en-AU" sz="1600" kern="1200" dirty="0">
                <a:solidFill>
                  <a:schemeClr val="tx1"/>
                </a:solidFill>
                <a:effectLst/>
                <a:latin typeface="+mn-lt"/>
                <a:ea typeface="+mn-ea"/>
                <a:cs typeface="+mn-cs"/>
              </a:rPr>
              <a:t>Data was collected from 200 people from ages 10-99 and this article claims that: </a:t>
            </a:r>
            <a:r>
              <a:rPr lang="en-AU" sz="1600" i="1" kern="1200" dirty="0">
                <a:solidFill>
                  <a:schemeClr val="tx1"/>
                </a:solidFill>
                <a:effectLst/>
                <a:latin typeface="+mn-lt"/>
                <a:ea typeface="+mn-ea"/>
                <a:cs typeface="+mn-cs"/>
              </a:rPr>
              <a:t>Over sixties eat more junk food than teens!</a:t>
            </a:r>
            <a:r>
              <a:rPr lang="en-AU" sz="1600" kern="1200" dirty="0">
                <a:solidFill>
                  <a:schemeClr val="tx1"/>
                </a:solidFill>
                <a:effectLst/>
                <a:latin typeface="+mn-lt"/>
                <a:ea typeface="+mn-ea"/>
                <a:cs typeface="+mn-cs"/>
              </a:rPr>
              <a:t> </a:t>
            </a:r>
          </a:p>
          <a:p>
            <a:r>
              <a:rPr lang="en-AU" sz="1600" kern="1200" dirty="0">
                <a:solidFill>
                  <a:schemeClr val="tx1"/>
                </a:solidFill>
                <a:effectLst/>
                <a:latin typeface="+mn-lt"/>
                <a:ea typeface="+mn-ea"/>
                <a:cs typeface="+mn-cs"/>
              </a:rPr>
              <a:t>(sourced from </a:t>
            </a:r>
            <a:r>
              <a:rPr lang="en-AU" sz="1600" u="sng" kern="1200" dirty="0">
                <a:solidFill>
                  <a:schemeClr val="tx1"/>
                </a:solidFill>
                <a:effectLst/>
                <a:latin typeface="+mn-lt"/>
                <a:ea typeface="+mn-ea"/>
                <a:cs typeface="+mn-cs"/>
                <a:hlinkClick r:id="rId3"/>
              </a:rPr>
              <a:t>http://www.scootle.edu.au/ec/viewing/L2625/index.html</a:t>
            </a:r>
            <a:r>
              <a:rPr lang="en-AU" sz="1600" kern="1200" dirty="0">
                <a:solidFill>
                  <a:schemeClr val="tx1"/>
                </a:solidFill>
                <a:effectLst/>
                <a:latin typeface="+mn-lt"/>
                <a:ea typeface="+mn-ea"/>
                <a:cs typeface="+mn-cs"/>
              </a:rPr>
              <a:t> )</a:t>
            </a:r>
          </a:p>
          <a:p>
            <a:r>
              <a:rPr lang="en-AU" dirty="0">
                <a:sym typeface="Wingdings" panose="05000000000000000000" pitchFamily="2" charset="2"/>
              </a:rPr>
              <a:t>What kind of data might they have collected? </a:t>
            </a:r>
          </a:p>
          <a:p>
            <a:r>
              <a:rPr lang="en-AU" dirty="0">
                <a:sym typeface="Wingdings" panose="05000000000000000000" pitchFamily="2" charset="2"/>
              </a:rPr>
              <a:t>How might they have collected the data?</a:t>
            </a:r>
            <a:endParaRPr lang="en-AU" dirty="0"/>
          </a:p>
        </p:txBody>
      </p:sp>
      <p:sp>
        <p:nvSpPr>
          <p:cNvPr id="4" name="Slide Number Placeholder 3"/>
          <p:cNvSpPr>
            <a:spLocks noGrp="1"/>
          </p:cNvSpPr>
          <p:nvPr>
            <p:ph type="sldNum" sz="quarter" idx="10"/>
          </p:nvPr>
        </p:nvSpPr>
        <p:spPr/>
        <p:txBody>
          <a:bodyPr/>
          <a:lstStyle/>
          <a:p>
            <a:fld id="{3EBA5BD7-F043-4D1B-AA17-CD412FC534DE}" type="slidenum">
              <a:rPr lang="en-AU" smtClean="0"/>
              <a:t>4</a:t>
            </a:fld>
            <a:endParaRPr lang="en-AU"/>
          </a:p>
        </p:txBody>
      </p:sp>
    </p:spTree>
    <p:extLst>
      <p:ext uri="{BB962C8B-B14F-4D97-AF65-F5344CB8AC3E}">
        <p14:creationId xmlns:p14="http://schemas.microsoft.com/office/powerpoint/2010/main" val="12927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sym typeface="Wingdings" panose="05000000000000000000" pitchFamily="2" charset="2"/>
              </a:rPr>
              <a:t></a:t>
            </a:r>
            <a:r>
              <a:rPr lang="en-AU" sz="1600" kern="1200" dirty="0">
                <a:solidFill>
                  <a:schemeClr val="tx1"/>
                </a:solidFill>
                <a:effectLst/>
                <a:latin typeface="+mn-lt"/>
                <a:ea typeface="+mn-ea"/>
                <a:cs typeface="+mn-cs"/>
              </a:rPr>
              <a:t>Examine the data collected and analyse how it has been represented. Does the data support this claim? Does the data mislead the viewer? If so, in what ways? What might be a more accurate headline for this article? What questions arose for you as you interpreted the data?</a:t>
            </a:r>
          </a:p>
          <a:p>
            <a:r>
              <a:rPr lang="en-AU" sz="1600" b="1" kern="1200" dirty="0">
                <a:solidFill>
                  <a:schemeClr val="tx1"/>
                </a:solidFill>
                <a:effectLst/>
                <a:latin typeface="+mn-lt"/>
                <a:ea typeface="+mn-ea"/>
                <a:cs typeface="+mn-cs"/>
              </a:rPr>
              <a:t>NB:</a:t>
            </a:r>
            <a:r>
              <a:rPr lang="en-AU" sz="1600" kern="1200" dirty="0">
                <a:solidFill>
                  <a:schemeClr val="tx1"/>
                </a:solidFill>
                <a:effectLst/>
                <a:latin typeface="+mn-lt"/>
                <a:ea typeface="+mn-ea"/>
                <a:cs typeface="+mn-cs"/>
              </a:rPr>
              <a:t> This structure employs the scaffold of the thinking routine </a:t>
            </a:r>
            <a:r>
              <a:rPr lang="en-AU" sz="1600" b="1" kern="1200" dirty="0">
                <a:solidFill>
                  <a:schemeClr val="tx1"/>
                </a:solidFill>
                <a:effectLst/>
                <a:latin typeface="+mn-lt"/>
                <a:ea typeface="+mn-ea"/>
                <a:cs typeface="+mn-cs"/>
              </a:rPr>
              <a:t>Claim Support Question</a:t>
            </a:r>
            <a:endParaRPr lang="en-AU" sz="16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EBA5BD7-F043-4D1B-AA17-CD412FC534DE}" type="slidenum">
              <a:rPr lang="en-AU" smtClean="0"/>
              <a:t>5</a:t>
            </a:fld>
            <a:endParaRPr lang="en-AU"/>
          </a:p>
        </p:txBody>
      </p:sp>
    </p:spTree>
    <p:extLst>
      <p:ext uri="{BB962C8B-B14F-4D97-AF65-F5344CB8AC3E}">
        <p14:creationId xmlns:p14="http://schemas.microsoft.com/office/powerpoint/2010/main" val="39901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dirty="0">
                <a:solidFill>
                  <a:schemeClr val="tx1"/>
                </a:solidFill>
                <a:effectLst/>
                <a:latin typeface="+mn-lt"/>
                <a:ea typeface="+mn-ea"/>
                <a:cs typeface="+mn-cs"/>
                <a:sym typeface="Wingdings" panose="05000000000000000000" pitchFamily="2" charset="2"/>
              </a:rPr>
              <a:t></a:t>
            </a:r>
            <a:r>
              <a:rPr lang="en-AU" sz="1600" kern="1200" dirty="0">
                <a:solidFill>
                  <a:schemeClr val="tx1"/>
                </a:solidFill>
                <a:effectLst/>
                <a:latin typeface="+mn-lt"/>
                <a:ea typeface="+mn-ea"/>
                <a:cs typeface="+mn-cs"/>
              </a:rPr>
              <a:t>Examine world population data from 1630 to 2000.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Draw a graph to represent the data from the table.</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Based on this data what would you expect the world population to be in the current year?</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How does the actual population for the current year compare to your answer?</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What do you think the world population was in 1985? Explain your thinking.</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Which estimate of the world population do you think will be more accurate: your estimate for 1985 or an estimate for 2025? Gives reasons with evidence. </a:t>
            </a:r>
          </a:p>
          <a:p>
            <a:endParaRPr lang="en-AU" dirty="0"/>
          </a:p>
        </p:txBody>
      </p:sp>
      <p:sp>
        <p:nvSpPr>
          <p:cNvPr id="4" name="Slide Number Placeholder 3"/>
          <p:cNvSpPr>
            <a:spLocks noGrp="1"/>
          </p:cNvSpPr>
          <p:nvPr>
            <p:ph type="sldNum" sz="quarter" idx="10"/>
          </p:nvPr>
        </p:nvSpPr>
        <p:spPr/>
        <p:txBody>
          <a:bodyPr/>
          <a:lstStyle/>
          <a:p>
            <a:fld id="{3EBA5BD7-F043-4D1B-AA17-CD412FC534DE}" type="slidenum">
              <a:rPr lang="en-AU" smtClean="0"/>
              <a:t>6</a:t>
            </a:fld>
            <a:endParaRPr lang="en-AU"/>
          </a:p>
        </p:txBody>
      </p:sp>
    </p:spTree>
    <p:extLst>
      <p:ext uri="{BB962C8B-B14F-4D97-AF65-F5344CB8AC3E}">
        <p14:creationId xmlns:p14="http://schemas.microsoft.com/office/powerpoint/2010/main" val="215646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sym typeface="Wingdings" panose="05000000000000000000" pitchFamily="2" charset="2"/>
              </a:rPr>
              <a:t></a:t>
            </a:r>
            <a:r>
              <a:rPr lang="en-AU" sz="1600" kern="1200" dirty="0">
                <a:solidFill>
                  <a:schemeClr val="tx1"/>
                </a:solidFill>
                <a:effectLst/>
                <a:latin typeface="+mn-lt"/>
                <a:ea typeface="+mn-ea"/>
                <a:cs typeface="+mn-cs"/>
              </a:rPr>
              <a:t>Data was gathered about the real cost of petrol from 1980 to 2005 and this article claims: </a:t>
            </a:r>
            <a:r>
              <a:rPr lang="en-AU" sz="1600" i="1" kern="1200" dirty="0">
                <a:solidFill>
                  <a:schemeClr val="tx1"/>
                </a:solidFill>
                <a:effectLst/>
                <a:latin typeface="+mn-lt"/>
                <a:ea typeface="+mn-ea"/>
                <a:cs typeface="+mn-cs"/>
              </a:rPr>
              <a:t>Petrol cheaper than ever!</a:t>
            </a:r>
            <a:r>
              <a:rPr lang="en-AU" sz="1600" kern="1200" dirty="0">
                <a:solidFill>
                  <a:schemeClr val="tx1"/>
                </a:solidFill>
                <a:effectLst/>
                <a:latin typeface="+mn-lt"/>
                <a:ea typeface="+mn-ea"/>
                <a:cs typeface="+mn-cs"/>
              </a:rPr>
              <a:t> </a:t>
            </a:r>
          </a:p>
          <a:p>
            <a:r>
              <a:rPr lang="en-AU" sz="1600" kern="1200" dirty="0">
                <a:solidFill>
                  <a:schemeClr val="tx1"/>
                </a:solidFill>
                <a:effectLst/>
                <a:latin typeface="+mn-lt"/>
                <a:ea typeface="+mn-ea"/>
                <a:cs typeface="+mn-cs"/>
              </a:rPr>
              <a:t>(sourced from </a:t>
            </a:r>
            <a:r>
              <a:rPr lang="en-AU" sz="1600" u="sng" kern="1200" dirty="0">
                <a:solidFill>
                  <a:schemeClr val="tx1"/>
                </a:solidFill>
                <a:effectLst/>
                <a:latin typeface="+mn-lt"/>
                <a:ea typeface="+mn-ea"/>
                <a:cs typeface="+mn-cs"/>
                <a:hlinkClick r:id="rId3"/>
              </a:rPr>
              <a:t>http://www.scootle.edu.au/ec/viewing/L2627/index.html</a:t>
            </a:r>
            <a:r>
              <a:rPr lang="en-AU" sz="1600" kern="1200" dirty="0">
                <a:solidFill>
                  <a:schemeClr val="tx1"/>
                </a:solidFill>
                <a:effectLst/>
                <a:latin typeface="+mn-lt"/>
                <a:ea typeface="+mn-ea"/>
                <a:cs typeface="+mn-cs"/>
              </a:rPr>
              <a:t> )</a:t>
            </a:r>
          </a:p>
          <a:p>
            <a:r>
              <a:rPr lang="en-AU" dirty="0">
                <a:sym typeface="Wingdings" panose="05000000000000000000" pitchFamily="2" charset="2"/>
              </a:rPr>
              <a:t>What kind of data might they have collected? </a:t>
            </a:r>
          </a:p>
          <a:p>
            <a:r>
              <a:rPr lang="en-AU" dirty="0">
                <a:sym typeface="Wingdings" panose="05000000000000000000" pitchFamily="2" charset="2"/>
              </a:rPr>
              <a:t>How might they have collected the data?</a:t>
            </a:r>
            <a:endParaRPr lang="en-AU" dirty="0"/>
          </a:p>
        </p:txBody>
      </p:sp>
      <p:sp>
        <p:nvSpPr>
          <p:cNvPr id="4" name="Slide Number Placeholder 3"/>
          <p:cNvSpPr>
            <a:spLocks noGrp="1"/>
          </p:cNvSpPr>
          <p:nvPr>
            <p:ph type="sldNum" sz="quarter" idx="10"/>
          </p:nvPr>
        </p:nvSpPr>
        <p:spPr/>
        <p:txBody>
          <a:bodyPr/>
          <a:lstStyle/>
          <a:p>
            <a:fld id="{3EBA5BD7-F043-4D1B-AA17-CD412FC534DE}" type="slidenum">
              <a:rPr lang="en-AU" smtClean="0"/>
              <a:t>8</a:t>
            </a:fld>
            <a:endParaRPr lang="en-AU"/>
          </a:p>
        </p:txBody>
      </p:sp>
    </p:spTree>
    <p:extLst>
      <p:ext uri="{BB962C8B-B14F-4D97-AF65-F5344CB8AC3E}">
        <p14:creationId xmlns:p14="http://schemas.microsoft.com/office/powerpoint/2010/main" val="297637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sym typeface="Wingdings" panose="05000000000000000000" pitchFamily="2" charset="2"/>
              </a:rPr>
              <a:t></a:t>
            </a:r>
            <a:r>
              <a:rPr lang="en-AU" sz="1600" kern="1200" dirty="0">
                <a:solidFill>
                  <a:schemeClr val="tx1"/>
                </a:solidFill>
                <a:effectLst/>
                <a:latin typeface="+mn-lt"/>
                <a:ea typeface="+mn-ea"/>
                <a:cs typeface="+mn-cs"/>
              </a:rPr>
              <a:t>Examine the data collected and analyse how it has been represented. Does the data support this claim? Does the data mislead the viewer? If so, in what ways? What might be a more accurate headline for this article? What questions arose for you as you interpreted the data?</a:t>
            </a:r>
          </a:p>
          <a:p>
            <a:r>
              <a:rPr lang="en-AU" sz="1600" b="1" kern="1200" dirty="0">
                <a:solidFill>
                  <a:schemeClr val="tx1"/>
                </a:solidFill>
                <a:effectLst/>
                <a:latin typeface="+mn-lt"/>
                <a:ea typeface="+mn-ea"/>
                <a:cs typeface="+mn-cs"/>
              </a:rPr>
              <a:t>NB:</a:t>
            </a:r>
            <a:r>
              <a:rPr lang="en-AU" sz="1600" kern="1200" dirty="0">
                <a:solidFill>
                  <a:schemeClr val="tx1"/>
                </a:solidFill>
                <a:effectLst/>
                <a:latin typeface="+mn-lt"/>
                <a:ea typeface="+mn-ea"/>
                <a:cs typeface="+mn-cs"/>
              </a:rPr>
              <a:t> This structure employs the scaffold of the thinking routine </a:t>
            </a:r>
            <a:r>
              <a:rPr lang="en-AU" sz="1600" b="1" kern="1200" dirty="0">
                <a:solidFill>
                  <a:schemeClr val="tx1"/>
                </a:solidFill>
                <a:effectLst/>
                <a:latin typeface="+mn-lt"/>
                <a:ea typeface="+mn-ea"/>
                <a:cs typeface="+mn-cs"/>
              </a:rPr>
              <a:t>Claim Support Question</a:t>
            </a:r>
            <a:endParaRPr lang="en-AU" sz="16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EBA5BD7-F043-4D1B-AA17-CD412FC534DE}" type="slidenum">
              <a:rPr lang="en-AU" smtClean="0"/>
              <a:t>9</a:t>
            </a:fld>
            <a:endParaRPr lang="en-AU"/>
          </a:p>
        </p:txBody>
      </p:sp>
    </p:spTree>
    <p:extLst>
      <p:ext uri="{BB962C8B-B14F-4D97-AF65-F5344CB8AC3E}">
        <p14:creationId xmlns:p14="http://schemas.microsoft.com/office/powerpoint/2010/main" val="259693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sym typeface="Wingdings" panose="05000000000000000000" pitchFamily="2" charset="2"/>
              </a:rPr>
              <a:t></a:t>
            </a:r>
            <a:r>
              <a:rPr lang="en-AU" sz="1600" kern="1200" dirty="0">
                <a:solidFill>
                  <a:schemeClr val="tx1"/>
                </a:solidFill>
                <a:effectLst/>
                <a:latin typeface="+mn-lt"/>
                <a:ea typeface="+mn-ea"/>
                <a:cs typeface="+mn-cs"/>
              </a:rPr>
              <a:t>Examine data representing the average global temperature from 1900 to 2002.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Does the graph give you a good representation of the change in temperature? Explain your thinking.</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How do the scales of the graph affect your impression?</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Use the thinking routine </a:t>
            </a:r>
            <a:r>
              <a:rPr lang="en-AU" sz="1600" b="1" kern="1200" dirty="0">
                <a:solidFill>
                  <a:schemeClr val="tx1"/>
                </a:solidFill>
                <a:effectLst/>
                <a:latin typeface="+mn-lt"/>
                <a:ea typeface="+mn-ea"/>
                <a:cs typeface="+mn-cs"/>
              </a:rPr>
              <a:t>Claim Support Question</a:t>
            </a:r>
            <a:r>
              <a:rPr lang="en-AU" sz="1600" kern="1200" dirty="0">
                <a:solidFill>
                  <a:schemeClr val="tx1"/>
                </a:solidFill>
                <a:effectLst/>
                <a:latin typeface="+mn-lt"/>
                <a:ea typeface="+mn-ea"/>
                <a:cs typeface="+mn-cs"/>
              </a:rPr>
              <a:t> to examine the claim: </a:t>
            </a:r>
            <a:r>
              <a:rPr lang="en-AU" sz="1600" i="1" kern="1200" dirty="0">
                <a:solidFill>
                  <a:schemeClr val="tx1"/>
                </a:solidFill>
                <a:effectLst/>
                <a:latin typeface="+mn-lt"/>
                <a:ea typeface="+mn-ea"/>
                <a:cs typeface="+mn-cs"/>
              </a:rPr>
              <a:t>The Earth is warmer than ever before!</a:t>
            </a:r>
            <a:endParaRPr lang="en-AU" sz="1600" kern="1200" dirty="0">
              <a:solidFill>
                <a:schemeClr val="tx1"/>
              </a:solidFill>
              <a:effectLst/>
              <a:latin typeface="+mn-lt"/>
              <a:ea typeface="+mn-ea"/>
              <a:cs typeface="+mn-cs"/>
            </a:endParaRP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Why is it important for a graph to be an accurate representation of data? </a:t>
            </a:r>
          </a:p>
          <a:p>
            <a:pPr marL="895243" lvl="1" indent="-285750">
              <a:buFont typeface="Arial" panose="020B0604020202020204" pitchFamily="34" charset="0"/>
              <a:buChar char="•"/>
            </a:pPr>
            <a:r>
              <a:rPr lang="en-AU" sz="1600" kern="1200" dirty="0">
                <a:solidFill>
                  <a:schemeClr val="tx1"/>
                </a:solidFill>
                <a:effectLst/>
                <a:latin typeface="+mn-lt"/>
                <a:ea typeface="+mn-ea"/>
                <a:cs typeface="+mn-cs"/>
              </a:rPr>
              <a:t>How could data mislead the intended audience?</a:t>
            </a:r>
          </a:p>
          <a:p>
            <a:r>
              <a:rPr lang="en-AU" dirty="0"/>
              <a:t>Claim Support Question routine – information found at https://sites.google.com/dbb.catholic.edu.au/thinkingpathways/routines-for-digging-deeper-into-ideas/claim-support-question?authuser=0  </a:t>
            </a:r>
          </a:p>
        </p:txBody>
      </p:sp>
      <p:sp>
        <p:nvSpPr>
          <p:cNvPr id="4" name="Slide Number Placeholder 3"/>
          <p:cNvSpPr>
            <a:spLocks noGrp="1"/>
          </p:cNvSpPr>
          <p:nvPr>
            <p:ph type="sldNum" sz="quarter" idx="10"/>
          </p:nvPr>
        </p:nvSpPr>
        <p:spPr/>
        <p:txBody>
          <a:bodyPr/>
          <a:lstStyle/>
          <a:p>
            <a:fld id="{3EBA5BD7-F043-4D1B-AA17-CD412FC534DE}" type="slidenum">
              <a:rPr lang="en-AU" smtClean="0"/>
              <a:t>10</a:t>
            </a:fld>
            <a:endParaRPr lang="en-AU"/>
          </a:p>
        </p:txBody>
      </p:sp>
    </p:spTree>
    <p:extLst>
      <p:ext uri="{BB962C8B-B14F-4D97-AF65-F5344CB8AC3E}">
        <p14:creationId xmlns:p14="http://schemas.microsoft.com/office/powerpoint/2010/main" val="231782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D40A-2C9F-4A52-A66E-756273A8D386}"/>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AU"/>
          </a:p>
        </p:txBody>
      </p:sp>
      <p:sp>
        <p:nvSpPr>
          <p:cNvPr id="3" name="Subtitle 2">
            <a:extLst>
              <a:ext uri="{FF2B5EF4-FFF2-40B4-BE49-F238E27FC236}">
                <a16:creationId xmlns:a16="http://schemas.microsoft.com/office/drawing/2014/main" id="{2281F844-7042-4E04-AC7B-463845269F19}"/>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CADB115-0890-4FFE-9417-346AA56A8DCB}"/>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5" name="Footer Placeholder 4">
            <a:extLst>
              <a:ext uri="{FF2B5EF4-FFF2-40B4-BE49-F238E27FC236}">
                <a16:creationId xmlns:a16="http://schemas.microsoft.com/office/drawing/2014/main" id="{427D4EA6-4BCA-44DC-A40E-7C1AFC678F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EC3338-C191-444D-8BE7-7EF820317A59}"/>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35053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E86F-938B-4633-BFFC-0294240C3D6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7B89A90-4A10-4EB1-A8C4-26013B8A26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F54EAB-ACD7-4737-AF57-E5785D018BDB}"/>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5" name="Footer Placeholder 4">
            <a:extLst>
              <a:ext uri="{FF2B5EF4-FFF2-40B4-BE49-F238E27FC236}">
                <a16:creationId xmlns:a16="http://schemas.microsoft.com/office/drawing/2014/main" id="{9287F155-2546-41BC-9C28-3ADB9BA3B3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07D94-0CE3-4298-8F37-92B42641EF1D}"/>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17469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3B76D-252A-43C0-92EA-B52019D418A9}"/>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3086207-56D7-42B6-9AEF-5B226FB94D04}"/>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FDF9CE-52E1-4A21-8F34-E62EA2014DE0}"/>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5" name="Footer Placeholder 4">
            <a:extLst>
              <a:ext uri="{FF2B5EF4-FFF2-40B4-BE49-F238E27FC236}">
                <a16:creationId xmlns:a16="http://schemas.microsoft.com/office/drawing/2014/main" id="{92D9AEA7-C708-4688-BC8B-BC80B0BD8E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64DF9E-F534-4F6C-A507-E8B5CE677958}"/>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155369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4531-F2B0-4B7C-972B-63323C132FD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462AA62-7D66-461D-AE0E-B24E630016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CF287BA-5A90-4CBF-8BFE-0E3DDE0EB45B}"/>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5" name="Footer Placeholder 4">
            <a:extLst>
              <a:ext uri="{FF2B5EF4-FFF2-40B4-BE49-F238E27FC236}">
                <a16:creationId xmlns:a16="http://schemas.microsoft.com/office/drawing/2014/main" id="{7933A93C-165E-420E-9426-5A377D9435A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5F2629-88EF-48F1-BDA3-CCA8963DC94D}"/>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31309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EC64-EBB2-4F46-A04B-CDAEDE042BBB}"/>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DD78D0A-9159-4662-BFBD-2CC9C123D00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45F9F1-81D6-4D17-B656-839B753C329B}"/>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5" name="Footer Placeholder 4">
            <a:extLst>
              <a:ext uri="{FF2B5EF4-FFF2-40B4-BE49-F238E27FC236}">
                <a16:creationId xmlns:a16="http://schemas.microsoft.com/office/drawing/2014/main" id="{5A93D673-AFF0-4D11-8A1D-69DC8D8F3D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50DB62-52E2-433F-817C-4ACC824F73B4}"/>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252109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998A-D39D-4181-AE5F-A801F0099D2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39E502-4BC8-4CEE-B450-0624A1DB12C1}"/>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22BEDD7-AE44-4DAB-8FF9-3B50B59F2EE1}"/>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C2C1045-0976-45FF-B10B-776B195271BD}"/>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6" name="Footer Placeholder 5">
            <a:extLst>
              <a:ext uri="{FF2B5EF4-FFF2-40B4-BE49-F238E27FC236}">
                <a16:creationId xmlns:a16="http://schemas.microsoft.com/office/drawing/2014/main" id="{F3424112-C2A9-4F78-B21C-2F8CC0BCD0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29A25FD-4D0D-4674-94A0-B756D47E9531}"/>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992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555A-531D-40BE-86F1-803A4F64C927}"/>
              </a:ext>
            </a:extLst>
          </p:cNvPr>
          <p:cNvSpPr>
            <a:spLocks noGrp="1"/>
          </p:cNvSpPr>
          <p:nvPr>
            <p:ph type="title"/>
          </p:nvPr>
        </p:nvSpPr>
        <p:spPr>
          <a:xfrm>
            <a:off x="839569" y="365126"/>
            <a:ext cx="10512862"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54A5B3B-ED88-495A-88AB-E0C1E7534E0A}"/>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E57B19-12BF-46BC-8283-EC2CEA6C719F}"/>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AB6943B-DD5D-4BF3-9AF3-EFFEB937BD05}"/>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2BAAF2-0C5B-445E-83CC-C5C95201BE99}"/>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05DEF03-7C7E-41B3-A2ED-C61CDA90F2A9}"/>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8" name="Footer Placeholder 7">
            <a:extLst>
              <a:ext uri="{FF2B5EF4-FFF2-40B4-BE49-F238E27FC236}">
                <a16:creationId xmlns:a16="http://schemas.microsoft.com/office/drawing/2014/main" id="{F7E4A6B7-327E-4BF0-825E-6DAF1E11765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FCEEA20-4349-49D5-856D-D02F5190BE64}"/>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37264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F274-B548-4D74-A79E-69CDAAB77A9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20216A7-85E5-47C1-9203-C4AC08F40E0B}"/>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4" name="Footer Placeholder 3">
            <a:extLst>
              <a:ext uri="{FF2B5EF4-FFF2-40B4-BE49-F238E27FC236}">
                <a16:creationId xmlns:a16="http://schemas.microsoft.com/office/drawing/2014/main" id="{BA5657AB-DC0C-4512-89A4-268A257D4CE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2CA6855-7A9E-4294-AD33-904230C8537D}"/>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117529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AB4110-5E09-4A4D-A7A2-367A49CC92EE}"/>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3" name="Footer Placeholder 2">
            <a:extLst>
              <a:ext uri="{FF2B5EF4-FFF2-40B4-BE49-F238E27FC236}">
                <a16:creationId xmlns:a16="http://schemas.microsoft.com/office/drawing/2014/main" id="{379BAE92-3AB7-45D7-A7F8-4DB8213BA2C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C4DB293-49E0-4F4C-A429-A4631BFEE852}"/>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276314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8080-AA5C-48FC-81B8-E3949764C896}"/>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B12EFFF-AE64-4EF7-93AF-7FADE4B060C5}"/>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2ED31B4-9ABF-47AB-BE39-7CC110B9D22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2AA242-A7B1-419C-9F66-9C1364CF97E4}"/>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6" name="Footer Placeholder 5">
            <a:extLst>
              <a:ext uri="{FF2B5EF4-FFF2-40B4-BE49-F238E27FC236}">
                <a16:creationId xmlns:a16="http://schemas.microsoft.com/office/drawing/2014/main" id="{0745E794-2B17-4CB2-B876-2B3888EE06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C2295E-58CA-4D80-85F8-196B1C853B7F}"/>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78719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8B28-EDC2-492F-B767-2EB702473A45}"/>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7A8D8D0-8B43-4B7A-8BC1-C16C3DAD6680}"/>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AU"/>
          </a:p>
        </p:txBody>
      </p:sp>
      <p:sp>
        <p:nvSpPr>
          <p:cNvPr id="4" name="Text Placeholder 3">
            <a:extLst>
              <a:ext uri="{FF2B5EF4-FFF2-40B4-BE49-F238E27FC236}">
                <a16:creationId xmlns:a16="http://schemas.microsoft.com/office/drawing/2014/main" id="{FAB2DCDB-B6F0-4265-90F4-2FA9E804AE1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6FB92-F47A-4CA9-B475-9A85D8D307A4}"/>
              </a:ext>
            </a:extLst>
          </p:cNvPr>
          <p:cNvSpPr>
            <a:spLocks noGrp="1"/>
          </p:cNvSpPr>
          <p:nvPr>
            <p:ph type="dt" sz="half" idx="10"/>
          </p:nvPr>
        </p:nvSpPr>
        <p:spPr/>
        <p:txBody>
          <a:bodyPr/>
          <a:lstStyle/>
          <a:p>
            <a:fld id="{F0DFD029-FB74-4578-B929-F66AA97659CA}" type="datetimeFigureOut">
              <a:rPr lang="en-US" smtClean="0"/>
              <a:t>3/5/2018</a:t>
            </a:fld>
            <a:endParaRPr lang="en-US"/>
          </a:p>
        </p:txBody>
      </p:sp>
      <p:sp>
        <p:nvSpPr>
          <p:cNvPr id="6" name="Footer Placeholder 5">
            <a:extLst>
              <a:ext uri="{FF2B5EF4-FFF2-40B4-BE49-F238E27FC236}">
                <a16:creationId xmlns:a16="http://schemas.microsoft.com/office/drawing/2014/main" id="{7713EB7F-8B0E-4D8A-98D7-E253C0BCE98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46EA490-6FC9-4EED-B895-2793119E20F1}"/>
              </a:ext>
            </a:extLst>
          </p:cNvPr>
          <p:cNvSpPr>
            <a:spLocks noGrp="1"/>
          </p:cNvSpPr>
          <p:nvPr>
            <p:ph type="sldNum" sz="quarter" idx="12"/>
          </p:nvPr>
        </p:nvSpPr>
        <p:spPr/>
        <p:txBody>
          <a:bodyPr/>
          <a:lstStyle/>
          <a:p>
            <a:fld id="{C014DD1E-5D91-48A3-AD6D-45FBA980D106}" type="slidenum">
              <a:rPr lang="en-AU" smtClean="0"/>
              <a:t>‹#›</a:t>
            </a:fld>
            <a:endParaRPr lang="en-AU"/>
          </a:p>
        </p:txBody>
      </p:sp>
    </p:spTree>
    <p:extLst>
      <p:ext uri="{BB962C8B-B14F-4D97-AF65-F5344CB8AC3E}">
        <p14:creationId xmlns:p14="http://schemas.microsoft.com/office/powerpoint/2010/main" val="36500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09165-1BE3-462A-B1D6-138F44A159C4}"/>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489AE96-EDBF-49BE-B241-99B583DA051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5E8DB7-BC81-46BF-AF06-7F4394E83FAF}"/>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FD029-FB74-4578-B929-F66AA97659CA}" type="datetimeFigureOut">
              <a:rPr lang="en-US" smtClean="0"/>
              <a:pPr/>
              <a:t>3/5/2018</a:t>
            </a:fld>
            <a:endParaRPr lang="en-US"/>
          </a:p>
        </p:txBody>
      </p:sp>
      <p:sp>
        <p:nvSpPr>
          <p:cNvPr id="5" name="Footer Placeholder 4">
            <a:extLst>
              <a:ext uri="{FF2B5EF4-FFF2-40B4-BE49-F238E27FC236}">
                <a16:creationId xmlns:a16="http://schemas.microsoft.com/office/drawing/2014/main" id="{9C8C6F59-3A92-4890-9524-56439A8648DF}"/>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18B1236-05DB-4514-A7CB-DF8042650C7D}"/>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4DD1E-5D91-48A3-AD6D-45FBA980D106}" type="slidenum">
              <a:rPr lang="en-AU" smtClean="0"/>
              <a:pPr/>
              <a:t>‹#›</a:t>
            </a:fld>
            <a:endParaRPr lang="en-AU"/>
          </a:p>
        </p:txBody>
      </p:sp>
    </p:spTree>
    <p:extLst>
      <p:ext uri="{BB962C8B-B14F-4D97-AF65-F5344CB8AC3E}">
        <p14:creationId xmlns:p14="http://schemas.microsoft.com/office/powerpoint/2010/main" val="73446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big-data-data-world-cloud-1667184/"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multimedia.journalism.berkeley.edu/tutorials/data-visualization-basics/" TargetMode="External"/><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ultimedia.journalism.berkeley.edu/tutorials/data-visualization-basics/" TargetMode="External"/><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3932" y="1988840"/>
            <a:ext cx="9141619" cy="2387600"/>
          </a:xfrm>
        </p:spPr>
        <p:txBody>
          <a:bodyPr>
            <a:normAutofit/>
          </a:bodyPr>
          <a:lstStyle/>
          <a:p>
            <a:r>
              <a:rPr lang="en-US" sz="13800" dirty="0">
                <a:latin typeface="FSFFriday" panose="02000603000000000000" pitchFamily="2" charset="0"/>
                <a:ea typeface="FSFFriday" panose="02000603000000000000" pitchFamily="2" charset="0"/>
              </a:rPr>
              <a:t>Data</a:t>
            </a:r>
          </a:p>
        </p:txBody>
      </p:sp>
      <p:sp>
        <p:nvSpPr>
          <p:cNvPr id="5" name="Subtitle 4"/>
          <p:cNvSpPr>
            <a:spLocks noGrp="1"/>
          </p:cNvSpPr>
          <p:nvPr>
            <p:ph type="subTitle" idx="1"/>
          </p:nvPr>
        </p:nvSpPr>
        <p:spPr>
          <a:xfrm>
            <a:off x="1773932" y="6181661"/>
            <a:ext cx="9141619" cy="675019"/>
          </a:xfrm>
        </p:spPr>
        <p:txBody>
          <a:bodyPr>
            <a:normAutofit lnSpcReduction="10000"/>
          </a:bodyPr>
          <a:lstStyle/>
          <a:p>
            <a:r>
              <a:rPr lang="en-US" sz="4400" dirty="0">
                <a:latin typeface="FSFFriday" panose="02000603000000000000" pitchFamily="2" charset="0"/>
                <a:ea typeface="FSFFriday" panose="02000603000000000000" pitchFamily="2" charset="0"/>
              </a:rPr>
              <a:t>Stage 3, Year 6</a:t>
            </a:r>
          </a:p>
        </p:txBody>
      </p:sp>
      <p:sp>
        <p:nvSpPr>
          <p:cNvPr id="4" name="Oval 3">
            <a:extLst>
              <a:ext uri="{FF2B5EF4-FFF2-40B4-BE49-F238E27FC236}">
                <a16:creationId xmlns:a16="http://schemas.microsoft.com/office/drawing/2014/main" id="{F6C031E9-B496-4175-8974-11AA88A25145}"/>
              </a:ext>
            </a:extLst>
          </p:cNvPr>
          <p:cNvSpPr/>
          <p:nvPr/>
        </p:nvSpPr>
        <p:spPr>
          <a:xfrm>
            <a:off x="0" y="5610225"/>
            <a:ext cx="1104900" cy="124777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rgbClr val="002060"/>
                </a:solidFill>
                <a:latin typeface="HelloWhimsy" panose="02000603000000000000" pitchFamily="2" charset="0"/>
                <a:ea typeface="HelloWhimsy" panose="02000603000000000000" pitchFamily="2" charset="0"/>
              </a:rPr>
              <a:t>Alice Vigors</a:t>
            </a:r>
          </a:p>
          <a:p>
            <a:pPr algn="ctr"/>
            <a:r>
              <a:rPr lang="en-AU" sz="1400" b="1" dirty="0">
                <a:solidFill>
                  <a:srgbClr val="002060"/>
                </a:solidFill>
                <a:latin typeface="HelloWhimsy" panose="02000603000000000000" pitchFamily="2" charset="0"/>
                <a:ea typeface="HelloWhimsy" panose="02000603000000000000" pitchFamily="2" charset="0"/>
              </a:rPr>
              <a:t>2017</a:t>
            </a: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D0F-8581-4B46-8779-35B50F9BA69E}"/>
              </a:ext>
            </a:extLst>
          </p:cNvPr>
          <p:cNvSpPr>
            <a:spLocks noGrp="1"/>
          </p:cNvSpPr>
          <p:nvPr>
            <p:ph type="title"/>
          </p:nvPr>
        </p:nvSpPr>
        <p:spPr>
          <a:xfrm>
            <a:off x="117748" y="188640"/>
            <a:ext cx="11953327" cy="661888"/>
          </a:xfrm>
        </p:spPr>
        <p:txBody>
          <a:bodyPr>
            <a:normAutofit fontScale="90000"/>
          </a:bodyPr>
          <a:lstStyle/>
          <a:p>
            <a:pPr algn="ctr"/>
            <a:r>
              <a:rPr lang="en-AU" dirty="0">
                <a:latin typeface="FSFFriday" panose="02000603000000000000" pitchFamily="2" charset="0"/>
                <a:ea typeface="FSFFriday" panose="02000603000000000000" pitchFamily="2" charset="0"/>
              </a:rPr>
              <a:t>Can we interpret and critically evaluate secondary data?</a:t>
            </a:r>
          </a:p>
        </p:txBody>
      </p:sp>
      <p:sp>
        <p:nvSpPr>
          <p:cNvPr id="3" name="Content Placeholder 2">
            <a:extLst>
              <a:ext uri="{FF2B5EF4-FFF2-40B4-BE49-F238E27FC236}">
                <a16:creationId xmlns:a16="http://schemas.microsoft.com/office/drawing/2014/main" id="{A3EE7A45-3023-44D4-A8F7-6F72AD1D4FDC}"/>
              </a:ext>
            </a:extLst>
          </p:cNvPr>
          <p:cNvSpPr>
            <a:spLocks noGrp="1"/>
          </p:cNvSpPr>
          <p:nvPr>
            <p:ph idx="1"/>
          </p:nvPr>
        </p:nvSpPr>
        <p:spPr>
          <a:xfrm>
            <a:off x="6073440" y="850528"/>
            <a:ext cx="6115382" cy="6007472"/>
          </a:xfrm>
        </p:spPr>
        <p:txBody>
          <a:bodyPr>
            <a:normAutofit lnSpcReduction="10000"/>
          </a:bodyPr>
          <a:lstStyle/>
          <a:p>
            <a:pPr marL="0" indent="0">
              <a:lnSpc>
                <a:spcPct val="100000"/>
              </a:lnSpc>
              <a:buNone/>
            </a:pPr>
            <a:r>
              <a:rPr lang="en-AU" sz="2400" dirty="0">
                <a:latin typeface="FSFFatBottom" panose="02000603000000000000" pitchFamily="2" charset="0"/>
                <a:ea typeface="FSFFatBottom" panose="02000603000000000000" pitchFamily="2" charset="0"/>
              </a:rPr>
              <a:t>The following data represents the average global temperature from 1900 to 2002.</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Does the graph give you a good representation of the change in temperature? Explain your thinking.</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How do the scales of the graph affect your impression?</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What kind of message do the creators what to portray? Is it an accurate message? Explain your thinking. </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Use the thinking routine </a:t>
            </a:r>
            <a:r>
              <a:rPr lang="en-AU" sz="2000" b="1" i="1" dirty="0">
                <a:latin typeface="FSFFatBottom" panose="02000603000000000000" pitchFamily="2" charset="0"/>
                <a:ea typeface="FSFFatBottom" panose="02000603000000000000" pitchFamily="2" charset="0"/>
              </a:rPr>
              <a:t>Claim Support Question</a:t>
            </a:r>
            <a:r>
              <a:rPr lang="en-AU" sz="2000" dirty="0">
                <a:latin typeface="FSFFatBottom" panose="02000603000000000000" pitchFamily="2" charset="0"/>
                <a:ea typeface="FSFFatBottom" panose="02000603000000000000" pitchFamily="2" charset="0"/>
              </a:rPr>
              <a:t> to examine the claim: The Earth is warmer than ever before!</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Why is it important for a graph to be an accurate representation of data? </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How could data mislead the intended audience?</a:t>
            </a:r>
          </a:p>
        </p:txBody>
      </p:sp>
      <p:pic>
        <p:nvPicPr>
          <p:cNvPr id="4" name="Picture 3">
            <a:extLst>
              <a:ext uri="{FF2B5EF4-FFF2-40B4-BE49-F238E27FC236}">
                <a16:creationId xmlns:a16="http://schemas.microsoft.com/office/drawing/2014/main" id="{585144F3-C6B4-4217-BAEB-DD7E0623F052}"/>
              </a:ext>
            </a:extLst>
          </p:cNvPr>
          <p:cNvPicPr>
            <a:picLocks noChangeAspect="1"/>
          </p:cNvPicPr>
          <p:nvPr/>
        </p:nvPicPr>
        <p:blipFill>
          <a:blip r:embed="rId3"/>
          <a:stretch>
            <a:fillRect/>
          </a:stretch>
        </p:blipFill>
        <p:spPr>
          <a:xfrm>
            <a:off x="1" y="850528"/>
            <a:ext cx="6073440" cy="6007472"/>
          </a:xfrm>
          <a:prstGeom prst="rect">
            <a:avLst/>
          </a:prstGeom>
        </p:spPr>
      </p:pic>
      <p:sp>
        <p:nvSpPr>
          <p:cNvPr id="5" name="TextBox 4">
            <a:extLst>
              <a:ext uri="{FF2B5EF4-FFF2-40B4-BE49-F238E27FC236}">
                <a16:creationId xmlns:a16="http://schemas.microsoft.com/office/drawing/2014/main" id="{CD86FAFA-158A-45A0-84EA-F6B603AA6BDA}"/>
              </a:ext>
            </a:extLst>
          </p:cNvPr>
          <p:cNvSpPr txBox="1"/>
          <p:nvPr/>
        </p:nvSpPr>
        <p:spPr>
          <a:xfrm>
            <a:off x="5014292" y="6431724"/>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02873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5E25-F8AB-4472-9E04-B3687FC47D7F}"/>
              </a:ext>
            </a:extLst>
          </p:cNvPr>
          <p:cNvSpPr>
            <a:spLocks noGrp="1"/>
          </p:cNvSpPr>
          <p:nvPr>
            <p:ph type="title"/>
          </p:nvPr>
        </p:nvSpPr>
        <p:spPr>
          <a:xfrm>
            <a:off x="34094" y="116632"/>
            <a:ext cx="12108989" cy="805904"/>
          </a:xfrm>
        </p:spPr>
        <p:txBody>
          <a:bodyPr>
            <a:normAutofit/>
          </a:bodyPr>
          <a:lstStyle/>
          <a:p>
            <a:pPr algn="ctr"/>
            <a:r>
              <a:rPr lang="en-AU" sz="4800" dirty="0">
                <a:latin typeface="FSFFriday" panose="02000603000000000000" pitchFamily="2" charset="0"/>
                <a:ea typeface="FSFFriday" panose="02000603000000000000" pitchFamily="2" charset="0"/>
              </a:rPr>
              <a:t>Teaching and Learning Sessions</a:t>
            </a:r>
          </a:p>
        </p:txBody>
      </p:sp>
      <p:sp>
        <p:nvSpPr>
          <p:cNvPr id="3" name="Content Placeholder 2">
            <a:extLst>
              <a:ext uri="{FF2B5EF4-FFF2-40B4-BE49-F238E27FC236}">
                <a16:creationId xmlns:a16="http://schemas.microsoft.com/office/drawing/2014/main" id="{DE5C7EBB-6282-4070-AB81-9EFD016B3A25}"/>
              </a:ext>
            </a:extLst>
          </p:cNvPr>
          <p:cNvSpPr>
            <a:spLocks noGrp="1"/>
          </p:cNvSpPr>
          <p:nvPr>
            <p:ph idx="1"/>
          </p:nvPr>
        </p:nvSpPr>
        <p:spPr>
          <a:xfrm>
            <a:off x="1218883" y="980729"/>
            <a:ext cx="10360501" cy="4536504"/>
          </a:xfrm>
        </p:spPr>
        <p:txBody>
          <a:bodyPr>
            <a:normAutofit/>
          </a:bodyPr>
          <a:lstStyle/>
          <a:p>
            <a:pPr marL="514350" indent="-514350">
              <a:buFont typeface="+mj-lt"/>
              <a:buAutoNum type="arabicPeriod"/>
            </a:pPr>
            <a:r>
              <a:rPr lang="en-AU" sz="3600" dirty="0">
                <a:latin typeface="FSFFatBottom" panose="02000603000000000000" pitchFamily="2" charset="0"/>
                <a:ea typeface="FSFFatBottom" panose="02000603000000000000" pitchFamily="2" charset="0"/>
                <a:hlinkClick r:id="rId3" action="ppaction://hlinksldjump"/>
              </a:rPr>
              <a:t>Can we interpret secondary data?</a:t>
            </a:r>
            <a:endParaRPr lang="en-AU" sz="3600" dirty="0">
              <a:latin typeface="FSFFatBottom" panose="02000603000000000000" pitchFamily="2" charset="0"/>
              <a:ea typeface="FSFFatBottom" panose="02000603000000000000" pitchFamily="2" charset="0"/>
            </a:endParaRPr>
          </a:p>
          <a:p>
            <a:pPr marL="514350" indent="-514350">
              <a:buFont typeface="+mj-lt"/>
              <a:buAutoNum type="arabicPeriod"/>
            </a:pPr>
            <a:endParaRPr lang="en-AU" sz="3600" dirty="0">
              <a:latin typeface="FSFFatBottom" panose="02000603000000000000" pitchFamily="2" charset="0"/>
              <a:ea typeface="FSFFatBottom" panose="02000603000000000000" pitchFamily="2" charset="0"/>
            </a:endParaRPr>
          </a:p>
          <a:p>
            <a:pPr marL="514350" indent="-514350">
              <a:buFont typeface="+mj-lt"/>
              <a:buAutoNum type="arabicPeriod"/>
            </a:pPr>
            <a:r>
              <a:rPr lang="en-AU" sz="3600" dirty="0">
                <a:latin typeface="FSFFatBottom" panose="02000603000000000000" pitchFamily="2" charset="0"/>
                <a:ea typeface="FSFFatBottom" panose="02000603000000000000" pitchFamily="2" charset="0"/>
                <a:hlinkClick r:id="rId4" action="ppaction://hlinksldjump"/>
              </a:rPr>
              <a:t>Can we interpret and critically evaluate secondary data?</a:t>
            </a:r>
            <a:endParaRPr lang="en-AU" sz="3600" dirty="0">
              <a:latin typeface="FSFFatBottom" panose="02000603000000000000" pitchFamily="2" charset="0"/>
              <a:ea typeface="FSFFatBottom" panose="02000603000000000000" pitchFamily="2" charset="0"/>
            </a:endParaRPr>
          </a:p>
        </p:txBody>
      </p:sp>
      <p:sp>
        <p:nvSpPr>
          <p:cNvPr id="4" name="Rectangle 3">
            <a:extLst>
              <a:ext uri="{FF2B5EF4-FFF2-40B4-BE49-F238E27FC236}">
                <a16:creationId xmlns:a16="http://schemas.microsoft.com/office/drawing/2014/main" id="{4E5009EC-6CC0-4EA4-AF17-81944DFE7780}"/>
              </a:ext>
            </a:extLst>
          </p:cNvPr>
          <p:cNvSpPr/>
          <p:nvPr/>
        </p:nvSpPr>
        <p:spPr>
          <a:xfrm>
            <a:off x="1053852" y="5681984"/>
            <a:ext cx="8352927" cy="1015663"/>
          </a:xfrm>
          <a:prstGeom prst="rect">
            <a:avLst/>
          </a:prstGeom>
        </p:spPr>
        <p:txBody>
          <a:bodyPr wrap="square">
            <a:spAutoFit/>
          </a:bodyPr>
          <a:lstStyle/>
          <a:p>
            <a:pPr marL="17145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describes and represents mathematical situations in a variety of ways using mathematical terminology and some conventions MA3-1WM</a:t>
            </a:r>
          </a:p>
          <a:p>
            <a:pPr marL="17145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gives a valid reason for supporting one possible solution over another MA3-3WM</a:t>
            </a:r>
          </a:p>
          <a:p>
            <a:pPr marL="17145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uses appropriate methods to collect data and constructs, interprets and evaluates data displays, including dot plots, line graphs and two-way tables MA3-18SP</a:t>
            </a:r>
          </a:p>
        </p:txBody>
      </p:sp>
      <p:pic>
        <p:nvPicPr>
          <p:cNvPr id="5" name="Picture 4">
            <a:extLst>
              <a:ext uri="{FF2B5EF4-FFF2-40B4-BE49-F238E27FC236}">
                <a16:creationId xmlns:a16="http://schemas.microsoft.com/office/drawing/2014/main" id="{715E50A7-7B13-4374-A93E-1818949FFB5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27750" r="71250"/>
                    </a14:imgEffect>
                  </a14:imgLayer>
                </a14:imgProps>
              </a:ext>
            </a:extLst>
          </a:blip>
          <a:srcRect l="26318" r="27314"/>
          <a:stretch/>
        </p:blipFill>
        <p:spPr>
          <a:xfrm>
            <a:off x="9118748" y="3383564"/>
            <a:ext cx="3070077" cy="3544582"/>
          </a:xfrm>
          <a:prstGeom prst="rect">
            <a:avLst/>
          </a:prstGeom>
        </p:spPr>
      </p:pic>
      <p:sp>
        <p:nvSpPr>
          <p:cNvPr id="6" name="TextBox 5">
            <a:extLst>
              <a:ext uri="{FF2B5EF4-FFF2-40B4-BE49-F238E27FC236}">
                <a16:creationId xmlns:a16="http://schemas.microsoft.com/office/drawing/2014/main" id="{AE522643-06C5-4344-A368-B5FD2C94CD27}"/>
              </a:ext>
            </a:extLst>
          </p:cNvPr>
          <p:cNvSpPr txBox="1"/>
          <p:nvPr/>
        </p:nvSpPr>
        <p:spPr>
          <a:xfrm rot="1793505">
            <a:off x="-32150" y="634977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0355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EBB7-4192-465A-AB80-C2F066349C91}"/>
              </a:ext>
            </a:extLst>
          </p:cNvPr>
          <p:cNvSpPr>
            <a:spLocks noGrp="1"/>
          </p:cNvSpPr>
          <p:nvPr>
            <p:ph type="title"/>
          </p:nvPr>
        </p:nvSpPr>
        <p:spPr>
          <a:xfrm>
            <a:off x="1219676" y="1879805"/>
            <a:ext cx="4062942" cy="1249784"/>
          </a:xfrm>
        </p:spPr>
        <p:txBody>
          <a:bodyPr>
            <a:normAutofit/>
          </a:bodyPr>
          <a:lstStyle/>
          <a:p>
            <a:r>
              <a:rPr lang="en-AU" sz="6000" dirty="0">
                <a:solidFill>
                  <a:srgbClr val="0070C0"/>
                </a:solidFill>
                <a:latin typeface="FSFFriday" panose="02000603000000000000" pitchFamily="2" charset="0"/>
                <a:ea typeface="FSFFriday" panose="02000603000000000000" pitchFamily="2" charset="0"/>
              </a:rPr>
              <a:t>Session One</a:t>
            </a:r>
          </a:p>
        </p:txBody>
      </p:sp>
      <p:sp>
        <p:nvSpPr>
          <p:cNvPr id="3" name="Text Placeholder 2">
            <a:extLst>
              <a:ext uri="{FF2B5EF4-FFF2-40B4-BE49-F238E27FC236}">
                <a16:creationId xmlns:a16="http://schemas.microsoft.com/office/drawing/2014/main" id="{6339C064-DA69-4A7D-9BF0-71385A26CD9A}"/>
              </a:ext>
            </a:extLst>
          </p:cNvPr>
          <p:cNvSpPr>
            <a:spLocks noGrp="1"/>
          </p:cNvSpPr>
          <p:nvPr>
            <p:ph type="body" sz="half" idx="2"/>
          </p:nvPr>
        </p:nvSpPr>
        <p:spPr>
          <a:xfrm>
            <a:off x="1320456" y="3140968"/>
            <a:ext cx="4062942" cy="1930400"/>
          </a:xfrm>
        </p:spPr>
        <p:txBody>
          <a:bodyPr>
            <a:normAutofit/>
          </a:bodyPr>
          <a:lstStyle/>
          <a:p>
            <a:r>
              <a:rPr lang="en-AU" sz="3200" dirty="0">
                <a:latin typeface="FSFFatBottom" panose="02000603000000000000" pitchFamily="2" charset="0"/>
                <a:ea typeface="FSFFatBottom" panose="02000603000000000000" pitchFamily="2" charset="0"/>
              </a:rPr>
              <a:t>Can we interpret secondary data?</a:t>
            </a:r>
          </a:p>
        </p:txBody>
      </p:sp>
      <p:pic>
        <p:nvPicPr>
          <p:cNvPr id="10" name="Picture Placeholder 9">
            <a:extLst>
              <a:ext uri="{FF2B5EF4-FFF2-40B4-BE49-F238E27FC236}">
                <a16:creationId xmlns:a16="http://schemas.microsoft.com/office/drawing/2014/main" id="{843D7901-B464-40BE-9E98-0804793A09C4}"/>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094" r="6094"/>
          <a:stretch>
            <a:fillRect/>
          </a:stretch>
        </p:blipFill>
        <p:spPr/>
      </p:pic>
      <p:sp>
        <p:nvSpPr>
          <p:cNvPr id="5" name="TextBox 4">
            <a:extLst>
              <a:ext uri="{FF2B5EF4-FFF2-40B4-BE49-F238E27FC236}">
                <a16:creationId xmlns:a16="http://schemas.microsoft.com/office/drawing/2014/main" id="{E8706EAF-4EBA-4164-A61C-C05D3B95877A}"/>
              </a:ext>
            </a:extLst>
          </p:cNvPr>
          <p:cNvSpPr txBox="1"/>
          <p:nvPr/>
        </p:nvSpPr>
        <p:spPr>
          <a:xfrm>
            <a:off x="4893541" y="6352509"/>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40989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D0F-8581-4B46-8779-35B50F9BA69E}"/>
              </a:ext>
            </a:extLst>
          </p:cNvPr>
          <p:cNvSpPr>
            <a:spLocks noGrp="1"/>
          </p:cNvSpPr>
          <p:nvPr>
            <p:ph type="title"/>
          </p:nvPr>
        </p:nvSpPr>
        <p:spPr>
          <a:xfrm>
            <a:off x="189756" y="188640"/>
            <a:ext cx="11881319" cy="661888"/>
          </a:xfrm>
        </p:spPr>
        <p:txBody>
          <a:bodyPr>
            <a:normAutofit fontScale="90000"/>
          </a:bodyPr>
          <a:lstStyle/>
          <a:p>
            <a:pPr algn="ctr"/>
            <a:r>
              <a:rPr lang="en-AU" dirty="0">
                <a:latin typeface="FSFFriday" panose="02000603000000000000" pitchFamily="2" charset="0"/>
                <a:ea typeface="FSFFriday" panose="02000603000000000000" pitchFamily="2" charset="0"/>
              </a:rPr>
              <a:t>Can we interpret secondary data?</a:t>
            </a:r>
          </a:p>
        </p:txBody>
      </p:sp>
      <p:sp>
        <p:nvSpPr>
          <p:cNvPr id="3" name="Content Placeholder 2">
            <a:extLst>
              <a:ext uri="{FF2B5EF4-FFF2-40B4-BE49-F238E27FC236}">
                <a16:creationId xmlns:a16="http://schemas.microsoft.com/office/drawing/2014/main" id="{A3EE7A45-3023-44D4-A8F7-6F72AD1D4FDC}"/>
              </a:ext>
            </a:extLst>
          </p:cNvPr>
          <p:cNvSpPr>
            <a:spLocks noGrp="1"/>
          </p:cNvSpPr>
          <p:nvPr>
            <p:ph idx="1"/>
          </p:nvPr>
        </p:nvSpPr>
        <p:spPr>
          <a:xfrm>
            <a:off x="5661844" y="2780928"/>
            <a:ext cx="6409231" cy="1858392"/>
          </a:xfrm>
        </p:spPr>
        <p:txBody>
          <a:bodyPr/>
          <a:lstStyle/>
          <a:p>
            <a:pPr marL="0" indent="0">
              <a:buNone/>
            </a:pPr>
            <a:r>
              <a:rPr lang="en-AU" dirty="0">
                <a:latin typeface="FSFFatBottom" panose="02000603000000000000" pitchFamily="2" charset="0"/>
                <a:ea typeface="FSFFatBottom" panose="02000603000000000000" pitchFamily="2" charset="0"/>
              </a:rPr>
              <a:t>Data was collected from 200 people from ages 10-99 and this article claims that: </a:t>
            </a:r>
            <a:r>
              <a:rPr lang="en-AU" b="1" dirty="0">
                <a:solidFill>
                  <a:schemeClr val="accent2">
                    <a:lumMod val="75000"/>
                  </a:schemeClr>
                </a:solidFill>
                <a:latin typeface="FSFFatBottom" panose="02000603000000000000" pitchFamily="2" charset="0"/>
                <a:ea typeface="FSFFatBottom" panose="02000603000000000000" pitchFamily="2" charset="0"/>
              </a:rPr>
              <a:t>Over sixties eat more junk food than teens! </a:t>
            </a:r>
          </a:p>
        </p:txBody>
      </p:sp>
      <p:pic>
        <p:nvPicPr>
          <p:cNvPr id="1026" name="Picture 1">
            <a:extLst>
              <a:ext uri="{FF2B5EF4-FFF2-40B4-BE49-F238E27FC236}">
                <a16:creationId xmlns:a16="http://schemas.microsoft.com/office/drawing/2014/main" id="{268F14E2-A02C-442F-8F4B-2446648FD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 y="850528"/>
            <a:ext cx="5655252" cy="600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9775085-8415-453F-86AF-7FC4BB8BFB8D}"/>
              </a:ext>
            </a:extLst>
          </p:cNvPr>
          <p:cNvSpPr txBox="1"/>
          <p:nvPr/>
        </p:nvSpPr>
        <p:spPr>
          <a:xfrm>
            <a:off x="5171987" y="6369665"/>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81944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D0F-8581-4B46-8779-35B50F9BA69E}"/>
              </a:ext>
            </a:extLst>
          </p:cNvPr>
          <p:cNvSpPr>
            <a:spLocks noGrp="1"/>
          </p:cNvSpPr>
          <p:nvPr>
            <p:ph type="title"/>
          </p:nvPr>
        </p:nvSpPr>
        <p:spPr>
          <a:xfrm>
            <a:off x="117748" y="188640"/>
            <a:ext cx="11953327" cy="661888"/>
          </a:xfrm>
        </p:spPr>
        <p:txBody>
          <a:bodyPr>
            <a:normAutofit fontScale="90000"/>
          </a:bodyPr>
          <a:lstStyle/>
          <a:p>
            <a:pPr algn="ctr"/>
            <a:r>
              <a:rPr lang="en-AU" dirty="0">
                <a:latin typeface="FSFFriday" panose="02000603000000000000" pitchFamily="2" charset="0"/>
                <a:ea typeface="FSFFriday" panose="02000603000000000000" pitchFamily="2" charset="0"/>
              </a:rPr>
              <a:t>Can we interpret secondary data?</a:t>
            </a:r>
          </a:p>
        </p:txBody>
      </p:sp>
      <p:sp>
        <p:nvSpPr>
          <p:cNvPr id="3" name="Content Placeholder 2">
            <a:extLst>
              <a:ext uri="{FF2B5EF4-FFF2-40B4-BE49-F238E27FC236}">
                <a16:creationId xmlns:a16="http://schemas.microsoft.com/office/drawing/2014/main" id="{A3EE7A45-3023-44D4-A8F7-6F72AD1D4FDC}"/>
              </a:ext>
            </a:extLst>
          </p:cNvPr>
          <p:cNvSpPr>
            <a:spLocks noGrp="1"/>
          </p:cNvSpPr>
          <p:nvPr>
            <p:ph idx="1"/>
          </p:nvPr>
        </p:nvSpPr>
        <p:spPr>
          <a:xfrm>
            <a:off x="4851400" y="850528"/>
            <a:ext cx="7219676" cy="5818832"/>
          </a:xfrm>
        </p:spPr>
        <p:txBody>
          <a:bodyPr>
            <a:normAutofit/>
          </a:bodyPr>
          <a:lstStyle/>
          <a:p>
            <a:pPr marL="0" indent="0">
              <a:buNone/>
            </a:pPr>
            <a:r>
              <a:rPr lang="en-AU" sz="2000" b="1" u="sng" dirty="0">
                <a:solidFill>
                  <a:schemeClr val="accent2">
                    <a:lumMod val="50000"/>
                  </a:schemeClr>
                </a:solidFill>
                <a:latin typeface="FSFFatBottom" panose="02000603000000000000" pitchFamily="2" charset="0"/>
                <a:ea typeface="FSFFatBottom" panose="02000603000000000000" pitchFamily="2" charset="0"/>
              </a:rPr>
              <a:t>Claim:</a:t>
            </a:r>
            <a:r>
              <a:rPr lang="en-AU" sz="2000" dirty="0">
                <a:solidFill>
                  <a:schemeClr val="accent2">
                    <a:lumMod val="50000"/>
                  </a:schemeClr>
                </a:solidFill>
                <a:latin typeface="FSFFatBottom" panose="02000603000000000000" pitchFamily="2" charset="0"/>
                <a:ea typeface="FSFFatBottom" panose="02000603000000000000" pitchFamily="2" charset="0"/>
              </a:rPr>
              <a:t> </a:t>
            </a:r>
            <a:r>
              <a:rPr lang="en-AU" sz="2000" dirty="0">
                <a:latin typeface="FSFFatBottom" panose="02000603000000000000" pitchFamily="2" charset="0"/>
                <a:ea typeface="FSFFatBottom" panose="02000603000000000000" pitchFamily="2" charset="0"/>
              </a:rPr>
              <a:t>Over sixties eat more junk food than teens!</a:t>
            </a:r>
          </a:p>
          <a:p>
            <a:pPr marL="0" indent="0">
              <a:buNone/>
            </a:pPr>
            <a:endParaRPr lang="en-AU" sz="2000" b="1" u="sng" dirty="0">
              <a:solidFill>
                <a:schemeClr val="accent2">
                  <a:lumMod val="75000"/>
                </a:schemeClr>
              </a:solidFill>
              <a:latin typeface="FSFFatBottom" panose="02000603000000000000" pitchFamily="2" charset="0"/>
              <a:ea typeface="FSFFatBottom" panose="02000603000000000000" pitchFamily="2" charset="0"/>
            </a:endParaRPr>
          </a:p>
          <a:p>
            <a:pPr marL="0" indent="0">
              <a:buNone/>
            </a:pPr>
            <a:r>
              <a:rPr lang="en-AU" sz="2000" b="1" u="sng" dirty="0">
                <a:solidFill>
                  <a:schemeClr val="accent2">
                    <a:lumMod val="75000"/>
                  </a:schemeClr>
                </a:solidFill>
                <a:latin typeface="FSFFatBottom" panose="02000603000000000000" pitchFamily="2" charset="0"/>
                <a:ea typeface="FSFFatBottom" panose="02000603000000000000" pitchFamily="2" charset="0"/>
              </a:rPr>
              <a:t>Support:</a:t>
            </a:r>
            <a:endParaRPr lang="en-AU" sz="2000" dirty="0">
              <a:solidFill>
                <a:schemeClr val="accent2">
                  <a:lumMod val="75000"/>
                </a:schemeClr>
              </a:solidFill>
              <a:latin typeface="FSFFatBottom" panose="02000603000000000000" pitchFamily="2" charset="0"/>
              <a:ea typeface="FSFFatBottom" panose="02000603000000000000" pitchFamily="2" charset="0"/>
            </a:endParaRP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Examine the data collected and analyse how it has been represented. </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Does the data support this claim? </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Does the data mislead the viewer? If so, in what ways? </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What might be a more accurate headline for this article? </a:t>
            </a:r>
          </a:p>
          <a:p>
            <a:pPr marL="0" indent="0">
              <a:buNone/>
            </a:pPr>
            <a:endParaRPr lang="en-AU" sz="2000" b="1" u="sng" dirty="0">
              <a:solidFill>
                <a:srgbClr val="FFC000"/>
              </a:solidFill>
              <a:latin typeface="FSFFatBottom" panose="02000603000000000000" pitchFamily="2" charset="0"/>
              <a:ea typeface="FSFFatBottom" panose="02000603000000000000" pitchFamily="2" charset="0"/>
            </a:endParaRPr>
          </a:p>
          <a:p>
            <a:pPr marL="0" indent="0">
              <a:buNone/>
            </a:pPr>
            <a:r>
              <a:rPr lang="en-AU" sz="2000" b="1" u="sng" dirty="0">
                <a:solidFill>
                  <a:srgbClr val="FFC000"/>
                </a:solidFill>
                <a:latin typeface="FSFFatBottom" panose="02000603000000000000" pitchFamily="2" charset="0"/>
                <a:ea typeface="FSFFatBottom" panose="02000603000000000000" pitchFamily="2" charset="0"/>
              </a:rPr>
              <a:t>Question:</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What questions arose for you as you interpreted the data?</a:t>
            </a:r>
          </a:p>
        </p:txBody>
      </p:sp>
      <p:pic>
        <p:nvPicPr>
          <p:cNvPr id="2050" name="Picture 1">
            <a:extLst>
              <a:ext uri="{FF2B5EF4-FFF2-40B4-BE49-F238E27FC236}">
                <a16:creationId xmlns:a16="http://schemas.microsoft.com/office/drawing/2014/main" id="{0FC8600A-7E3C-46CB-A687-E13BD87CA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50528"/>
            <a:ext cx="4845050" cy="600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E76F531-DFCE-439B-90AD-7E2909E43749}"/>
              </a:ext>
            </a:extLst>
          </p:cNvPr>
          <p:cNvSpPr txBox="1"/>
          <p:nvPr/>
        </p:nvSpPr>
        <p:spPr>
          <a:xfrm>
            <a:off x="4893541" y="6352509"/>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9466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D0F-8581-4B46-8779-35B50F9BA69E}"/>
              </a:ext>
            </a:extLst>
          </p:cNvPr>
          <p:cNvSpPr>
            <a:spLocks noGrp="1"/>
          </p:cNvSpPr>
          <p:nvPr>
            <p:ph type="title"/>
          </p:nvPr>
        </p:nvSpPr>
        <p:spPr>
          <a:xfrm>
            <a:off x="117748" y="188640"/>
            <a:ext cx="11953327" cy="661888"/>
          </a:xfrm>
        </p:spPr>
        <p:txBody>
          <a:bodyPr>
            <a:normAutofit fontScale="90000"/>
          </a:bodyPr>
          <a:lstStyle/>
          <a:p>
            <a:pPr algn="ctr"/>
            <a:r>
              <a:rPr lang="en-AU" dirty="0">
                <a:latin typeface="FSFFriday" panose="02000603000000000000" pitchFamily="2" charset="0"/>
                <a:ea typeface="FSFFriday" panose="02000603000000000000" pitchFamily="2" charset="0"/>
              </a:rPr>
              <a:t>Can we interpret secondary data?</a:t>
            </a:r>
          </a:p>
        </p:txBody>
      </p:sp>
      <p:sp>
        <p:nvSpPr>
          <p:cNvPr id="3" name="Content Placeholder 2">
            <a:extLst>
              <a:ext uri="{FF2B5EF4-FFF2-40B4-BE49-F238E27FC236}">
                <a16:creationId xmlns:a16="http://schemas.microsoft.com/office/drawing/2014/main" id="{A3EE7A45-3023-44D4-A8F7-6F72AD1D4FDC}"/>
              </a:ext>
            </a:extLst>
          </p:cNvPr>
          <p:cNvSpPr>
            <a:spLocks noGrp="1"/>
          </p:cNvSpPr>
          <p:nvPr>
            <p:ph idx="1"/>
          </p:nvPr>
        </p:nvSpPr>
        <p:spPr>
          <a:xfrm>
            <a:off x="6073440" y="850528"/>
            <a:ext cx="5997635" cy="5818832"/>
          </a:xfrm>
        </p:spPr>
        <p:txBody>
          <a:bodyPr>
            <a:normAutofit/>
          </a:bodyPr>
          <a:lstStyle/>
          <a:p>
            <a:pPr marL="0" indent="0">
              <a:lnSpc>
                <a:spcPct val="100000"/>
              </a:lnSpc>
              <a:buNone/>
            </a:pPr>
            <a:r>
              <a:rPr lang="en-AU" sz="2400" dirty="0">
                <a:latin typeface="FSFFatBottom" panose="02000603000000000000" pitchFamily="2" charset="0"/>
                <a:ea typeface="FSFFatBottom" panose="02000603000000000000" pitchFamily="2" charset="0"/>
              </a:rPr>
              <a:t>Examine the world population data from 1630 to 2000.</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Draw a graph to represent the data from the table.</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Based on this data what would you expect the world population to be in the current year?</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How does the actual population for the current year compare to your answer?</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What do you think the world population was in 1985? Explain your thinking.</a:t>
            </a:r>
          </a:p>
          <a:p>
            <a:pPr>
              <a:lnSpc>
                <a:spcPct val="100000"/>
              </a:lnSpc>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Which estimate of the world population do you think will be more accurate: your estimate for 1985 or an estimate for 2025? Gives reasons with evidence. </a:t>
            </a:r>
          </a:p>
        </p:txBody>
      </p:sp>
      <p:pic>
        <p:nvPicPr>
          <p:cNvPr id="5" name="Picture 4">
            <a:extLst>
              <a:ext uri="{FF2B5EF4-FFF2-40B4-BE49-F238E27FC236}">
                <a16:creationId xmlns:a16="http://schemas.microsoft.com/office/drawing/2014/main" id="{DCE3FCCD-2296-4EFD-AF2A-FA2D17AB1D47}"/>
              </a:ext>
            </a:extLst>
          </p:cNvPr>
          <p:cNvPicPr>
            <a:picLocks noChangeAspect="1"/>
          </p:cNvPicPr>
          <p:nvPr/>
        </p:nvPicPr>
        <p:blipFill>
          <a:blip r:embed="rId3"/>
          <a:stretch>
            <a:fillRect/>
          </a:stretch>
        </p:blipFill>
        <p:spPr>
          <a:xfrm>
            <a:off x="-3158" y="818148"/>
            <a:ext cx="6076598" cy="6039852"/>
          </a:xfrm>
          <a:prstGeom prst="rect">
            <a:avLst/>
          </a:prstGeom>
        </p:spPr>
      </p:pic>
      <p:sp>
        <p:nvSpPr>
          <p:cNvPr id="6" name="TextBox 5">
            <a:extLst>
              <a:ext uri="{FF2B5EF4-FFF2-40B4-BE49-F238E27FC236}">
                <a16:creationId xmlns:a16="http://schemas.microsoft.com/office/drawing/2014/main" id="{D3593DC9-7480-4DCA-A81A-C787E52A2EAA}"/>
              </a:ext>
            </a:extLst>
          </p:cNvPr>
          <p:cNvSpPr txBox="1"/>
          <p:nvPr/>
        </p:nvSpPr>
        <p:spPr>
          <a:xfrm>
            <a:off x="4893541" y="6352509"/>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07950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EBB7-4192-465A-AB80-C2F066349C91}"/>
              </a:ext>
            </a:extLst>
          </p:cNvPr>
          <p:cNvSpPr>
            <a:spLocks noGrp="1"/>
          </p:cNvSpPr>
          <p:nvPr>
            <p:ph type="title"/>
          </p:nvPr>
        </p:nvSpPr>
        <p:spPr>
          <a:xfrm>
            <a:off x="1219676" y="1879805"/>
            <a:ext cx="4062942" cy="1249784"/>
          </a:xfrm>
        </p:spPr>
        <p:txBody>
          <a:bodyPr>
            <a:normAutofit/>
          </a:bodyPr>
          <a:lstStyle/>
          <a:p>
            <a:r>
              <a:rPr lang="en-AU" sz="6000" dirty="0">
                <a:solidFill>
                  <a:srgbClr val="0070C0"/>
                </a:solidFill>
                <a:latin typeface="FSFFriday" panose="02000603000000000000" pitchFamily="2" charset="0"/>
                <a:ea typeface="FSFFriday" panose="02000603000000000000" pitchFamily="2" charset="0"/>
              </a:rPr>
              <a:t>Session Two</a:t>
            </a:r>
          </a:p>
        </p:txBody>
      </p:sp>
      <p:sp>
        <p:nvSpPr>
          <p:cNvPr id="3" name="Text Placeholder 2">
            <a:extLst>
              <a:ext uri="{FF2B5EF4-FFF2-40B4-BE49-F238E27FC236}">
                <a16:creationId xmlns:a16="http://schemas.microsoft.com/office/drawing/2014/main" id="{6339C064-DA69-4A7D-9BF0-71385A26CD9A}"/>
              </a:ext>
            </a:extLst>
          </p:cNvPr>
          <p:cNvSpPr>
            <a:spLocks noGrp="1"/>
          </p:cNvSpPr>
          <p:nvPr>
            <p:ph type="body" sz="half" idx="2"/>
          </p:nvPr>
        </p:nvSpPr>
        <p:spPr>
          <a:xfrm>
            <a:off x="1320456" y="3140968"/>
            <a:ext cx="4062942" cy="1930400"/>
          </a:xfrm>
        </p:spPr>
        <p:txBody>
          <a:bodyPr>
            <a:normAutofit/>
          </a:bodyPr>
          <a:lstStyle/>
          <a:p>
            <a:r>
              <a:rPr lang="en-AU" sz="3200" dirty="0">
                <a:latin typeface="FSFFatBottom" panose="02000603000000000000" pitchFamily="2" charset="0"/>
                <a:ea typeface="FSFFatBottom" panose="02000603000000000000" pitchFamily="2" charset="0"/>
              </a:rPr>
              <a:t>Can we interpret and critically evaluate secondary data?</a:t>
            </a:r>
          </a:p>
        </p:txBody>
      </p:sp>
      <p:pic>
        <p:nvPicPr>
          <p:cNvPr id="10" name="Picture Placeholder 9">
            <a:extLst>
              <a:ext uri="{FF2B5EF4-FFF2-40B4-BE49-F238E27FC236}">
                <a16:creationId xmlns:a16="http://schemas.microsoft.com/office/drawing/2014/main" id="{843D7901-B464-40BE-9E98-0804793A09C4}"/>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094" r="6094"/>
          <a:stretch>
            <a:fillRect/>
          </a:stretch>
        </p:blipFill>
        <p:spPr/>
      </p:pic>
      <p:sp>
        <p:nvSpPr>
          <p:cNvPr id="5" name="TextBox 4">
            <a:extLst>
              <a:ext uri="{FF2B5EF4-FFF2-40B4-BE49-F238E27FC236}">
                <a16:creationId xmlns:a16="http://schemas.microsoft.com/office/drawing/2014/main" id="{8A823A6D-EBA3-430F-97F1-738CDEFA6077}"/>
              </a:ext>
            </a:extLst>
          </p:cNvPr>
          <p:cNvSpPr txBox="1"/>
          <p:nvPr/>
        </p:nvSpPr>
        <p:spPr>
          <a:xfrm>
            <a:off x="4893541" y="6352509"/>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19483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D0F-8581-4B46-8779-35B50F9BA69E}"/>
              </a:ext>
            </a:extLst>
          </p:cNvPr>
          <p:cNvSpPr>
            <a:spLocks noGrp="1"/>
          </p:cNvSpPr>
          <p:nvPr>
            <p:ph type="title"/>
          </p:nvPr>
        </p:nvSpPr>
        <p:spPr>
          <a:xfrm>
            <a:off x="189756" y="188640"/>
            <a:ext cx="11881319" cy="661888"/>
          </a:xfrm>
        </p:spPr>
        <p:txBody>
          <a:bodyPr>
            <a:normAutofit fontScale="90000"/>
          </a:bodyPr>
          <a:lstStyle/>
          <a:p>
            <a:pPr algn="ctr"/>
            <a:r>
              <a:rPr lang="en-AU" dirty="0">
                <a:latin typeface="FSFFriday" panose="02000603000000000000" pitchFamily="2" charset="0"/>
                <a:ea typeface="FSFFriday" panose="02000603000000000000" pitchFamily="2" charset="0"/>
              </a:rPr>
              <a:t>Can we interpret and critically evaluate secondary data?</a:t>
            </a:r>
          </a:p>
        </p:txBody>
      </p:sp>
      <p:sp>
        <p:nvSpPr>
          <p:cNvPr id="3" name="Content Placeholder 2">
            <a:extLst>
              <a:ext uri="{FF2B5EF4-FFF2-40B4-BE49-F238E27FC236}">
                <a16:creationId xmlns:a16="http://schemas.microsoft.com/office/drawing/2014/main" id="{A3EE7A45-3023-44D4-A8F7-6F72AD1D4FDC}"/>
              </a:ext>
            </a:extLst>
          </p:cNvPr>
          <p:cNvSpPr>
            <a:spLocks noGrp="1"/>
          </p:cNvSpPr>
          <p:nvPr>
            <p:ph idx="1"/>
          </p:nvPr>
        </p:nvSpPr>
        <p:spPr>
          <a:xfrm>
            <a:off x="5661844" y="2780928"/>
            <a:ext cx="6409231" cy="1858392"/>
          </a:xfrm>
        </p:spPr>
        <p:txBody>
          <a:bodyPr>
            <a:normAutofit/>
          </a:bodyPr>
          <a:lstStyle/>
          <a:p>
            <a:pPr marL="0" indent="0">
              <a:buNone/>
            </a:pPr>
            <a:r>
              <a:rPr lang="en-AU" dirty="0">
                <a:latin typeface="FSFFatBottom" panose="02000603000000000000" pitchFamily="2" charset="0"/>
                <a:ea typeface="FSFFatBottom" panose="02000603000000000000" pitchFamily="2" charset="0"/>
              </a:rPr>
              <a:t>Data was gathered about the real cost of petrol from 1980 to 2005 and this article claims that: </a:t>
            </a:r>
            <a:r>
              <a:rPr lang="en-AU" b="1" dirty="0">
                <a:solidFill>
                  <a:schemeClr val="accent6">
                    <a:lumMod val="75000"/>
                  </a:schemeClr>
                </a:solidFill>
                <a:latin typeface="FSFFatBottom" panose="02000603000000000000" pitchFamily="2" charset="0"/>
                <a:ea typeface="FSFFatBottom" panose="02000603000000000000" pitchFamily="2" charset="0"/>
              </a:rPr>
              <a:t>Petrol cheaper than ever!</a:t>
            </a:r>
          </a:p>
        </p:txBody>
      </p:sp>
      <p:pic>
        <p:nvPicPr>
          <p:cNvPr id="3074" name="Picture 1">
            <a:extLst>
              <a:ext uri="{FF2B5EF4-FFF2-40B4-BE49-F238E27FC236}">
                <a16:creationId xmlns:a16="http://schemas.microsoft.com/office/drawing/2014/main" id="{CFC36F59-A098-40BE-9BD4-30C3E6F32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052736"/>
            <a:ext cx="5585593"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8461939-91D6-44BE-80DA-DCD07687CA36}"/>
              </a:ext>
            </a:extLst>
          </p:cNvPr>
          <p:cNvSpPr txBox="1"/>
          <p:nvPr/>
        </p:nvSpPr>
        <p:spPr>
          <a:xfrm>
            <a:off x="5446340" y="6422394"/>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25181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D0F-8581-4B46-8779-35B50F9BA69E}"/>
              </a:ext>
            </a:extLst>
          </p:cNvPr>
          <p:cNvSpPr>
            <a:spLocks noGrp="1"/>
          </p:cNvSpPr>
          <p:nvPr>
            <p:ph type="title"/>
          </p:nvPr>
        </p:nvSpPr>
        <p:spPr>
          <a:xfrm>
            <a:off x="117748" y="188640"/>
            <a:ext cx="11953327" cy="661888"/>
          </a:xfrm>
        </p:spPr>
        <p:txBody>
          <a:bodyPr>
            <a:normAutofit fontScale="90000"/>
          </a:bodyPr>
          <a:lstStyle/>
          <a:p>
            <a:pPr algn="ctr"/>
            <a:r>
              <a:rPr lang="en-AU" dirty="0">
                <a:latin typeface="FSFFriday" panose="02000603000000000000" pitchFamily="2" charset="0"/>
                <a:ea typeface="FSFFriday" panose="02000603000000000000" pitchFamily="2" charset="0"/>
              </a:rPr>
              <a:t>Can we interpret and critically evaluate secondary data?</a:t>
            </a:r>
          </a:p>
        </p:txBody>
      </p:sp>
      <p:sp>
        <p:nvSpPr>
          <p:cNvPr id="3" name="Content Placeholder 2">
            <a:extLst>
              <a:ext uri="{FF2B5EF4-FFF2-40B4-BE49-F238E27FC236}">
                <a16:creationId xmlns:a16="http://schemas.microsoft.com/office/drawing/2014/main" id="{A3EE7A45-3023-44D4-A8F7-6F72AD1D4FDC}"/>
              </a:ext>
            </a:extLst>
          </p:cNvPr>
          <p:cNvSpPr>
            <a:spLocks noGrp="1"/>
          </p:cNvSpPr>
          <p:nvPr>
            <p:ph idx="1"/>
          </p:nvPr>
        </p:nvSpPr>
        <p:spPr>
          <a:xfrm>
            <a:off x="5734372" y="850528"/>
            <a:ext cx="6336704" cy="5818832"/>
          </a:xfrm>
        </p:spPr>
        <p:txBody>
          <a:bodyPr>
            <a:normAutofit/>
          </a:bodyPr>
          <a:lstStyle/>
          <a:p>
            <a:pPr marL="0" indent="0">
              <a:buNone/>
            </a:pPr>
            <a:r>
              <a:rPr lang="en-AU" sz="2000" b="1" u="sng" dirty="0">
                <a:solidFill>
                  <a:schemeClr val="accent6">
                    <a:lumMod val="50000"/>
                  </a:schemeClr>
                </a:solidFill>
                <a:latin typeface="FSFFatBottom" panose="02000603000000000000" pitchFamily="2" charset="0"/>
                <a:ea typeface="FSFFatBottom" panose="02000603000000000000" pitchFamily="2" charset="0"/>
              </a:rPr>
              <a:t>Claim:</a:t>
            </a:r>
            <a:r>
              <a:rPr lang="en-AU" sz="2000" dirty="0">
                <a:solidFill>
                  <a:schemeClr val="accent6">
                    <a:lumMod val="50000"/>
                  </a:schemeClr>
                </a:solidFill>
                <a:latin typeface="FSFFatBottom" panose="02000603000000000000" pitchFamily="2" charset="0"/>
                <a:ea typeface="FSFFatBottom" panose="02000603000000000000" pitchFamily="2" charset="0"/>
              </a:rPr>
              <a:t> </a:t>
            </a:r>
            <a:r>
              <a:rPr lang="en-AU" sz="2000" dirty="0">
                <a:latin typeface="FSFFatBottom" panose="02000603000000000000" pitchFamily="2" charset="0"/>
                <a:ea typeface="FSFFatBottom" panose="02000603000000000000" pitchFamily="2" charset="0"/>
              </a:rPr>
              <a:t>Petrol cheaper than ever!</a:t>
            </a:r>
          </a:p>
          <a:p>
            <a:pPr marL="0" indent="0">
              <a:buNone/>
            </a:pPr>
            <a:endParaRPr lang="en-AU" sz="2000" b="1" u="sng" dirty="0">
              <a:solidFill>
                <a:schemeClr val="accent2">
                  <a:lumMod val="75000"/>
                </a:schemeClr>
              </a:solidFill>
              <a:latin typeface="FSFFatBottom" panose="02000603000000000000" pitchFamily="2" charset="0"/>
              <a:ea typeface="FSFFatBottom" panose="02000603000000000000" pitchFamily="2" charset="0"/>
            </a:endParaRPr>
          </a:p>
          <a:p>
            <a:pPr marL="0" indent="0">
              <a:buNone/>
            </a:pPr>
            <a:r>
              <a:rPr lang="en-AU" sz="2000" b="1" u="sng" dirty="0">
                <a:solidFill>
                  <a:schemeClr val="accent6">
                    <a:lumMod val="75000"/>
                  </a:schemeClr>
                </a:solidFill>
                <a:latin typeface="FSFFatBottom" panose="02000603000000000000" pitchFamily="2" charset="0"/>
                <a:ea typeface="FSFFatBottom" panose="02000603000000000000" pitchFamily="2" charset="0"/>
              </a:rPr>
              <a:t>Support:</a:t>
            </a:r>
            <a:endParaRPr lang="en-AU" sz="2000" dirty="0">
              <a:solidFill>
                <a:schemeClr val="accent6">
                  <a:lumMod val="75000"/>
                </a:schemeClr>
              </a:solidFill>
              <a:latin typeface="FSFFatBottom" panose="02000603000000000000" pitchFamily="2" charset="0"/>
              <a:ea typeface="FSFFatBottom" panose="02000603000000000000" pitchFamily="2" charset="0"/>
            </a:endParaRP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Examine the data collected and analyse how it has been represented. </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Does the data support this claim? </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Does the data mislead the viewer? If so, in what ways? </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What might be a more accurate headline for this article? </a:t>
            </a:r>
          </a:p>
          <a:p>
            <a:pPr marL="0" indent="0">
              <a:buNone/>
            </a:pPr>
            <a:endParaRPr lang="en-AU" sz="2000" b="1" u="sng" dirty="0">
              <a:solidFill>
                <a:srgbClr val="FFC000"/>
              </a:solidFill>
              <a:latin typeface="FSFFatBottom" panose="02000603000000000000" pitchFamily="2" charset="0"/>
              <a:ea typeface="FSFFatBottom" panose="02000603000000000000" pitchFamily="2" charset="0"/>
            </a:endParaRPr>
          </a:p>
          <a:p>
            <a:pPr marL="0" indent="0">
              <a:buNone/>
            </a:pPr>
            <a:r>
              <a:rPr lang="en-AU" sz="2000" b="1" u="sng" dirty="0">
                <a:solidFill>
                  <a:schemeClr val="accent6">
                    <a:lumMod val="60000"/>
                    <a:lumOff val="40000"/>
                  </a:schemeClr>
                </a:solidFill>
                <a:latin typeface="FSFFatBottom" panose="02000603000000000000" pitchFamily="2" charset="0"/>
                <a:ea typeface="FSFFatBottom" panose="02000603000000000000" pitchFamily="2" charset="0"/>
              </a:rPr>
              <a:t>Question:</a:t>
            </a:r>
          </a:p>
          <a:p>
            <a:pPr>
              <a:buFont typeface="Wingdings" panose="05000000000000000000" pitchFamily="2" charset="2"/>
              <a:buChar char="§"/>
            </a:pPr>
            <a:r>
              <a:rPr lang="en-AU" sz="2000" dirty="0">
                <a:latin typeface="FSFFatBottom" panose="02000603000000000000" pitchFamily="2" charset="0"/>
                <a:ea typeface="FSFFatBottom" panose="02000603000000000000" pitchFamily="2" charset="0"/>
              </a:rPr>
              <a:t>What questions arose for you as you interpreted the data?</a:t>
            </a:r>
          </a:p>
        </p:txBody>
      </p:sp>
      <p:pic>
        <p:nvPicPr>
          <p:cNvPr id="4098" name="Picture 1">
            <a:extLst>
              <a:ext uri="{FF2B5EF4-FFF2-40B4-BE49-F238E27FC236}">
                <a16:creationId xmlns:a16="http://schemas.microsoft.com/office/drawing/2014/main" id="{F61293A9-A817-42DF-99C8-EE30402A1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850527"/>
            <a:ext cx="5585593" cy="600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DDF8B79-03BE-40A3-AF7A-0E60DA655EA9}"/>
              </a:ext>
            </a:extLst>
          </p:cNvPr>
          <p:cNvSpPr txBox="1"/>
          <p:nvPr/>
        </p:nvSpPr>
        <p:spPr>
          <a:xfrm>
            <a:off x="5590356" y="638132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0907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4873beb7-5857-4685-be1f-d57550cc96cc"/>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287</TotalTime>
  <Words>1056</Words>
  <Application>Microsoft Office PowerPoint</Application>
  <PresentationFormat>Custom</PresentationFormat>
  <Paragraphs>105</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FSFFatBottom</vt:lpstr>
      <vt:lpstr>FSFFriday</vt:lpstr>
      <vt:lpstr>HelloWhimsy</vt:lpstr>
      <vt:lpstr>Wingdings</vt:lpstr>
      <vt:lpstr>Office Theme</vt:lpstr>
      <vt:lpstr>Data</vt:lpstr>
      <vt:lpstr>Teaching and Learning Sessions</vt:lpstr>
      <vt:lpstr>Session One</vt:lpstr>
      <vt:lpstr>Can we interpret secondary data?</vt:lpstr>
      <vt:lpstr>Can we interpret secondary data?</vt:lpstr>
      <vt:lpstr>Can we interpret secondary data?</vt:lpstr>
      <vt:lpstr>Session Two</vt:lpstr>
      <vt:lpstr>Can we interpret and critically evaluate secondary data?</vt:lpstr>
      <vt:lpstr>Can we interpret and critically evaluate secondary data?</vt:lpstr>
      <vt:lpstr>Can we interpret and critically evaluate secondary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c:title>
  <dc:creator>Alice Vigors</dc:creator>
  <cp:lastModifiedBy>Alice Vigors</cp:lastModifiedBy>
  <cp:revision>10</cp:revision>
  <dcterms:created xsi:type="dcterms:W3CDTF">2017-09-24T22:51:55Z</dcterms:created>
  <dcterms:modified xsi:type="dcterms:W3CDTF">2018-03-05T01:59:21Z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