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7" r:id="rId5"/>
    <p:sldId id="272" r:id="rId6"/>
    <p:sldId id="265" r:id="rId7"/>
    <p:sldId id="273" r:id="rId8"/>
    <p:sldId id="274" r:id="rId9"/>
    <p:sldId id="275" r:id="rId10"/>
    <p:sldId id="276" r:id="rId11"/>
    <p:sldId id="277" r:id="rId12"/>
    <p:sldId id="279" r:id="rId13"/>
    <p:sldId id="278" r:id="rId14"/>
  </p:sldIdLst>
  <p:sldSz cx="12188825" cy="6858000"/>
  <p:notesSz cx="6858000" cy="9144000"/>
  <p:embeddedFontLst>
    <p:embeddedFont>
      <p:font typeface="FSFFatBottom" panose="02000603000000000000" pitchFamily="2" charset="0"/>
      <p:regular r:id="rId17"/>
    </p:embeddedFont>
    <p:embeddedFont>
      <p:font typeface="Euphemia" panose="020B0503040102020104" pitchFamily="34" charset="0"/>
      <p:regular r:id="rId18"/>
    </p:embeddedFont>
    <p:embeddedFont>
      <p:font typeface="HelloWhimsy" panose="02000603000000000000" pitchFamily="2" charset="0"/>
      <p:regular r:id="rId19"/>
    </p:embeddedFont>
    <p:embeddedFont>
      <p:font typeface="HelloBlueprint" panose="02000603000000000000" pitchFamily="2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8525" autoAdjust="0"/>
  </p:normalViewPr>
  <p:slideViewPr>
    <p:cSldViewPr>
      <p:cViewPr varScale="1">
        <p:scale>
          <a:sx n="101" d="100"/>
          <a:sy n="101" d="100"/>
        </p:scale>
        <p:origin x="936" y="12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3/5/2018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3/5/2018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Indicators:</a:t>
            </a:r>
          </a:p>
          <a:p>
            <a:r>
              <a:rPr lang="en-AU" dirty="0">
                <a:sym typeface="Wingdings" panose="05000000000000000000" pitchFamily="2" charset="2"/>
              </a:rPr>
              <a:t>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 fractions with related denominators and locate and represent them on a number line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A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Make connections between equivalent fractions, decimals and percentages 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5097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u="sng" dirty="0"/>
              <a:t>Independent Task:</a:t>
            </a:r>
            <a:endParaRPr lang="en-AU" b="0" u="none" dirty="0"/>
          </a:p>
          <a:p>
            <a:r>
              <a:rPr lang="en-AU" b="0" u="none" dirty="0">
                <a:sym typeface="Wingdings" panose="05000000000000000000" pitchFamily="2" charset="2"/>
              </a:rPr>
              <a:t></a:t>
            </a:r>
            <a:r>
              <a:rPr lang="en-AU" b="0" u="sng" dirty="0">
                <a:sym typeface="Wingdings" panose="05000000000000000000" pitchFamily="2" charset="2"/>
              </a:rPr>
              <a:t>Support:</a:t>
            </a:r>
            <a:r>
              <a:rPr lang="en-AU" b="0" u="none" dirty="0">
                <a:sym typeface="Wingdings" panose="05000000000000000000" pitchFamily="2" charset="2"/>
              </a:rPr>
              <a:t> use cubes or counters to model fractions, e.g. with two different colours. 2/6 could be shown as 2 red cubes and 4 yellow cubes.</a:t>
            </a:r>
          </a:p>
          <a:p>
            <a:r>
              <a:rPr lang="en-AU" b="0" u="none" dirty="0">
                <a:sym typeface="Wingdings" panose="05000000000000000000" pitchFamily="2" charset="2"/>
              </a:rPr>
              <a:t></a:t>
            </a:r>
            <a:r>
              <a:rPr lang="en-AU" b="0" u="sng" dirty="0">
                <a:sym typeface="Wingdings" panose="05000000000000000000" pitchFamily="2" charset="2"/>
              </a:rPr>
              <a:t>Extension:</a:t>
            </a:r>
            <a:r>
              <a:rPr lang="en-AU" b="0" u="none" dirty="0">
                <a:sym typeface="Wingdings" panose="05000000000000000000" pitchFamily="2" charset="2"/>
              </a:rPr>
              <a:t> provide opportunities for students to work with mixed numerals and larger fractions – exploring equivalent fractions as they go, adding fractions together etc.</a:t>
            </a:r>
            <a:endParaRPr lang="en-AU" b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82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 smtClean="0"/>
              <a:pPr/>
              <a:t>3/5/2018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ashleigh-educationjourney.com/wp-content/uploads/2017/02/IMG_28462-906x1024-906x102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clipartkid.com/images/204/domino-clipart-63714-movdata-kpKMpz-clipart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https://s-media-cache-ak0.pinimg.com/564x/09/f2/65/09f2657f0a9f097b1688d8cb2300c184.jpg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s://3.bp.blogspot.com/-5B8jt4IFZxU/UafIj4ckK3I/AAAAAAAAAb4/VHXbh0Fq2fk/s400/IMG_1436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>
                <a:latin typeface="HelloBlueprint" panose="02000603000000000000" pitchFamily="2" charset="0"/>
                <a:ea typeface="HelloBlueprint" panose="02000603000000000000" pitchFamily="2" charset="0"/>
              </a:rPr>
              <a:t>Fractions and Decimals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Stage 3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AF519CC-8D8E-4887-8C7A-C46B2D1D558D}"/>
              </a:ext>
            </a:extLst>
          </p:cNvPr>
          <p:cNvSpPr/>
          <p:nvPr/>
        </p:nvSpPr>
        <p:spPr>
          <a:xfrm>
            <a:off x="11080774" y="5602957"/>
            <a:ext cx="1104900" cy="124777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Alice Vigors</a:t>
            </a:r>
          </a:p>
          <a:p>
            <a:pPr algn="ctr"/>
            <a:r>
              <a:rPr lang="en-AU" sz="1400" b="1" dirty="0">
                <a:solidFill>
                  <a:srgbClr val="002060"/>
                </a:solidFill>
                <a:latin typeface="HelloWhimsy" panose="02000603000000000000" pitchFamily="2" charset="0"/>
                <a:ea typeface="HelloWhimsy" panose="02000603000000000000" pitchFamily="2" charset="0"/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3.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make connections between equivalent fractions, decimals and percentages? 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Open-Ended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You want to buy a jumper. The jumper is $42. In shop A, the jumper is priced at 5/6 of the original price. In shop B, the jumper is priced at 2/3 of the original price. In which shop would you be able to buy the jumper for the cheapest price? Explain your thinking and support with evidence. 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F4D61F-E72B-41E0-B4C8-EAF9F9D4F500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7535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37827" y="7665"/>
            <a:ext cx="11350997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FSFFatBottom" panose="02000603000000000000" pitchFamily="2" charset="0"/>
                <a:ea typeface="FSFFatBottom" panose="02000603000000000000" pitchFamily="2" charset="0"/>
              </a:rPr>
              <a:t>Teaching and Learning Sessions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7828" y="836712"/>
            <a:ext cx="9601200" cy="4392488"/>
          </a:xfrm>
        </p:spPr>
        <p:txBody>
          <a:bodyPr>
            <a:normAutofit fontScale="92500" lnSpcReduction="10000"/>
          </a:bodyPr>
          <a:lstStyle/>
          <a:p>
            <a:pPr marL="509588" indent="-514350">
              <a:buFont typeface="+mj-lt"/>
              <a:buAutoNum type="arabicPeriod"/>
            </a:pPr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  <a:hlinkClick r:id="rId3" action="ppaction://hlinksldjump"/>
              </a:rPr>
              <a:t>Can we model fractions with different denominators?</a:t>
            </a:r>
            <a:endParaRPr lang="en-US" sz="3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US" sz="3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509588" indent="-514350">
              <a:buFont typeface="+mj-lt"/>
              <a:buAutoNum type="arabicPeriod" startAt="2"/>
            </a:pPr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  <a:hlinkClick r:id="rId4" action="ppaction://hlinksldjump"/>
              </a:rPr>
              <a:t>Can we develop strategies to generate and record equivalent fractions</a:t>
            </a:r>
            <a:endParaRPr lang="en-US" sz="3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endParaRPr lang="en-US" sz="3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509588" indent="-514350">
              <a:buFont typeface="+mj-lt"/>
              <a:buAutoNum type="arabicPeriod" startAt="3"/>
            </a:pPr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  <a:hlinkClick r:id="rId5" action="ppaction://hlinksldjump"/>
              </a:rPr>
              <a:t>Can you make connections between equivalent fractions, decimals and percentages? </a:t>
            </a:r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(</a:t>
            </a:r>
            <a:r>
              <a:rPr lang="en-US" sz="3200" dirty="0">
                <a:solidFill>
                  <a:srgbClr val="FF00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  <a:r>
              <a:rPr lang="en-US" sz="3200" dirty="0">
                <a:latin typeface="FSFFatBottom" panose="02000603000000000000" pitchFamily="2" charset="0"/>
                <a:ea typeface="FSFFatBottom" panose="02000603000000000000" pitchFamily="2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7828" y="5605789"/>
            <a:ext cx="9217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Describes and represents mathematical situations in a variety of ways using mathematical terminology and some conventions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MA3-1WM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Selects and applies appropriate problem-solving strategies, including the use of digital technologies, in undertaking investigations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MA3-2WM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Gives a valid reason for supporting one possible solution over another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MA3-3WM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171450" lvl="0" indent="-171450">
              <a:buFont typeface="Wingdings" panose="05000000000000000000" pitchFamily="2" charset="2"/>
              <a:buChar char="ü"/>
            </a:pPr>
            <a:r>
              <a:rPr lang="en-AU" sz="1200" dirty="0">
                <a:latin typeface="FSFFatBottom" panose="02000603000000000000" pitchFamily="2" charset="0"/>
                <a:ea typeface="FSFFatBottom" panose="02000603000000000000" pitchFamily="2" charset="0"/>
              </a:rPr>
              <a:t>Compares, orders and calculates with fractions, decimals and percentages </a:t>
            </a:r>
            <a:r>
              <a:rPr lang="en-AU" sz="1200" b="1" dirty="0">
                <a:latin typeface="FSFFatBottom" panose="02000603000000000000" pitchFamily="2" charset="0"/>
                <a:ea typeface="FSFFatBottom" panose="02000603000000000000" pitchFamily="2" charset="0"/>
              </a:rPr>
              <a:t>MA3-7NA</a:t>
            </a:r>
            <a:endParaRPr lang="en-AU" sz="1200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2D7466-C2E7-4608-AB77-4C3A1DFB9E28}"/>
              </a:ext>
            </a:extLst>
          </p:cNvPr>
          <p:cNvSpPr txBox="1"/>
          <p:nvPr/>
        </p:nvSpPr>
        <p:spPr>
          <a:xfrm rot="19725931">
            <a:off x="11209111" y="6442501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5860" y="458466"/>
            <a:ext cx="9601200" cy="6872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1.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we model fractions with different denominators?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796" y="1178546"/>
            <a:ext cx="10705255" cy="568863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Small Group Task: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Show different ways to represent your fraction using words, numbers and visual representations.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Gallery Walk: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As you walk around observing the work of others </a:t>
            </a: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think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about these questions:</a:t>
            </a:r>
          </a:p>
          <a:p>
            <a:pPr marL="736282" lvl="1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did they represent their understanding? What do you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see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736282" lvl="1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does this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connect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to what you knew about this fraction?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736282" lvl="1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challenged or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extended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your knowledge of this fraction?</a:t>
            </a:r>
          </a:p>
          <a:p>
            <a:pPr marL="736282" lvl="1" indent="-457200">
              <a:buFont typeface="+mj-lt"/>
              <a:buAutoNum type="arabicPeriod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736282" lvl="1" indent="-457200">
              <a:buFont typeface="+mj-lt"/>
              <a:buAutoNum type="arabicPeriod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puzzled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you or made you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wonder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about this information?</a:t>
            </a:r>
          </a:p>
        </p:txBody>
      </p:sp>
      <p:pic>
        <p:nvPicPr>
          <p:cNvPr id="1026" name="Picture 2" descr="http://www.ashleigh-educationjourney.com/wp-content/uploads/2017/02/IMG_28462-906x1024-906x1024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8341" y="4581128"/>
            <a:ext cx="2372017" cy="21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0A82B9-E767-40D4-9BA1-4AFD716E999F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158567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62" y="293440"/>
            <a:ext cx="9601200" cy="68728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1.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we model fractions with different denominators?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Task: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Using dominoes, represent a fraction using numbers and words, including on a number line.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Extension Task: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You have 48 sweets. You can choose between having 4/6 or 5/8 of the total amount. Which would you choose so that you had the largest amount? Explain your thinking and give reasons to support your answer.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</a:t>
            </a:r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0181" y="2061818"/>
            <a:ext cx="1098886" cy="17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B64ED52-784A-470F-9AC5-E6BE974A97A9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5435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2.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develop strategies to generate and record equivalent fractions?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What do you </a:t>
            </a: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see, observe or notice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 about these fractions?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0" indent="0">
              <a:buNone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Independent Task: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How could I use multiplication and/or division to find equivalent </a:t>
            </a:r>
          </a:p>
          <a:p>
            <a:pPr marL="0" indent="0">
              <a:buNone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fractions?</a:t>
            </a:r>
          </a:p>
        </p:txBody>
      </p:sp>
      <p:pic>
        <p:nvPicPr>
          <p:cNvPr id="3074" name="Picture 2" descr="Image result for 2/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948" y="1052736"/>
            <a:ext cx="1318469" cy="172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equ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40" y="1606698"/>
            <a:ext cx="620689" cy="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equ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39" y="1606698"/>
            <a:ext cx="620689" cy="62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4/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407" y="1074924"/>
            <a:ext cx="1174453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6/18 fractio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t="21894" r="70463" b="39978"/>
          <a:stretch/>
        </p:blipFill>
        <p:spPr bwMode="auto">
          <a:xfrm>
            <a:off x="7676850" y="1074923"/>
            <a:ext cx="1153866" cy="1706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Equivalent Fraction Rainbows for St. Patty's Day!: 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4509120"/>
            <a:ext cx="244827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07FCA9-3B82-4F09-8728-9B12E9BF6CBF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2649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2.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develop strategies to generate and record equivalent fractions?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u="sng" dirty="0">
                <a:latin typeface="FSFFatBottom" panose="02000603000000000000" pitchFamily="2" charset="0"/>
                <a:ea typeface="FSFFatBottom" panose="02000603000000000000" pitchFamily="2" charset="0"/>
              </a:rPr>
              <a:t>Open-Ended Investigation: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b="1" i="1" dirty="0">
                <a:latin typeface="FSFFatBottom" panose="02000603000000000000" pitchFamily="2" charset="0"/>
                <a:ea typeface="FSFFatBottom" panose="02000603000000000000" pitchFamily="2" charset="0"/>
              </a:rPr>
              <a:t>If you had the choice between two fifths of a block of Cadbury Dairy Milk chocolate and one third, which would you choose? Explain your thinking using a variety of methods and give reasons to support your answer.</a:t>
            </a:r>
            <a:endParaRPr lang="en-AU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E8D2F-9463-4329-BF16-D02E02768447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84319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3.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make connections between equivalent fractions, decimals and percentages? (</a:t>
            </a:r>
            <a:r>
              <a:rPr lang="en-AU" b="1" dirty="0">
                <a:solidFill>
                  <a:srgbClr val="FF00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)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Create an artistic design on the 10x10 grid using at least 5 colours. </a:t>
            </a:r>
          </a:p>
        </p:txBody>
      </p:sp>
      <p:pic>
        <p:nvPicPr>
          <p:cNvPr id="4098" name="Picture 2" descr="Image result for 10x10 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52" y="1484784"/>
            <a:ext cx="59766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4BC516-267B-4B0D-99B9-75AB759FCB13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9500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844" y="116632"/>
            <a:ext cx="11017223" cy="864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SFFatBottom" panose="02000603000000000000" pitchFamily="2" charset="0"/>
                <a:ea typeface="FSFFatBottom" panose="02000603000000000000" pitchFamily="2" charset="0"/>
              </a:rPr>
              <a:t>3. 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Can you make connections between equivalent fractions, decimals and percentages? (</a:t>
            </a:r>
            <a:r>
              <a:rPr lang="en-AU" b="1" dirty="0">
                <a:solidFill>
                  <a:srgbClr val="FF00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)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980728"/>
            <a:ext cx="10705255" cy="5688632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AU" dirty="0">
                <a:latin typeface="FSFFatBottom" panose="02000603000000000000" pitchFamily="2" charset="0"/>
                <a:ea typeface="FSFFatBottom" panose="02000603000000000000" pitchFamily="2" charset="0"/>
              </a:rPr>
              <a:t>Group the colours you used all together, like base-10 style. </a:t>
            </a:r>
          </a:p>
        </p:txBody>
      </p:sp>
      <p:pic>
        <p:nvPicPr>
          <p:cNvPr id="4098" name="Picture 2" descr="Image result for 10x10 gr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52" y="1504584"/>
            <a:ext cx="5976664" cy="518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30516" y="1504584"/>
            <a:ext cx="50863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Use this information to determine what: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Fraction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Decimal</a:t>
            </a:r>
          </a:p>
          <a:p>
            <a:pPr marL="742950" lvl="1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dirty="0"/>
              <a:t>Percentage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     of each colour was used in your </a:t>
            </a:r>
          </a:p>
          <a:p>
            <a:pPr>
              <a:lnSpc>
                <a:spcPct val="90000"/>
              </a:lnSpc>
            </a:pPr>
            <a:r>
              <a:rPr lang="en-AU" sz="2400" dirty="0"/>
              <a:t>     design.</a:t>
            </a:r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>
              <a:lnSpc>
                <a:spcPct val="90000"/>
              </a:lnSpc>
            </a:pPr>
            <a:endParaRPr lang="en-AU" sz="2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en-AU" sz="2400" u="sng" dirty="0"/>
              <a:t>Challenge:</a:t>
            </a:r>
            <a:r>
              <a:rPr lang="en-AU" sz="2400" i="1" dirty="0"/>
              <a:t> Can you simplify any of the fractions to make a smaller equivalent fraction?</a:t>
            </a:r>
            <a:r>
              <a:rPr lang="en-AU" sz="2400" dirty="0"/>
              <a:t> Show and explain your thinking. </a:t>
            </a:r>
            <a:endParaRPr lang="en-AU" sz="2400" u="sn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50CE8B-C23D-4BB8-98E7-2A35F10008F1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274990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1844" y="116632"/>
            <a:ext cx="11017223" cy="864096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FSFFatBottom" panose="02000603000000000000" pitchFamily="2" charset="0"/>
                <a:ea typeface="FSFFatBottom" panose="02000603000000000000" pitchFamily="2" charset="0"/>
              </a:rPr>
              <a:t>3. </a:t>
            </a:r>
            <a:r>
              <a:rPr lang="en-AU">
                <a:latin typeface="FSFFatBottom" panose="02000603000000000000" pitchFamily="2" charset="0"/>
                <a:ea typeface="FSFFatBottom" panose="02000603000000000000" pitchFamily="2" charset="0"/>
              </a:rPr>
              <a:t>Can you make connections between equivalent fractions, decimals and percentages? (</a:t>
            </a:r>
            <a:r>
              <a:rPr lang="en-AU" b="1">
                <a:solidFill>
                  <a:srgbClr val="FF0000"/>
                </a:solidFill>
                <a:latin typeface="FSFFatBottom" panose="02000603000000000000" pitchFamily="2" charset="0"/>
                <a:ea typeface="FSFFatBottom" panose="02000603000000000000" pitchFamily="2" charset="0"/>
              </a:rPr>
              <a:t>Assessment</a:t>
            </a:r>
            <a:r>
              <a:rPr lang="en-AU">
                <a:latin typeface="FSFFatBottom" panose="02000603000000000000" pitchFamily="2" charset="0"/>
                <a:ea typeface="FSFFatBottom" panose="02000603000000000000" pitchFamily="2" charset="0"/>
              </a:rPr>
              <a:t>)</a:t>
            </a:r>
            <a:endParaRPr lang="en-US" dirty="0">
              <a:latin typeface="FSFFatBottom" panose="02000603000000000000" pitchFamily="2" charset="0"/>
              <a:ea typeface="FSFFatBottom" panose="02000603000000000000" pitchFamily="2" charset="0"/>
            </a:endParaRPr>
          </a:p>
        </p:txBody>
      </p:sp>
      <p:pic>
        <p:nvPicPr>
          <p:cNvPr id="6146" name="Picture 2" descr="https://3.bp.blogspot.com/-5B8jt4IFZxU/UafIj4ckK3I/AAAAAAAAAb4/VHXbh0Fq2fk/s400/IMG_1436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996" y="980728"/>
            <a:ext cx="6264696" cy="5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9E2EF7-B1BD-4603-B269-0B7D876E64D6}"/>
              </a:ext>
            </a:extLst>
          </p:cNvPr>
          <p:cNvSpPr txBox="1"/>
          <p:nvPr/>
        </p:nvSpPr>
        <p:spPr>
          <a:xfrm>
            <a:off x="-98276" y="6457890"/>
            <a:ext cx="979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000" dirty="0">
                <a:latin typeface="HelloWhimsy" panose="02000603000000000000" pitchFamily="2" charset="0"/>
                <a:ea typeface="HelloWhimsy" panose="02000603000000000000" pitchFamily="2" charset="0"/>
              </a:rPr>
              <a:t>Alice Vigors 2017</a:t>
            </a:r>
          </a:p>
        </p:txBody>
      </p:sp>
    </p:spTree>
    <p:extLst>
      <p:ext uri="{BB962C8B-B14F-4D97-AF65-F5344CB8AC3E}">
        <p14:creationId xmlns:p14="http://schemas.microsoft.com/office/powerpoint/2010/main" val="399736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TF02801109.potx" id="{B47C65E8-9F73-4C4F-A3C2-84725F71438E}" vid="{CFC30A9F-F7E5-41F4-B6B7-D2E5B79E3BFB}"/>
    </a:ext>
  </a:extLst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454</TotalTime>
  <Words>669</Words>
  <Application>Microsoft Office PowerPoint</Application>
  <PresentationFormat>Custom</PresentationFormat>
  <Paragraphs>84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FSFFatBottom</vt:lpstr>
      <vt:lpstr>Arial</vt:lpstr>
      <vt:lpstr>Euphemia</vt:lpstr>
      <vt:lpstr>HelloWhimsy</vt:lpstr>
      <vt:lpstr>Wingdings</vt:lpstr>
      <vt:lpstr>HelloBlueprint</vt:lpstr>
      <vt:lpstr>Serenity 16x9</vt:lpstr>
      <vt:lpstr>Fractions and Decimals </vt:lpstr>
      <vt:lpstr>Teaching and Learning Sessions</vt:lpstr>
      <vt:lpstr>1. Can we model fractions with different denominators?</vt:lpstr>
      <vt:lpstr>1. Can we model fractions with different denominators?</vt:lpstr>
      <vt:lpstr>2. Can you develop strategies to generate and record equivalent fractions?</vt:lpstr>
      <vt:lpstr>2. Can you develop strategies to generate and record equivalent fractions?</vt:lpstr>
      <vt:lpstr>3. Can you make connections between equivalent fractions, decimals and percentages? (Assessment)</vt:lpstr>
      <vt:lpstr>3. Can you make connections between equivalent fractions, decimals and percentages? (Assessment)</vt:lpstr>
      <vt:lpstr>PowerPoint Presentation</vt:lpstr>
      <vt:lpstr>3. Can you make connections between equivalent fractions, decimals and percentages?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Fractions and Decimals II</dc:title>
  <dc:creator>Alice Vigors</dc:creator>
  <cp:lastModifiedBy>Alice Vigors</cp:lastModifiedBy>
  <cp:revision>25</cp:revision>
  <dcterms:created xsi:type="dcterms:W3CDTF">2017-03-14T10:10:23Z</dcterms:created>
  <dcterms:modified xsi:type="dcterms:W3CDTF">2018-03-05T01:24:00Z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