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SFFatBottom" panose="02000603000000000000" pitchFamily="2" charset="0"/>
      <p:regular r:id="rId13"/>
    </p:embeddedFont>
    <p:embeddedFont>
      <p:font typeface="HelloWhimsy" panose="02000603000000000000" pitchFamily="2" charset="0"/>
      <p:regular r:id="rId14"/>
    </p:embeddedFont>
    <p:embeddedFont>
      <p:font typeface="KG A Little Swag" panose="020000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ADE"/>
    <a:srgbClr val="51A99D"/>
    <a:srgbClr val="0273B6"/>
    <a:srgbClr val="DFE9D2"/>
    <a:srgbClr val="3A93C9"/>
    <a:srgbClr val="8DC34C"/>
    <a:srgbClr val="7ABCE2"/>
    <a:srgbClr val="DAE366"/>
    <a:srgbClr val="91D1DC"/>
    <a:srgbClr val="2C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2782-A523-4B72-B8E6-3385043B3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92D2A-A772-43E8-B35F-3D3839813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AA9D-C613-415C-BD1E-D7D2DADE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57F4-C25A-48C0-8C3E-2DCCE35D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CBCD4-6E3F-4C9C-A1E7-D8EFC318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1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8DD8-CEB0-41B2-9460-88DE8877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AE416-14D3-436F-ABF2-5DF1BC5B9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712E2-386A-49E6-AEF6-6E54328A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FB30-0CEF-47F5-B41D-F17B963C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D0B92-79A0-4FBE-B887-32CCCED7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88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C6F48-2DF8-4893-AC83-211B8B15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661D4-A125-45D5-8641-736C0125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38E3-10E3-4424-B3CC-09E7D568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AEED-59A7-4CC7-9A9D-8892594C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AB9C-827F-4435-BD13-9019EF49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1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4DF0-CFBD-4FA3-A5E4-49FEB5C2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B3C5-3D01-4CDC-92B4-2AA99085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1E80-FC89-4F1B-80CA-738895A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4F0F-A421-4F3C-999E-848DD141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9FAA-F06C-411F-B7B9-352390D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2D9E-F294-4BE7-A56D-3B5D5C55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464F-281D-4DEB-997C-8DA542CBF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C9774-621E-47BD-BABE-C5FF9817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113E-2CA6-417E-823B-8060FB59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D6010-8204-424F-9F65-699E318F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81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6B7B-2055-415A-81A8-442C7FBB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8710-BB13-4B1C-A56C-219A77D8D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E5569-4802-4306-941B-7E30BAC6A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4E343-F0A9-4DA3-BDC5-C5832989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43FB2-408D-4E75-9289-FC5D5A15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DFAB2-BC71-408D-BB2F-7227B20E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70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09F-2360-497C-A505-25BF0F85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1F2D-C7A7-42E7-9335-2C786BD9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8D6F5-F0CD-4E1A-99E6-41A3BE005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47638-2924-4A4F-B5E2-83EEE20BD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085C2-26B9-42BD-AC99-814CF4B87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90D78-2B33-42CD-BAA8-2A3F2D15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FE428-FE54-43D6-882C-751489C7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53E91-1835-4CE3-B261-462DBE25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1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5879-57F4-4BEC-844D-4B94EA7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A4466-407F-4685-9606-0DB431C5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D6A9-E488-4652-B278-EC3804BD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2B145-D5AF-470E-8765-20AD660A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28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E49D0-42C9-455F-AFE9-C2E6FD9B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E72DA-1676-471F-ADF1-E3B61EFD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DF957-A109-44FE-BF1A-2971FF9D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18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F9C6-556D-4FE7-BA5F-2041A74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D890-694C-4A94-B451-400C3593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19C5D-5BF5-4728-B825-5B0100ACB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03E30-F916-4F64-8FA1-6432C165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17DEC-18D9-4121-9FE3-7ABCB1B5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1B3DE-6288-4E1D-81A1-E1EC995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08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6B91-F9F0-4393-883F-ECD204AB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A4385-CAE0-4FB0-BECC-DE8347263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44AA4-016C-485E-86CD-7C770DA42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7483B-9E93-45E0-8EDA-C148A1D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407B-1E1B-42FA-A76B-50DB5012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08C27-2A9D-4E65-849E-20FD25CC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64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01958-B72D-434E-BB41-3373F4D6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8F27C-F253-4093-93C7-73C794582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F0AC-D9FF-4682-8C83-29D7112FB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BECF-3BEF-4EAA-B848-A64877D2A73E}" type="datetimeFigureOut">
              <a:rPr lang="en-AU" smtClean="0"/>
              <a:t>20/08/2018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079B-C4B8-4BB0-9A03-EAC40782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96A07-30D7-462B-9B71-D87F9F5E8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9A69-E014-4C70-AB6C-045F738053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B50A2-F706-4B51-A7CC-56577C1B2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B0744-9768-434D-A553-7F040DDEC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17400" dirty="0">
                <a:latin typeface="KG A Little Swag" panose="02000000000000000000" pitchFamily="2" charset="0"/>
              </a:rPr>
              <a:t>Grammar</a:t>
            </a:r>
            <a:endParaRPr lang="en-AU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A513-C2E5-43F8-84A9-976DA5BB4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7322"/>
            <a:ext cx="9144000" cy="1655762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What is an Adverb and why do we use them?</a:t>
            </a:r>
            <a:endParaRPr lang="en-AU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933924-FB0D-48F9-A6F1-4D8BCBE657A6}"/>
              </a:ext>
            </a:extLst>
          </p:cNvPr>
          <p:cNvSpPr/>
          <p:nvPr/>
        </p:nvSpPr>
        <p:spPr>
          <a:xfrm>
            <a:off x="65315" y="6046237"/>
            <a:ext cx="886408" cy="746449"/>
          </a:xfrm>
          <a:prstGeom prst="ellipse">
            <a:avLst/>
          </a:prstGeom>
          <a:solidFill>
            <a:srgbClr val="3A93C9"/>
          </a:solidFill>
          <a:ln>
            <a:solidFill>
              <a:srgbClr val="98D4E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353008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C9B841D-32E0-4F92-903A-0DB270024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60441"/>
            <a:ext cx="10536572" cy="1021231"/>
          </a:xfrm>
        </p:spPr>
        <p:txBody>
          <a:bodyPr>
            <a:noAutofit/>
          </a:bodyPr>
          <a:lstStyle/>
          <a:p>
            <a:pPr algn="ctr"/>
            <a:r>
              <a:rPr lang="en-AU" sz="8800" dirty="0">
                <a:latin typeface="KG A Little Swag" panose="02000000000000000000" pitchFamily="2" charset="0"/>
              </a:rPr>
              <a:t>learning 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906010" y="1155972"/>
            <a:ext cx="10536572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and use a range of grammatical features effectively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5BF23-2C1E-4D5D-B9EA-E94C0D00385D}"/>
              </a:ext>
            </a:extLst>
          </p:cNvPr>
          <p:cNvSpPr txBox="1">
            <a:spLocks/>
          </p:cNvSpPr>
          <p:nvPr/>
        </p:nvSpPr>
        <p:spPr>
          <a:xfrm>
            <a:off x="906010" y="1860959"/>
            <a:ext cx="10536571" cy="1033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800" dirty="0">
                <a:latin typeface="KG A Little Swag" panose="02000000000000000000" pitchFamily="2" charset="0"/>
              </a:rPr>
              <a:t>success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FB12B-628B-4B47-97D3-A4D1146285BC}"/>
              </a:ext>
            </a:extLst>
          </p:cNvPr>
          <p:cNvSpPr txBox="1"/>
          <p:nvPr/>
        </p:nvSpPr>
        <p:spPr>
          <a:xfrm>
            <a:off x="906010" y="2849757"/>
            <a:ext cx="10536570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adverbs in a series of sentences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Explain why it was used in each sentence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Compose sentences containing an adverb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0E076-9C46-4E3C-A3EF-CD5BFE7A39EB}"/>
              </a:ext>
            </a:extLst>
          </p:cNvPr>
          <p:cNvSpPr txBox="1"/>
          <p:nvPr/>
        </p:nvSpPr>
        <p:spPr>
          <a:xfrm rot="188509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B01F6-E1FD-435F-9125-2CC3DCAA1F73}"/>
              </a:ext>
            </a:extLst>
          </p:cNvPr>
          <p:cNvSpPr txBox="1">
            <a:spLocks/>
          </p:cNvSpPr>
          <p:nvPr/>
        </p:nvSpPr>
        <p:spPr>
          <a:xfrm>
            <a:off x="906010" y="4221765"/>
            <a:ext cx="10536571" cy="1033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800" dirty="0">
                <a:latin typeface="KG A Little Swag" panose="02000000000000000000" pitchFamily="2" charset="0"/>
              </a:rPr>
              <a:t>thinking </a:t>
            </a:r>
            <a:r>
              <a:rPr lang="en-AU" sz="8800" dirty="0" err="1">
                <a:latin typeface="KG A Little Swag" panose="02000000000000000000" pitchFamily="2" charset="0"/>
              </a:rPr>
              <a:t>i</a:t>
            </a:r>
            <a:r>
              <a:rPr lang="en-AU" sz="8800" dirty="0">
                <a:latin typeface="KG A Little Swag" panose="02000000000000000000" pitchFamily="2" charset="0"/>
              </a:rPr>
              <a:t> need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11CDC-1919-4F9D-93BE-9B7EF646F882}"/>
              </a:ext>
            </a:extLst>
          </p:cNvPr>
          <p:cNvSpPr txBox="1"/>
          <p:nvPr/>
        </p:nvSpPr>
        <p:spPr>
          <a:xfrm>
            <a:off x="906010" y="5255606"/>
            <a:ext cx="10536570" cy="83099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 what’s there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Build explanations</a:t>
            </a:r>
          </a:p>
        </p:txBody>
      </p:sp>
    </p:spTree>
    <p:extLst>
      <p:ext uri="{BB962C8B-B14F-4D97-AF65-F5344CB8AC3E}">
        <p14:creationId xmlns:p14="http://schemas.microsoft.com/office/powerpoint/2010/main" val="13977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  <p:bldP spid="11" grpId="0" build="p" animBg="1"/>
      <p:bldP spid="14" grpId="0"/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1C910D-300A-4B5C-AAD8-32B6A42B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84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004" y="192920"/>
            <a:ext cx="6806967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dirty="0">
                <a:latin typeface="KG A Little Swag" panose="02000000000000000000" pitchFamily="2" charset="0"/>
              </a:rPr>
              <a:t>what is an adverb?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5558470" y="1410014"/>
            <a:ext cx="604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An adverb is a word that describes a verb, an adjective or another adverb.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C83622-F603-417B-BACE-C8C6673C61F8}"/>
              </a:ext>
            </a:extLst>
          </p:cNvPr>
          <p:cNvSpPr/>
          <p:nvPr/>
        </p:nvSpPr>
        <p:spPr>
          <a:xfrm>
            <a:off x="5500879" y="2377128"/>
            <a:ext cx="1464906" cy="966565"/>
          </a:xfrm>
          <a:prstGeom prst="ellipse">
            <a:avLst/>
          </a:prstGeom>
          <a:solidFill>
            <a:srgbClr val="2C99A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How</a:t>
            </a:r>
            <a:endParaRPr lang="en-AU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50731F-7377-4BAB-9BEB-4EAAB7044556}"/>
              </a:ext>
            </a:extLst>
          </p:cNvPr>
          <p:cNvSpPr/>
          <p:nvPr/>
        </p:nvSpPr>
        <p:spPr>
          <a:xfrm>
            <a:off x="7205784" y="2377131"/>
            <a:ext cx="1464906" cy="966565"/>
          </a:xfrm>
          <a:prstGeom prst="ellipse">
            <a:avLst/>
          </a:prstGeom>
          <a:solidFill>
            <a:srgbClr val="8DC34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How Often</a:t>
            </a:r>
            <a:endParaRPr lang="en-AU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6570AD-852B-4F82-B98A-C1FCF01A0EEA}"/>
              </a:ext>
            </a:extLst>
          </p:cNvPr>
          <p:cNvSpPr/>
          <p:nvPr/>
        </p:nvSpPr>
        <p:spPr>
          <a:xfrm>
            <a:off x="8910689" y="2377130"/>
            <a:ext cx="1464906" cy="966565"/>
          </a:xfrm>
          <a:prstGeom prst="ellipse">
            <a:avLst/>
          </a:prstGeom>
          <a:solidFill>
            <a:srgbClr val="DAE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When</a:t>
            </a:r>
            <a:endParaRPr lang="en-AU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F07103-2D0B-4A0A-B093-BC1657BDDDA8}"/>
              </a:ext>
            </a:extLst>
          </p:cNvPr>
          <p:cNvSpPr/>
          <p:nvPr/>
        </p:nvSpPr>
        <p:spPr>
          <a:xfrm>
            <a:off x="10615594" y="2377129"/>
            <a:ext cx="1464906" cy="966565"/>
          </a:xfrm>
          <a:prstGeom prst="ellipse">
            <a:avLst/>
          </a:prstGeom>
          <a:solidFill>
            <a:srgbClr val="7ABC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Where</a:t>
            </a:r>
            <a:endParaRPr lang="en-AU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2665B-543C-4E15-B29E-359D7094A943}"/>
              </a:ext>
            </a:extLst>
          </p:cNvPr>
          <p:cNvSpPr/>
          <p:nvPr/>
        </p:nvSpPr>
        <p:spPr>
          <a:xfrm>
            <a:off x="5769846" y="3428746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easily 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F0BDF-11D2-442C-99D3-C7CF8DD4D1F4}"/>
              </a:ext>
            </a:extLst>
          </p:cNvPr>
          <p:cNvSpPr/>
          <p:nvPr/>
        </p:nvSpPr>
        <p:spPr>
          <a:xfrm>
            <a:off x="7389849" y="3428746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always 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024B7-FEE3-44A7-91F0-DF745A23FE7A}"/>
              </a:ext>
            </a:extLst>
          </p:cNvPr>
          <p:cNvSpPr/>
          <p:nvPr/>
        </p:nvSpPr>
        <p:spPr>
          <a:xfrm>
            <a:off x="9199751" y="3458105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after 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E8695-F7B3-4B9A-B08E-35706D2E84FF}"/>
              </a:ext>
            </a:extLst>
          </p:cNvPr>
          <p:cNvSpPr/>
          <p:nvPr/>
        </p:nvSpPr>
        <p:spPr>
          <a:xfrm>
            <a:off x="10893435" y="3455579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away </a:t>
            </a:r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77E5D9-DB9D-4DF9-816F-B923C458289D}"/>
              </a:ext>
            </a:extLst>
          </p:cNvPr>
          <p:cNvSpPr/>
          <p:nvPr/>
        </p:nvSpPr>
        <p:spPr>
          <a:xfrm>
            <a:off x="5688094" y="3883131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happily </a:t>
            </a:r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0D4163-B1F8-4896-AC2B-D8146A5E821C}"/>
              </a:ext>
            </a:extLst>
          </p:cNvPr>
          <p:cNvSpPr/>
          <p:nvPr/>
        </p:nvSpPr>
        <p:spPr>
          <a:xfrm>
            <a:off x="5824348" y="4337516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loudly</a:t>
            </a:r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DAC71-F459-4D63-B1F4-68B32D075205}"/>
              </a:ext>
            </a:extLst>
          </p:cNvPr>
          <p:cNvSpPr/>
          <p:nvPr/>
        </p:nvSpPr>
        <p:spPr>
          <a:xfrm>
            <a:off x="5689608" y="4791901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quickly </a:t>
            </a:r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66E88A-15A9-4483-9B88-8DA10C0C97C7}"/>
              </a:ext>
            </a:extLst>
          </p:cNvPr>
          <p:cNvSpPr/>
          <p:nvPr/>
        </p:nvSpPr>
        <p:spPr>
          <a:xfrm>
            <a:off x="5676128" y="524628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quietly </a:t>
            </a:r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CFE18E-996B-4104-846E-BF94FF79DF37}"/>
              </a:ext>
            </a:extLst>
          </p:cNvPr>
          <p:cNvSpPr/>
          <p:nvPr/>
        </p:nvSpPr>
        <p:spPr>
          <a:xfrm>
            <a:off x="7246381" y="3883128"/>
            <a:ext cx="138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everyday 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3CFA3D-BDB8-4FFD-B0A4-926DCDBCC771}"/>
              </a:ext>
            </a:extLst>
          </p:cNvPr>
          <p:cNvSpPr/>
          <p:nvPr/>
        </p:nvSpPr>
        <p:spPr>
          <a:xfrm>
            <a:off x="7247183" y="4337516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frequently</a:t>
            </a:r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4EAEDA-36B2-4B93-ACBA-CAC778F88B15}"/>
              </a:ext>
            </a:extLst>
          </p:cNvPr>
          <p:cNvSpPr/>
          <p:nvPr/>
        </p:nvSpPr>
        <p:spPr>
          <a:xfrm>
            <a:off x="7523700" y="4791901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never</a:t>
            </a:r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0CB8C6-B314-42D5-9943-8EC9DB7E4548}"/>
              </a:ext>
            </a:extLst>
          </p:cNvPr>
          <p:cNvSpPr/>
          <p:nvPr/>
        </p:nvSpPr>
        <p:spPr>
          <a:xfrm>
            <a:off x="7476410" y="5246286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often </a:t>
            </a:r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1796D7-E45B-4B2F-952F-7E15B3C7A256}"/>
              </a:ext>
            </a:extLst>
          </p:cNvPr>
          <p:cNvSpPr/>
          <p:nvPr/>
        </p:nvSpPr>
        <p:spPr>
          <a:xfrm>
            <a:off x="9161168" y="393679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already</a:t>
            </a:r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66BAA2-02B7-41A8-AD87-7D27DDF7C8D1}"/>
              </a:ext>
            </a:extLst>
          </p:cNvPr>
          <p:cNvSpPr/>
          <p:nvPr/>
        </p:nvSpPr>
        <p:spPr>
          <a:xfrm>
            <a:off x="9214066" y="4391184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before</a:t>
            </a:r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86F3FA-4B56-40B1-A737-FBB1515C7BCC}"/>
              </a:ext>
            </a:extLst>
          </p:cNvPr>
          <p:cNvSpPr/>
          <p:nvPr/>
        </p:nvSpPr>
        <p:spPr>
          <a:xfrm>
            <a:off x="9307037" y="4845569"/>
            <a:ext cx="7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early</a:t>
            </a:r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5AAF6F-0E9C-4A3A-976F-1237E4D7D39C}"/>
              </a:ext>
            </a:extLst>
          </p:cNvPr>
          <p:cNvSpPr/>
          <p:nvPr/>
        </p:nvSpPr>
        <p:spPr>
          <a:xfrm>
            <a:off x="9364745" y="529995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now</a:t>
            </a:r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77C505-7C01-4290-9EF6-497E4BE499E2}"/>
              </a:ext>
            </a:extLst>
          </p:cNvPr>
          <p:cNvSpPr/>
          <p:nvPr/>
        </p:nvSpPr>
        <p:spPr>
          <a:xfrm>
            <a:off x="10506087" y="3936796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everywhere </a:t>
            </a:r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9BDFBE-CF04-462F-A0CF-76406804E874}"/>
              </a:ext>
            </a:extLst>
          </p:cNvPr>
          <p:cNvSpPr/>
          <p:nvPr/>
        </p:nvSpPr>
        <p:spPr>
          <a:xfrm>
            <a:off x="10986988" y="439118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here</a:t>
            </a:r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60F3C1-2237-4F62-AD16-85031666B18B}"/>
              </a:ext>
            </a:extLst>
          </p:cNvPr>
          <p:cNvSpPr/>
          <p:nvPr/>
        </p:nvSpPr>
        <p:spPr>
          <a:xfrm>
            <a:off x="10900425" y="4845569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inside</a:t>
            </a:r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02D3C6-69E0-4135-9783-9185858B3847}"/>
              </a:ext>
            </a:extLst>
          </p:cNvPr>
          <p:cNvSpPr/>
          <p:nvPr/>
        </p:nvSpPr>
        <p:spPr>
          <a:xfrm>
            <a:off x="10908438" y="5299954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there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4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6" grpId="0" build="p" animBg="1"/>
      <p:bldP spid="11" grpId="0" build="p" animBg="1"/>
      <p:bldP spid="12" grpId="0" build="p" animBg="1"/>
      <p:bldP spid="13" grpId="0" build="p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1C910D-300A-4B5C-AAD8-32B6A42B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5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276" y="0"/>
            <a:ext cx="81655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8000" dirty="0">
                <a:latin typeface="KG A Little Swag" panose="02000000000000000000" pitchFamily="2" charset="0"/>
              </a:rPr>
              <a:t>identifying that adverb?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21624C-9A21-4877-889A-F1F721E4B1C1}"/>
              </a:ext>
            </a:extLst>
          </p:cNvPr>
          <p:cNvSpPr txBox="1"/>
          <p:nvPr/>
        </p:nvSpPr>
        <p:spPr>
          <a:xfrm>
            <a:off x="4021585" y="1054907"/>
            <a:ext cx="797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>
                <a:latin typeface="FSFFatBottom" panose="02000603000000000000" pitchFamily="2" charset="0"/>
                <a:ea typeface="FSFFatBottom" panose="02000603000000000000" pitchFamily="2" charset="0"/>
              </a:rPr>
              <a:t>Read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each sentence. </a:t>
            </a:r>
            <a:r>
              <a:rPr lang="en-AU" sz="2400" b="1" dirty="0">
                <a:latin typeface="FSFFatBottom" panose="02000603000000000000" pitchFamily="2" charset="0"/>
                <a:ea typeface="FSFFatBottom" panose="02000603000000000000" pitchFamily="2" charset="0"/>
              </a:rPr>
              <a:t>Underline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the adverb in each sentence. </a:t>
            </a:r>
            <a:r>
              <a:rPr lang="en-AU" sz="2400" b="1" dirty="0">
                <a:latin typeface="FSFFatBottom" panose="02000603000000000000" pitchFamily="2" charset="0"/>
                <a:ea typeface="FSFFatBottom" panose="02000603000000000000" pitchFamily="2" charset="0"/>
              </a:rPr>
              <a:t>Determine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if the adverb is describing when, where, how or how often something happens.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8B0F70-D75C-40FB-92B1-9E8F560311AA}"/>
              </a:ext>
            </a:extLst>
          </p:cNvPr>
          <p:cNvSpPr txBox="1"/>
          <p:nvPr/>
        </p:nvSpPr>
        <p:spPr>
          <a:xfrm>
            <a:off x="3915053" y="2380293"/>
            <a:ext cx="6249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Jeremy quickly ate his lunch.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Kaylee often reads books about wizards.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Olivia immediately came to the rescue of the cat stuck up the tree.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When will you come here to visit us?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Marcus slowly walked to the hairdresser.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Sometimes Martin goes to the museum in Sydney.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Angie always does cartwheels on the school oval at lunchtime.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When it is cold outside we let the dog inside to keep warm.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4CB5D5-99DA-47ED-9E22-EE5D3969696E}"/>
              </a:ext>
            </a:extLst>
          </p:cNvPr>
          <p:cNvCxnSpPr>
            <a:cxnSpLocks/>
          </p:cNvCxnSpPr>
          <p:nvPr/>
        </p:nvCxnSpPr>
        <p:spPr>
          <a:xfrm>
            <a:off x="9783192" y="2698812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5D4698-2340-458F-A070-94031D0EDBB6}"/>
              </a:ext>
            </a:extLst>
          </p:cNvPr>
          <p:cNvCxnSpPr>
            <a:cxnSpLocks/>
          </p:cNvCxnSpPr>
          <p:nvPr/>
        </p:nvCxnSpPr>
        <p:spPr>
          <a:xfrm>
            <a:off x="9783192" y="3002133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1ACAA7-81C5-4AD3-8A0B-E50DB385EBFF}"/>
              </a:ext>
            </a:extLst>
          </p:cNvPr>
          <p:cNvCxnSpPr>
            <a:cxnSpLocks/>
          </p:cNvCxnSpPr>
          <p:nvPr/>
        </p:nvCxnSpPr>
        <p:spPr>
          <a:xfrm>
            <a:off x="9783192" y="3579181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C8DED7-F866-4E13-BCF8-72BAC82E959D}"/>
              </a:ext>
            </a:extLst>
          </p:cNvPr>
          <p:cNvCxnSpPr>
            <a:cxnSpLocks/>
          </p:cNvCxnSpPr>
          <p:nvPr/>
        </p:nvCxnSpPr>
        <p:spPr>
          <a:xfrm>
            <a:off x="9783192" y="3916532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EBB5622-AD47-4F7E-B550-7E17C96EA399}"/>
              </a:ext>
            </a:extLst>
          </p:cNvPr>
          <p:cNvCxnSpPr>
            <a:cxnSpLocks/>
          </p:cNvCxnSpPr>
          <p:nvPr/>
        </p:nvCxnSpPr>
        <p:spPr>
          <a:xfrm>
            <a:off x="9783192" y="4209496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085CB5-B583-47E3-8AFA-9CF3396C86C0}"/>
              </a:ext>
            </a:extLst>
          </p:cNvPr>
          <p:cNvCxnSpPr>
            <a:cxnSpLocks/>
          </p:cNvCxnSpPr>
          <p:nvPr/>
        </p:nvCxnSpPr>
        <p:spPr>
          <a:xfrm>
            <a:off x="9870086" y="4786544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55007A-E50A-4DFB-B819-482B4C019E3B}"/>
              </a:ext>
            </a:extLst>
          </p:cNvPr>
          <p:cNvCxnSpPr>
            <a:cxnSpLocks/>
          </p:cNvCxnSpPr>
          <p:nvPr/>
        </p:nvCxnSpPr>
        <p:spPr>
          <a:xfrm>
            <a:off x="9935592" y="5407981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8A04B5-DAE7-442C-A22B-D9714451A961}"/>
              </a:ext>
            </a:extLst>
          </p:cNvPr>
          <p:cNvCxnSpPr>
            <a:cxnSpLocks/>
          </p:cNvCxnSpPr>
          <p:nvPr/>
        </p:nvCxnSpPr>
        <p:spPr>
          <a:xfrm>
            <a:off x="9935592" y="6091561"/>
            <a:ext cx="2121763" cy="0"/>
          </a:xfrm>
          <a:prstGeom prst="line">
            <a:avLst/>
          </a:prstGeom>
          <a:ln>
            <a:solidFill>
              <a:srgbClr val="8DC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build="p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1C910D-300A-4B5C-AAD8-32B6A42B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835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6" y="192920"/>
            <a:ext cx="80767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8000" dirty="0">
                <a:latin typeface="KG A Little Swag" panose="02000000000000000000" pitchFamily="2" charset="0"/>
              </a:rPr>
              <a:t>write your own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4057096" y="1410014"/>
            <a:ext cx="792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Write your own sentences that contain these adverbs. </a:t>
            </a:r>
            <a:r>
              <a:rPr lang="en-AU" sz="2400" u="sng" dirty="0">
                <a:latin typeface="FSFFatBottom" panose="02000603000000000000" pitchFamily="2" charset="0"/>
                <a:ea typeface="FSFFatBottom" panose="02000603000000000000" pitchFamily="2" charset="0"/>
              </a:rPr>
              <a:t>Challenge: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Can you use compound or complex sentences?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C83622-F603-417B-BACE-C8C6673C61F8}"/>
              </a:ext>
            </a:extLst>
          </p:cNvPr>
          <p:cNvSpPr/>
          <p:nvPr/>
        </p:nvSpPr>
        <p:spPr>
          <a:xfrm>
            <a:off x="4579017" y="2610340"/>
            <a:ext cx="1464906" cy="966565"/>
          </a:xfrm>
          <a:prstGeom prst="ellipse">
            <a:avLst/>
          </a:prstGeom>
          <a:solidFill>
            <a:srgbClr val="2C99A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kindly</a:t>
            </a:r>
            <a:endParaRPr lang="en-AU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50731F-7377-4BAB-9BEB-4EAAB7044556}"/>
              </a:ext>
            </a:extLst>
          </p:cNvPr>
          <p:cNvSpPr/>
          <p:nvPr/>
        </p:nvSpPr>
        <p:spPr>
          <a:xfrm>
            <a:off x="6283922" y="2610343"/>
            <a:ext cx="1464906" cy="966565"/>
          </a:xfrm>
          <a:prstGeom prst="ellipse">
            <a:avLst/>
          </a:prstGeom>
          <a:solidFill>
            <a:srgbClr val="8DC34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yesterday</a:t>
            </a:r>
            <a:endParaRPr lang="en-AU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6570AD-852B-4F82-B98A-C1FCF01A0EEA}"/>
              </a:ext>
            </a:extLst>
          </p:cNvPr>
          <p:cNvSpPr/>
          <p:nvPr/>
        </p:nvSpPr>
        <p:spPr>
          <a:xfrm>
            <a:off x="7988827" y="2610342"/>
            <a:ext cx="1464906" cy="966565"/>
          </a:xfrm>
          <a:prstGeom prst="ellipse">
            <a:avLst/>
          </a:prstGeom>
          <a:solidFill>
            <a:srgbClr val="DAE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after</a:t>
            </a:r>
            <a:endParaRPr lang="en-AU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F07103-2D0B-4A0A-B093-BC1657BDDDA8}"/>
              </a:ext>
            </a:extLst>
          </p:cNvPr>
          <p:cNvSpPr/>
          <p:nvPr/>
        </p:nvSpPr>
        <p:spPr>
          <a:xfrm>
            <a:off x="9693732" y="2610341"/>
            <a:ext cx="1464906" cy="966565"/>
          </a:xfrm>
          <a:prstGeom prst="ellipse">
            <a:avLst/>
          </a:prstGeom>
          <a:solidFill>
            <a:srgbClr val="7ABC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sadly</a:t>
            </a:r>
            <a:endParaRPr lang="en-AU" sz="2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F06F3E-93D5-4B86-9517-CDBF799E9BFD}"/>
              </a:ext>
            </a:extLst>
          </p:cNvPr>
          <p:cNvSpPr/>
          <p:nvPr/>
        </p:nvSpPr>
        <p:spPr>
          <a:xfrm>
            <a:off x="4579017" y="4123369"/>
            <a:ext cx="1464906" cy="9665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late</a:t>
            </a:r>
            <a:endParaRPr lang="en-AU" sz="20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C8144D-6ABB-433C-8454-4B474BFA9A25}"/>
              </a:ext>
            </a:extLst>
          </p:cNvPr>
          <p:cNvSpPr/>
          <p:nvPr/>
        </p:nvSpPr>
        <p:spPr>
          <a:xfrm>
            <a:off x="6283922" y="4123372"/>
            <a:ext cx="1464906" cy="966565"/>
          </a:xfrm>
          <a:prstGeom prst="ellipse">
            <a:avLst/>
          </a:prstGeom>
          <a:solidFill>
            <a:srgbClr val="0273B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strangely</a:t>
            </a:r>
            <a:endParaRPr lang="en-AU" sz="1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226997-F5A7-4184-A4E4-7A841D0A5614}"/>
              </a:ext>
            </a:extLst>
          </p:cNvPr>
          <p:cNvSpPr/>
          <p:nvPr/>
        </p:nvSpPr>
        <p:spPr>
          <a:xfrm>
            <a:off x="7988827" y="4123371"/>
            <a:ext cx="1464906" cy="966565"/>
          </a:xfrm>
          <a:prstGeom prst="ellipse">
            <a:avLst/>
          </a:prstGeom>
          <a:solidFill>
            <a:srgbClr val="51A99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sometimes</a:t>
            </a:r>
            <a:endParaRPr lang="en-AU" sz="12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02EBE8-263A-4A4F-879D-D9DE277DE3C1}"/>
              </a:ext>
            </a:extLst>
          </p:cNvPr>
          <p:cNvSpPr/>
          <p:nvPr/>
        </p:nvSpPr>
        <p:spPr>
          <a:xfrm>
            <a:off x="9693732" y="4123370"/>
            <a:ext cx="1464906" cy="966565"/>
          </a:xfrm>
          <a:prstGeom prst="ellipse">
            <a:avLst/>
          </a:prstGeom>
          <a:solidFill>
            <a:srgbClr val="93BA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outside</a:t>
            </a:r>
            <a:endParaRPr lang="en-A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09408A-86C0-4C30-879F-3B9A9A826175}"/>
              </a:ext>
            </a:extLst>
          </p:cNvPr>
          <p:cNvSpPr/>
          <p:nvPr/>
        </p:nvSpPr>
        <p:spPr>
          <a:xfrm>
            <a:off x="4579017" y="5636398"/>
            <a:ext cx="1464906" cy="96656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now</a:t>
            </a:r>
            <a:endParaRPr lang="en-AU" sz="20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CA96F01-4C2B-45F5-A60F-DF1437F579F0}"/>
              </a:ext>
            </a:extLst>
          </p:cNvPr>
          <p:cNvSpPr/>
          <p:nvPr/>
        </p:nvSpPr>
        <p:spPr>
          <a:xfrm>
            <a:off x="6283922" y="5636401"/>
            <a:ext cx="1464906" cy="9665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soon</a:t>
            </a:r>
            <a:endParaRPr lang="en-AU" sz="20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9E4A6C-C1D3-4725-823D-A395B893FC98}"/>
              </a:ext>
            </a:extLst>
          </p:cNvPr>
          <p:cNvSpPr/>
          <p:nvPr/>
        </p:nvSpPr>
        <p:spPr>
          <a:xfrm>
            <a:off x="7988827" y="5636400"/>
            <a:ext cx="1464906" cy="9665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seldom</a:t>
            </a:r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3EA2A7C-292F-431E-9659-359D5705CCCE}"/>
              </a:ext>
            </a:extLst>
          </p:cNvPr>
          <p:cNvSpPr/>
          <p:nvPr/>
        </p:nvSpPr>
        <p:spPr>
          <a:xfrm>
            <a:off x="9693732" y="5636399"/>
            <a:ext cx="1464906" cy="96656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reluctantly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17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6" grpId="0" build="p" animBg="1"/>
      <p:bldP spid="11" grpId="0" build="p" animBg="1"/>
      <p:bldP spid="12" grpId="0" build="p" animBg="1"/>
      <p:bldP spid="13" grpId="0" build="p" animBg="1"/>
      <p:bldP spid="34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269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FSFFatBottom</vt:lpstr>
      <vt:lpstr>Arial</vt:lpstr>
      <vt:lpstr>Calibri Light</vt:lpstr>
      <vt:lpstr>Calibri</vt:lpstr>
      <vt:lpstr>KG A Little Swag</vt:lpstr>
      <vt:lpstr>HelloWhimsy</vt:lpstr>
      <vt:lpstr>Wingdings</vt:lpstr>
      <vt:lpstr>Office Theme</vt:lpstr>
      <vt:lpstr>Grammar</vt:lpstr>
      <vt:lpstr>learning intention</vt:lpstr>
      <vt:lpstr>what is an adverb?</vt:lpstr>
      <vt:lpstr>identifying that adverb?</vt:lpstr>
      <vt:lpstr>write your own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Alice Vigors</dc:creator>
  <cp:lastModifiedBy>Alice Vigors</cp:lastModifiedBy>
  <cp:revision>5</cp:revision>
  <dcterms:created xsi:type="dcterms:W3CDTF">2018-08-20T11:53:32Z</dcterms:created>
  <dcterms:modified xsi:type="dcterms:W3CDTF">2018-08-20T12:22:58Z</dcterms:modified>
</cp:coreProperties>
</file>