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FSFFatBottom" panose="02000603000000000000" pitchFamily="2" charset="0"/>
      <p:regular r:id="rId21"/>
    </p:embeddedFont>
    <p:embeddedFont>
      <p:font typeface="FSFRainyFriday" panose="02000603000000000000" pitchFamily="2" charset="0"/>
      <p:regular r:id="rId22"/>
    </p:embeddedFont>
    <p:embeddedFont>
      <p:font typeface="HelloWhimsy" panose="02000603000000000000" pitchFamily="2" charset="0"/>
      <p:regular r:id="rId23"/>
    </p:embeddedFont>
    <p:embeddedFont>
      <p:font typeface="KG A Little Swag" panose="02000000000000000000" pitchFamily="2"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Vigors" initials="AV" lastIdx="1" clrIdx="0">
    <p:extLst>
      <p:ext uri="{19B8F6BF-5375-455C-9EA6-DF929625EA0E}">
        <p15:presenceInfo xmlns:p15="http://schemas.microsoft.com/office/powerpoint/2012/main" userId="Alice Vigor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8945"/>
    <a:srgbClr val="4CF3D6"/>
    <a:srgbClr val="A200B7"/>
    <a:srgbClr val="B4E000"/>
    <a:srgbClr val="DF39DD"/>
    <a:srgbClr val="79F9FF"/>
    <a:srgbClr val="FFBB47"/>
    <a:srgbClr val="B10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2456" autoAdjust="0"/>
  </p:normalViewPr>
  <p:slideViewPr>
    <p:cSldViewPr snapToGrid="0">
      <p:cViewPr>
        <p:scale>
          <a:sx n="90" d="100"/>
          <a:sy n="90" d="100"/>
        </p:scale>
        <p:origin x="1332"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DBF033-FD75-48B7-9DE2-BFC93CFFAD54}" type="datetimeFigureOut">
              <a:rPr lang="en-AU" smtClean="0"/>
              <a:t>10/09/2018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575460-0DD7-4C42-8C60-1C103545363C}" type="slidenum">
              <a:rPr lang="en-AU" smtClean="0"/>
              <a:t>‹#›</a:t>
            </a:fld>
            <a:endParaRPr lang="en-AU"/>
          </a:p>
        </p:txBody>
      </p:sp>
    </p:spTree>
    <p:extLst>
      <p:ext uri="{BB962C8B-B14F-4D97-AF65-F5344CB8AC3E}">
        <p14:creationId xmlns:p14="http://schemas.microsoft.com/office/powerpoint/2010/main" val="3795306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Explain to students that they will be reading poems that contain examples of personification, one type of figurative language used in writing. Use the following questions to discuss personification and arrive at a definition. After a brief discussion, establish with students that personification is the attribution of human qualities (such as emotion) and actions to nonhuman objects or ideas.</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What word do you notice inside the word personification?</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How does the word 'person' give you a clue as to the meaning of personification?</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Why do you think a writer would want to use personification in a poem?</a:t>
            </a:r>
          </a:p>
          <a:p>
            <a:endParaRPr lang="en-AU" dirty="0"/>
          </a:p>
        </p:txBody>
      </p:sp>
      <p:sp>
        <p:nvSpPr>
          <p:cNvPr id="4" name="Slide Number Placeholder 3"/>
          <p:cNvSpPr>
            <a:spLocks noGrp="1"/>
          </p:cNvSpPr>
          <p:nvPr>
            <p:ph type="sldNum" sz="quarter" idx="10"/>
          </p:nvPr>
        </p:nvSpPr>
        <p:spPr/>
        <p:txBody>
          <a:bodyPr/>
          <a:lstStyle/>
          <a:p>
            <a:fld id="{8E575460-0DD7-4C42-8C60-1C103545363C}" type="slidenum">
              <a:rPr lang="en-AU" smtClean="0"/>
              <a:t>3</a:t>
            </a:fld>
            <a:endParaRPr lang="en-AU"/>
          </a:p>
        </p:txBody>
      </p:sp>
    </p:spTree>
    <p:extLst>
      <p:ext uri="{BB962C8B-B14F-4D97-AF65-F5344CB8AC3E}">
        <p14:creationId xmlns:p14="http://schemas.microsoft.com/office/powerpoint/2010/main" val="759313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kern="1200" dirty="0">
                <a:solidFill>
                  <a:schemeClr val="tx1"/>
                </a:solidFill>
                <a:effectLst/>
                <a:latin typeface="+mn-lt"/>
                <a:ea typeface="+mn-ea"/>
                <a:cs typeface="+mn-cs"/>
              </a:rPr>
              <a:t>Introduce the poem 'The Sky is Low' by Emily Dickinson to students. Conduct a choral reading, assigning different students to each read one line of the poem. Ask students to try and define any unfamiliar vocabulary (for example, diadem) using the context of the poem, providing definitions when they are unable to determine what a word means.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a:solidFill>
                  <a:schemeClr val="tx1"/>
                </a:solidFill>
                <a:effectLst/>
                <a:latin typeface="+mn-lt"/>
                <a:ea typeface="+mn-ea"/>
                <a:cs typeface="+mn-cs"/>
              </a:rPr>
              <a:t>Diadem = a type of crown, specifically an ornamental headband worn b monarchs and others as a badge of royalty.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AU" sz="1200" b="0" i="0" kern="1200" dirty="0">
              <a:solidFill>
                <a:schemeClr val="tx1"/>
              </a:solidFill>
              <a:effectLst/>
              <a:latin typeface="+mn-lt"/>
              <a:ea typeface="+mn-ea"/>
              <a:cs typeface="+mn-cs"/>
            </a:endParaRPr>
          </a:p>
          <a:p>
            <a:r>
              <a:rPr lang="en-AU" sz="1200" b="0" i="0" kern="1200" dirty="0">
                <a:solidFill>
                  <a:schemeClr val="tx1"/>
                </a:solidFill>
                <a:effectLst/>
                <a:latin typeface="+mn-lt"/>
                <a:ea typeface="+mn-ea"/>
                <a:cs typeface="+mn-cs"/>
              </a:rPr>
              <a:t>Ask students to identify examples of personification in the poem. Discuss why Dickinson has chosen to personify the weather. Questions for discussion include: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What kind of words does she use to set the mood of the poem?</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Can you think of other words that might do the same thing?</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How does she intensify the image of an unpleasant day by using personification</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What does she compare nature to? Why do you think she does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AU"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b="0" i="0" kern="1200" dirty="0">
                <a:solidFill>
                  <a:schemeClr val="tx1"/>
                </a:solidFill>
                <a:effectLst/>
                <a:latin typeface="+mn-lt"/>
                <a:ea typeface="+mn-ea"/>
                <a:cs typeface="+mn-cs"/>
              </a:rPr>
              <a:t>Display student responses.</a:t>
            </a:r>
          </a:p>
          <a:p>
            <a:endParaRPr lang="en-AU" dirty="0"/>
          </a:p>
        </p:txBody>
      </p:sp>
      <p:sp>
        <p:nvSpPr>
          <p:cNvPr id="4" name="Slide Number Placeholder 3"/>
          <p:cNvSpPr>
            <a:spLocks noGrp="1"/>
          </p:cNvSpPr>
          <p:nvPr>
            <p:ph type="sldNum" sz="quarter" idx="10"/>
          </p:nvPr>
        </p:nvSpPr>
        <p:spPr/>
        <p:txBody>
          <a:bodyPr/>
          <a:lstStyle/>
          <a:p>
            <a:fld id="{8E575460-0DD7-4C42-8C60-1C103545363C}" type="slidenum">
              <a:rPr lang="en-AU" smtClean="0"/>
              <a:t>4</a:t>
            </a:fld>
            <a:endParaRPr lang="en-AU"/>
          </a:p>
        </p:txBody>
      </p:sp>
    </p:spTree>
    <p:extLst>
      <p:ext uri="{BB962C8B-B14F-4D97-AF65-F5344CB8AC3E}">
        <p14:creationId xmlns:p14="http://schemas.microsoft.com/office/powerpoint/2010/main" val="1585275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Read and discuss 'April Rain Song' by Langston Hughes</a:t>
            </a:r>
          </a:p>
          <a:p>
            <a:r>
              <a:rPr lang="en-AU" sz="1200" b="0" i="0" kern="1200" dirty="0">
                <a:solidFill>
                  <a:schemeClr val="tx1"/>
                </a:solidFill>
                <a:effectLst/>
                <a:latin typeface="+mn-lt"/>
                <a:ea typeface="+mn-ea"/>
                <a:cs typeface="+mn-cs"/>
              </a:rPr>
              <a:t>Possible questions for discussion include:</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What are Langston Hughes' feelings toward rain?</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What does he want his audience to do?</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How does personification help him make his point?</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How is his use of personification different from that of Dickinson?</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What do you notice about the language he uses to describe the rain? How does he use repetition to make his point?</a:t>
            </a:r>
          </a:p>
          <a:p>
            <a:endParaRPr lang="en-AU" dirty="0"/>
          </a:p>
        </p:txBody>
      </p:sp>
      <p:sp>
        <p:nvSpPr>
          <p:cNvPr id="4" name="Slide Number Placeholder 3"/>
          <p:cNvSpPr>
            <a:spLocks noGrp="1"/>
          </p:cNvSpPr>
          <p:nvPr>
            <p:ph type="sldNum" sz="quarter" idx="10"/>
          </p:nvPr>
        </p:nvSpPr>
        <p:spPr/>
        <p:txBody>
          <a:bodyPr/>
          <a:lstStyle/>
          <a:p>
            <a:fld id="{8E575460-0DD7-4C42-8C60-1C103545363C}" type="slidenum">
              <a:rPr lang="en-AU" smtClean="0"/>
              <a:t>5</a:t>
            </a:fld>
            <a:endParaRPr lang="en-AU"/>
          </a:p>
        </p:txBody>
      </p:sp>
    </p:spTree>
    <p:extLst>
      <p:ext uri="{BB962C8B-B14F-4D97-AF65-F5344CB8AC3E}">
        <p14:creationId xmlns:p14="http://schemas.microsoft.com/office/powerpoint/2010/main" val="2380117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kern="1200" dirty="0">
                <a:solidFill>
                  <a:schemeClr val="tx1"/>
                </a:solidFill>
                <a:effectLst/>
                <a:latin typeface="+mn-lt"/>
                <a:ea typeface="+mn-ea"/>
                <a:cs typeface="+mn-cs"/>
              </a:rPr>
              <a:t>Compare and contrast the two poems as a class. Some suggested questions are as follows.</a:t>
            </a:r>
          </a:p>
          <a:p>
            <a:pPr marL="171450" lvl="0" indent="-171450">
              <a:buFont typeface="Arial" panose="020B0604020202020204" pitchFamily="34" charset="0"/>
              <a:buChar char="•"/>
            </a:pPr>
            <a:r>
              <a:rPr lang="en-AU" sz="1200" b="0" i="0" kern="1200" dirty="0">
                <a:solidFill>
                  <a:schemeClr val="tx1"/>
                </a:solidFill>
                <a:effectLst/>
                <a:latin typeface="+mn-lt"/>
                <a:ea typeface="+mn-ea"/>
                <a:cs typeface="+mn-cs"/>
              </a:rPr>
              <a:t>What are the different moods of each poem?</a:t>
            </a:r>
          </a:p>
          <a:p>
            <a:pPr marL="171450" lvl="0" indent="-171450">
              <a:buFont typeface="Arial" panose="020B0604020202020204" pitchFamily="34" charset="0"/>
              <a:buChar char="•"/>
            </a:pPr>
            <a:r>
              <a:rPr lang="en-AU" sz="1200" b="0" i="0" kern="1200" dirty="0">
                <a:solidFill>
                  <a:schemeClr val="tx1"/>
                </a:solidFill>
                <a:effectLst/>
                <a:latin typeface="+mn-lt"/>
                <a:ea typeface="+mn-ea"/>
                <a:cs typeface="+mn-cs"/>
              </a:rPr>
              <a:t>How does the use of personification by each poet contribute to the mood of his or her poem?</a:t>
            </a:r>
          </a:p>
          <a:p>
            <a:pPr marL="171450" lvl="0" indent="-171450">
              <a:buFont typeface="Arial" panose="020B0604020202020204" pitchFamily="34" charset="0"/>
              <a:buChar char="•"/>
            </a:pPr>
            <a:r>
              <a:rPr lang="en-AU" sz="1200" b="0" i="0" kern="1200" dirty="0">
                <a:solidFill>
                  <a:schemeClr val="tx1"/>
                </a:solidFill>
                <a:effectLst/>
                <a:latin typeface="+mn-lt"/>
                <a:ea typeface="+mn-ea"/>
                <a:cs typeface="+mn-cs"/>
              </a:rPr>
              <a:t>What are the different types of words and patterns that each poet uses?</a:t>
            </a:r>
          </a:p>
          <a:p>
            <a:pPr marL="171450" lvl="0" indent="-171450">
              <a:buFont typeface="Arial" panose="020B0604020202020204" pitchFamily="34" charset="0"/>
              <a:buChar char="•"/>
            </a:pPr>
            <a:r>
              <a:rPr lang="en-AU" sz="1200" b="0" i="0" kern="1200" dirty="0">
                <a:solidFill>
                  <a:schemeClr val="tx1"/>
                </a:solidFill>
                <a:effectLst/>
                <a:latin typeface="+mn-lt"/>
                <a:ea typeface="+mn-ea"/>
                <a:cs typeface="+mn-cs"/>
              </a:rPr>
              <a:t>Which poem do you like the best? Why?</a:t>
            </a:r>
          </a:p>
          <a:p>
            <a:endParaRPr lang="en-AU" dirty="0"/>
          </a:p>
        </p:txBody>
      </p:sp>
      <p:sp>
        <p:nvSpPr>
          <p:cNvPr id="4" name="Slide Number Placeholder 3"/>
          <p:cNvSpPr>
            <a:spLocks noGrp="1"/>
          </p:cNvSpPr>
          <p:nvPr>
            <p:ph type="sldNum" sz="quarter" idx="10"/>
          </p:nvPr>
        </p:nvSpPr>
        <p:spPr/>
        <p:txBody>
          <a:bodyPr/>
          <a:lstStyle/>
          <a:p>
            <a:fld id="{8E575460-0DD7-4C42-8C60-1C103545363C}" type="slidenum">
              <a:rPr lang="en-AU" smtClean="0"/>
              <a:t>6</a:t>
            </a:fld>
            <a:endParaRPr lang="en-AU"/>
          </a:p>
        </p:txBody>
      </p:sp>
    </p:spTree>
    <p:extLst>
      <p:ext uri="{BB962C8B-B14F-4D97-AF65-F5344CB8AC3E}">
        <p14:creationId xmlns:p14="http://schemas.microsoft.com/office/powerpoint/2010/main" val="1048270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Use the adapted thinking routine </a:t>
            </a:r>
            <a:r>
              <a:rPr lang="en-AU" b="1" dirty="0"/>
              <a:t>Sentence Picture Word</a:t>
            </a:r>
            <a:r>
              <a:rPr lang="en-AU" b="0" dirty="0"/>
              <a:t> to help learners to:</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engage with and make meaning from text with a particular focus on capturing the essence of the text</a:t>
            </a:r>
          </a:p>
          <a:p>
            <a:pPr marL="171450" indent="-171450">
              <a:buFont typeface="Arial" panose="020B0604020202020204" pitchFamily="34" charset="0"/>
              <a:buChar char="•"/>
            </a:pPr>
            <a:r>
              <a:rPr lang="en-AU" sz="1200" b="0" i="0" kern="1200" dirty="0">
                <a:solidFill>
                  <a:schemeClr val="tx1"/>
                </a:solidFill>
                <a:effectLst/>
                <a:latin typeface="+mn-lt"/>
                <a:ea typeface="+mn-ea"/>
                <a:cs typeface="+mn-cs"/>
              </a:rPr>
              <a:t>engage in enhanced discussion while drawing attention to the power of language</a:t>
            </a:r>
          </a:p>
          <a:p>
            <a:endParaRPr lang="en-AU" dirty="0"/>
          </a:p>
          <a:p>
            <a:r>
              <a:rPr lang="en-AU" dirty="0"/>
              <a:t> Students can choose to use this routine on one of the poems.</a:t>
            </a:r>
          </a:p>
          <a:p>
            <a:pPr marL="171450" indent="-171450">
              <a:buFont typeface="Arial" panose="020B0604020202020204" pitchFamily="34" charset="0"/>
              <a:buChar char="•"/>
            </a:pPr>
            <a:r>
              <a:rPr lang="en-AU" dirty="0"/>
              <a:t>What sentence did you connect with? Why?</a:t>
            </a:r>
          </a:p>
          <a:p>
            <a:pPr marL="171450" indent="-171450">
              <a:buFont typeface="Arial" panose="020B0604020202020204" pitchFamily="34" charset="0"/>
              <a:buChar char="•"/>
            </a:pPr>
            <a:r>
              <a:rPr lang="en-AU" dirty="0"/>
              <a:t>Which picture helped support your understanding of the text? Why? **** For this task the students will need to drawn upon mental images created when visualising the text</a:t>
            </a:r>
          </a:p>
          <a:p>
            <a:pPr marL="171450" indent="-171450">
              <a:buFont typeface="Arial" panose="020B0604020202020204" pitchFamily="34" charset="0"/>
              <a:buChar char="•"/>
            </a:pPr>
            <a:r>
              <a:rPr lang="en-AU" dirty="0"/>
              <a:t>Which word captured your attention? Why?</a:t>
            </a:r>
          </a:p>
          <a:p>
            <a:pPr marL="171450" indent="-171450">
              <a:buFont typeface="Arial" panose="020B0604020202020204" pitchFamily="34" charset="0"/>
              <a:buChar char="•"/>
            </a:pPr>
            <a:endParaRPr lang="en-AU" dirty="0"/>
          </a:p>
          <a:p>
            <a:pPr marL="0" indent="0">
              <a:buFont typeface="Arial" panose="020B0604020202020204" pitchFamily="34" charset="0"/>
              <a:buNone/>
            </a:pPr>
            <a:r>
              <a:rPr lang="en-AU" dirty="0"/>
              <a:t>https://thinkingpathwayz.weebly.com/sentencephraseword.html  </a:t>
            </a:r>
          </a:p>
        </p:txBody>
      </p:sp>
      <p:sp>
        <p:nvSpPr>
          <p:cNvPr id="4" name="Slide Number Placeholder 3"/>
          <p:cNvSpPr>
            <a:spLocks noGrp="1"/>
          </p:cNvSpPr>
          <p:nvPr>
            <p:ph type="sldNum" sz="quarter" idx="10"/>
          </p:nvPr>
        </p:nvSpPr>
        <p:spPr/>
        <p:txBody>
          <a:bodyPr/>
          <a:lstStyle/>
          <a:p>
            <a:fld id="{8E575460-0DD7-4C42-8C60-1C103545363C}" type="slidenum">
              <a:rPr lang="en-AU" smtClean="0"/>
              <a:t>7</a:t>
            </a:fld>
            <a:endParaRPr lang="en-AU"/>
          </a:p>
        </p:txBody>
      </p:sp>
    </p:spTree>
    <p:extLst>
      <p:ext uri="{BB962C8B-B14F-4D97-AF65-F5344CB8AC3E}">
        <p14:creationId xmlns:p14="http://schemas.microsoft.com/office/powerpoint/2010/main" val="1705568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0C6E3-960F-4094-A9C3-06FB7F7CBB6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D382F8D5-05C8-4424-AF10-EC593D08D3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F6CE4CD7-7C5A-474E-8856-DDEB993E0FF2}"/>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5" name="Footer Placeholder 4">
            <a:extLst>
              <a:ext uri="{FF2B5EF4-FFF2-40B4-BE49-F238E27FC236}">
                <a16:creationId xmlns:a16="http://schemas.microsoft.com/office/drawing/2014/main" id="{E33FA862-1F53-4353-8DBA-3DB2C116E85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BCEF531-57AB-4DD6-82D0-05E1B4DCE88E}"/>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2454446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8C760-3E87-4970-A4AE-0FB9C167A009}"/>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12FB4D47-65AB-4AD0-AE6C-7A90E4A741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D12895E-1AB2-49D0-A453-D2E522CE201E}"/>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5" name="Footer Placeholder 4">
            <a:extLst>
              <a:ext uri="{FF2B5EF4-FFF2-40B4-BE49-F238E27FC236}">
                <a16:creationId xmlns:a16="http://schemas.microsoft.com/office/drawing/2014/main" id="{5957A4ED-E7D6-491F-8379-42F5F4DD8FE0}"/>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1E9E7A7-1054-4115-A6C5-0E83B9B2B087}"/>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7310793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E56D598-9F3C-4AF3-81B3-56963916096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252EE7AA-C288-4E75-9795-3150E133A33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3F09DDE-C23D-4B04-8F30-2F1E3C67854C}"/>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5" name="Footer Placeholder 4">
            <a:extLst>
              <a:ext uri="{FF2B5EF4-FFF2-40B4-BE49-F238E27FC236}">
                <a16:creationId xmlns:a16="http://schemas.microsoft.com/office/drawing/2014/main" id="{BF2D7BB2-667F-4A63-AB92-02CB5246AB8B}"/>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684A511-53B7-479C-AD37-ED6B318393BE}"/>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3088844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3CE25-6AD2-4A78-905A-DF2121B04D3F}"/>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A140792-0D7D-42EC-9968-BAAF351BB3E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189D8FD1-FF02-4018-A76E-333E20E71FEA}"/>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5" name="Footer Placeholder 4">
            <a:extLst>
              <a:ext uri="{FF2B5EF4-FFF2-40B4-BE49-F238E27FC236}">
                <a16:creationId xmlns:a16="http://schemas.microsoft.com/office/drawing/2014/main" id="{43531CEE-32EB-41F7-A3C0-EB59FC171B88}"/>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DE9890A2-A408-452E-AF69-3633A484D9B0}"/>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4177170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3EE9F-3449-463A-98CB-4ADC99932F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6F34BFA0-2657-4CFE-B3CC-931E0DC42A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44F82D-D873-4F92-A5E0-103C6CF14242}"/>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5" name="Footer Placeholder 4">
            <a:extLst>
              <a:ext uri="{FF2B5EF4-FFF2-40B4-BE49-F238E27FC236}">
                <a16:creationId xmlns:a16="http://schemas.microsoft.com/office/drawing/2014/main" id="{D091B2D5-7222-4671-9E4D-CAC6429F8C8E}"/>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11432B7-BB3C-4BEE-8563-E916734BE11E}"/>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4273067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10FA2-9D85-4885-ABC0-5E43D10D7F66}"/>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DAF8C3D7-E960-4C89-982A-387CA1FFBC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EE4E5C64-F7AE-48FF-9912-7414988B997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DBF1CA00-BC15-4740-A550-86F698073B27}"/>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6" name="Footer Placeholder 5">
            <a:extLst>
              <a:ext uri="{FF2B5EF4-FFF2-40B4-BE49-F238E27FC236}">
                <a16:creationId xmlns:a16="http://schemas.microsoft.com/office/drawing/2014/main" id="{767CEE7C-3268-41A2-BF96-03281745F4F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A8227013-5A1E-41EE-9374-48C2743B96EC}"/>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747853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52145-4069-4162-B86F-05AB814F09AA}"/>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06FDB358-05D6-438C-BAD9-B83B76C499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9BB0A1-D6EE-4D61-BA36-EBF505E074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1ACD93A7-9682-4BD5-912E-7FEA2E9F50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06FAC13-8AC7-433D-B17C-8A24C45CCA4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D580A62C-07FE-4B1C-9726-43D876492861}"/>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8" name="Footer Placeholder 7">
            <a:extLst>
              <a:ext uri="{FF2B5EF4-FFF2-40B4-BE49-F238E27FC236}">
                <a16:creationId xmlns:a16="http://schemas.microsoft.com/office/drawing/2014/main" id="{678695A0-B792-4E7D-950B-69F5045B3F5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EB9C48BB-C7BC-4ABF-92E5-CF028415EDA4}"/>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34621694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B918B-462C-4F0B-ABF8-2178A1CB0287}"/>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73528F6F-25F9-4199-8499-645AC1B71A60}"/>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4" name="Footer Placeholder 3">
            <a:extLst>
              <a:ext uri="{FF2B5EF4-FFF2-40B4-BE49-F238E27FC236}">
                <a16:creationId xmlns:a16="http://schemas.microsoft.com/office/drawing/2014/main" id="{43A4B914-5718-4A55-9B7B-CFFCE65B713F}"/>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0FEC40FF-562C-44F8-A51E-F2D2CF5E361D}"/>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61583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39AA4C-331E-4B5C-AAF8-3F0C89718E38}"/>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3" name="Footer Placeholder 2">
            <a:extLst>
              <a:ext uri="{FF2B5EF4-FFF2-40B4-BE49-F238E27FC236}">
                <a16:creationId xmlns:a16="http://schemas.microsoft.com/office/drawing/2014/main" id="{41295F8B-1901-4CD0-8FD2-FE7BA30D2801}"/>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63F60D0A-AB7F-4B72-96BE-B9239E474851}"/>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507526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49CD7-6809-4E3A-AEC8-A59AD9C9D9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D7C873D1-1DFF-45F3-84AA-8008F7FD36F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18FB67A-D2BE-407A-A2B1-9DA6493D5D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DCED9D-CB79-4D6B-B279-B390350BDEF4}"/>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6" name="Footer Placeholder 5">
            <a:extLst>
              <a:ext uri="{FF2B5EF4-FFF2-40B4-BE49-F238E27FC236}">
                <a16:creationId xmlns:a16="http://schemas.microsoft.com/office/drawing/2014/main" id="{0C0E0905-2A94-4418-BD45-C527EE90E08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C7400D51-FF55-4F98-835A-55A011C0943D}"/>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1080461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61109-52AE-44F5-9487-790718B2D9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B1F9A1AD-D468-4C97-81F4-623942AC7C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1D970158-83C0-4CFA-AFF5-B039D4A440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29DE69-472B-488C-A05E-8ED05810BF7F}"/>
              </a:ext>
            </a:extLst>
          </p:cNvPr>
          <p:cNvSpPr>
            <a:spLocks noGrp="1"/>
          </p:cNvSpPr>
          <p:nvPr>
            <p:ph type="dt" sz="half" idx="10"/>
          </p:nvPr>
        </p:nvSpPr>
        <p:spPr/>
        <p:txBody>
          <a:bodyPr/>
          <a:lstStyle/>
          <a:p>
            <a:fld id="{DE0AA91D-2627-4D03-A2E5-CB26D499640C}" type="datetimeFigureOut">
              <a:rPr lang="en-AU" smtClean="0"/>
              <a:t>10/09/2018</a:t>
            </a:fld>
            <a:endParaRPr lang="en-AU"/>
          </a:p>
        </p:txBody>
      </p:sp>
      <p:sp>
        <p:nvSpPr>
          <p:cNvPr id="6" name="Footer Placeholder 5">
            <a:extLst>
              <a:ext uri="{FF2B5EF4-FFF2-40B4-BE49-F238E27FC236}">
                <a16:creationId xmlns:a16="http://schemas.microsoft.com/office/drawing/2014/main" id="{747C6EF0-696A-4771-A594-C0DE9BA3A68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03D1A6A3-8049-47AB-85CB-616BA72AA2E5}"/>
              </a:ext>
            </a:extLst>
          </p:cNvPr>
          <p:cNvSpPr>
            <a:spLocks noGrp="1"/>
          </p:cNvSpPr>
          <p:nvPr>
            <p:ph type="sldNum" sz="quarter" idx="12"/>
          </p:nvPr>
        </p:nvSpPr>
        <p:spPr/>
        <p:txBody>
          <a:bodyPr/>
          <a:lstStyle/>
          <a:p>
            <a:fld id="{8A5C47C6-FF3B-4679-98F8-3C394730E3AA}" type="slidenum">
              <a:rPr lang="en-AU" smtClean="0"/>
              <a:t>‹#›</a:t>
            </a:fld>
            <a:endParaRPr lang="en-AU"/>
          </a:p>
        </p:txBody>
      </p:sp>
    </p:spTree>
    <p:extLst>
      <p:ext uri="{BB962C8B-B14F-4D97-AF65-F5344CB8AC3E}">
        <p14:creationId xmlns:p14="http://schemas.microsoft.com/office/powerpoint/2010/main" val="22833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ECE9D7-29A0-413A-B424-70BBAF1F43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ED554EC-8876-4786-8EB3-8023045F78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2D3FEAA-26F7-49E9-A270-1439CF9FF0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AA91D-2627-4D03-A2E5-CB26D499640C}" type="datetimeFigureOut">
              <a:rPr lang="en-AU" smtClean="0"/>
              <a:t>10/09/2018</a:t>
            </a:fld>
            <a:endParaRPr lang="en-AU"/>
          </a:p>
        </p:txBody>
      </p:sp>
      <p:sp>
        <p:nvSpPr>
          <p:cNvPr id="5" name="Footer Placeholder 4">
            <a:extLst>
              <a:ext uri="{FF2B5EF4-FFF2-40B4-BE49-F238E27FC236}">
                <a16:creationId xmlns:a16="http://schemas.microsoft.com/office/drawing/2014/main" id="{180A0455-422B-46AF-A71F-085BDB16D93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BAD278F-6AB3-4CA7-8FCE-532B1BCB81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C47C6-FF3B-4679-98F8-3C394730E3AA}" type="slidenum">
              <a:rPr lang="en-AU" smtClean="0"/>
              <a:t>‹#›</a:t>
            </a:fld>
            <a:endParaRPr lang="en-AU"/>
          </a:p>
        </p:txBody>
      </p:sp>
    </p:spTree>
    <p:extLst>
      <p:ext uri="{BB962C8B-B14F-4D97-AF65-F5344CB8AC3E}">
        <p14:creationId xmlns:p14="http://schemas.microsoft.com/office/powerpoint/2010/main" val="35319083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thinkingpathwayz.weebly.com/sentencephraseword.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20472A-B6F4-4A92-9E8E-281D27B32EDE}"/>
              </a:ext>
            </a:extLst>
          </p:cNvPr>
          <p:cNvPicPr>
            <a:picLocks noChangeAspect="1"/>
          </p:cNvPicPr>
          <p:nvPr/>
        </p:nvPicPr>
        <p:blipFill rotWithShape="1">
          <a:blip r:embed="rId2">
            <a:extLst>
              <a:ext uri="{28A0092B-C50C-407E-A947-70E740481C1C}">
                <a14:useLocalDpi xmlns:a14="http://schemas.microsoft.com/office/drawing/2010/main" val="0"/>
              </a:ext>
            </a:extLst>
          </a:blip>
          <a:srcRect l="9564" t="9175" r="10825" b="11927"/>
          <a:stretch/>
        </p:blipFill>
        <p:spPr>
          <a:xfrm>
            <a:off x="0" y="0"/>
            <a:ext cx="12192000" cy="6858000"/>
          </a:xfrm>
          <a:prstGeom prst="rect">
            <a:avLst/>
          </a:prstGeom>
        </p:spPr>
      </p:pic>
      <p:sp>
        <p:nvSpPr>
          <p:cNvPr id="2" name="Title 1">
            <a:extLst>
              <a:ext uri="{FF2B5EF4-FFF2-40B4-BE49-F238E27FC236}">
                <a16:creationId xmlns:a16="http://schemas.microsoft.com/office/drawing/2014/main" id="{9BFB0D18-9123-4B2E-8C68-DE40D2A54DFE}"/>
              </a:ext>
            </a:extLst>
          </p:cNvPr>
          <p:cNvSpPr>
            <a:spLocks noGrp="1"/>
          </p:cNvSpPr>
          <p:nvPr>
            <p:ph type="ctrTitle"/>
          </p:nvPr>
        </p:nvSpPr>
        <p:spPr>
          <a:xfrm>
            <a:off x="2390862" y="1449533"/>
            <a:ext cx="8277138" cy="2387600"/>
          </a:xfrm>
        </p:spPr>
        <p:txBody>
          <a:bodyPr>
            <a:noAutofit/>
          </a:bodyPr>
          <a:lstStyle/>
          <a:p>
            <a:r>
              <a:rPr lang="en-AU" sz="12100" dirty="0">
                <a:latin typeface="KG A Little Swag" panose="02000000000000000000" pitchFamily="2" charset="0"/>
              </a:rPr>
              <a:t>grammar</a:t>
            </a:r>
            <a:endParaRPr lang="en-AU" dirty="0"/>
          </a:p>
        </p:txBody>
      </p:sp>
      <p:sp>
        <p:nvSpPr>
          <p:cNvPr id="3" name="Subtitle 2">
            <a:extLst>
              <a:ext uri="{FF2B5EF4-FFF2-40B4-BE49-F238E27FC236}">
                <a16:creationId xmlns:a16="http://schemas.microsoft.com/office/drawing/2014/main" id="{08F28F41-542C-413B-8657-B7671041D3AC}"/>
              </a:ext>
            </a:extLst>
          </p:cNvPr>
          <p:cNvSpPr>
            <a:spLocks noGrp="1"/>
          </p:cNvSpPr>
          <p:nvPr>
            <p:ph type="subTitle" idx="1"/>
          </p:nvPr>
        </p:nvSpPr>
        <p:spPr>
          <a:xfrm>
            <a:off x="2919369" y="3585464"/>
            <a:ext cx="7029974" cy="900979"/>
          </a:xfrm>
          <a:noFill/>
        </p:spPr>
        <p:txBody>
          <a:bodyPr>
            <a:normAutofit lnSpcReduction="10000"/>
          </a:bodyPr>
          <a:lstStyle/>
          <a:p>
            <a:r>
              <a:rPr lang="en-AU" sz="6000" dirty="0">
                <a:solidFill>
                  <a:srgbClr val="B1007E"/>
                </a:solidFill>
                <a:latin typeface="FSFFatBottom" panose="02000603000000000000" pitchFamily="2" charset="0"/>
                <a:ea typeface="FSFFatBottom" panose="02000603000000000000" pitchFamily="2" charset="0"/>
              </a:rPr>
              <a:t>Personification</a:t>
            </a:r>
            <a:endParaRPr lang="en-AU" sz="6000" dirty="0">
              <a:solidFill>
                <a:srgbClr val="B1007E"/>
              </a:solidFill>
            </a:endParaRPr>
          </a:p>
        </p:txBody>
      </p:sp>
      <p:sp>
        <p:nvSpPr>
          <p:cNvPr id="7" name="Oval 6">
            <a:extLst>
              <a:ext uri="{FF2B5EF4-FFF2-40B4-BE49-F238E27FC236}">
                <a16:creationId xmlns:a16="http://schemas.microsoft.com/office/drawing/2014/main" id="{1AD4E05B-E964-408B-8F5B-193505A5EE10}"/>
              </a:ext>
            </a:extLst>
          </p:cNvPr>
          <p:cNvSpPr/>
          <p:nvPr/>
        </p:nvSpPr>
        <p:spPr>
          <a:xfrm>
            <a:off x="80156" y="5965371"/>
            <a:ext cx="903913" cy="796066"/>
          </a:xfrm>
          <a:prstGeom prst="ellipse">
            <a:avLst/>
          </a:prstGeom>
          <a:solidFill>
            <a:srgbClr val="4CF3D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200" dirty="0">
                <a:latin typeface="HelloWhimsy" panose="02000603000000000000" pitchFamily="2" charset="0"/>
                <a:ea typeface="HelloWhimsy" panose="02000603000000000000" pitchFamily="2" charset="0"/>
              </a:rPr>
              <a:t>Alice Vigors</a:t>
            </a:r>
          </a:p>
          <a:p>
            <a:pPr algn="ctr"/>
            <a:r>
              <a:rPr lang="en-AU" sz="1200" dirty="0">
                <a:latin typeface="HelloWhimsy" panose="02000603000000000000" pitchFamily="2" charset="0"/>
                <a:ea typeface="HelloWhimsy" panose="02000603000000000000" pitchFamily="2" charset="0"/>
              </a:rPr>
              <a:t>2018</a:t>
            </a:r>
          </a:p>
        </p:txBody>
      </p:sp>
    </p:spTree>
    <p:extLst>
      <p:ext uri="{BB962C8B-B14F-4D97-AF65-F5344CB8AC3E}">
        <p14:creationId xmlns:p14="http://schemas.microsoft.com/office/powerpoint/2010/main" val="73485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5A837C-35BD-4E7F-B324-DE0179D35BBD}"/>
              </a:ext>
            </a:extLst>
          </p:cNvPr>
          <p:cNvSpPr>
            <a:spLocks noGrp="1"/>
          </p:cNvSpPr>
          <p:nvPr>
            <p:ph idx="1"/>
          </p:nvPr>
        </p:nvSpPr>
        <p:spPr>
          <a:xfrm>
            <a:off x="269965" y="329610"/>
            <a:ext cx="11652069" cy="6271488"/>
          </a:xfrm>
        </p:spPr>
        <p:txBody>
          <a:bodyPr>
            <a:normAutofit fontScale="85000" lnSpcReduction="20000"/>
          </a:bodyPr>
          <a:lstStyle/>
          <a:p>
            <a:pPr marL="0" indent="0">
              <a:buNone/>
            </a:pPr>
            <a:r>
              <a:rPr lang="en-AU" dirty="0">
                <a:latin typeface="FSFFatBottom" panose="02000603000000000000" pitchFamily="2" charset="0"/>
                <a:ea typeface="FSFFatBottom" panose="02000603000000000000" pitchFamily="2" charset="0"/>
              </a:rPr>
              <a:t>Introduce the poem 'The Sky is Low' by Emily Dickinson to students. Conduct a choral reading, assigning different students to each read one line of the poem. Ask students to try and define any unfamiliar vocabulary (for example, diadem) using the context of the poem, providing definitions when they are unable to determine what a word means.</a:t>
            </a:r>
          </a:p>
          <a:p>
            <a:pPr marL="0" indent="0">
              <a:buNone/>
            </a:pPr>
            <a:r>
              <a:rPr lang="en-AU" dirty="0">
                <a:latin typeface="FSFFatBottom" panose="02000603000000000000" pitchFamily="2" charset="0"/>
                <a:ea typeface="FSFFatBottom" panose="02000603000000000000" pitchFamily="2" charset="0"/>
              </a:rPr>
              <a:t>Diadem = a type of crown, specifically an ornamental headband worn b monarchs and others as a badge of royalty.</a:t>
            </a: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Ask students to identify examples of personification in the poem. Discuss why Dickinson has chosen to personify the weather. Questions for discussion include:</a:t>
            </a:r>
          </a:p>
          <a:p>
            <a:r>
              <a:rPr lang="en-AU" dirty="0">
                <a:latin typeface="FSFFatBottom" panose="02000603000000000000" pitchFamily="2" charset="0"/>
                <a:ea typeface="FSFFatBottom" panose="02000603000000000000" pitchFamily="2" charset="0"/>
              </a:rPr>
              <a:t>What kind of words does she use to set the mood of the poem?</a:t>
            </a:r>
          </a:p>
          <a:p>
            <a:r>
              <a:rPr lang="en-AU" dirty="0">
                <a:latin typeface="FSFFatBottom" panose="02000603000000000000" pitchFamily="2" charset="0"/>
                <a:ea typeface="FSFFatBottom" panose="02000603000000000000" pitchFamily="2" charset="0"/>
              </a:rPr>
              <a:t>Can you think of other words that might do the same thing?</a:t>
            </a:r>
          </a:p>
          <a:p>
            <a:r>
              <a:rPr lang="en-AU" dirty="0">
                <a:latin typeface="FSFFatBottom" panose="02000603000000000000" pitchFamily="2" charset="0"/>
                <a:ea typeface="FSFFatBottom" panose="02000603000000000000" pitchFamily="2" charset="0"/>
              </a:rPr>
              <a:t>How does she intensify the image of an unpleasant day by using personification</a:t>
            </a:r>
          </a:p>
          <a:p>
            <a:r>
              <a:rPr lang="en-AU" dirty="0">
                <a:latin typeface="FSFFatBottom" panose="02000603000000000000" pitchFamily="2" charset="0"/>
                <a:ea typeface="FSFFatBottom" panose="02000603000000000000" pitchFamily="2" charset="0"/>
              </a:rPr>
              <a:t>What does she compare nature to? Why do you think she does this</a:t>
            </a: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Display student responses.</a:t>
            </a:r>
          </a:p>
        </p:txBody>
      </p:sp>
      <p:sp>
        <p:nvSpPr>
          <p:cNvPr id="6" name="TextBox 5">
            <a:extLst>
              <a:ext uri="{FF2B5EF4-FFF2-40B4-BE49-F238E27FC236}">
                <a16:creationId xmlns:a16="http://schemas.microsoft.com/office/drawing/2014/main" id="{0AF401EC-D6C1-4587-8813-D00540C0247D}"/>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4177219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5A837C-35BD-4E7F-B324-DE0179D35BBD}"/>
              </a:ext>
            </a:extLst>
          </p:cNvPr>
          <p:cNvSpPr>
            <a:spLocks noGrp="1"/>
          </p:cNvSpPr>
          <p:nvPr>
            <p:ph idx="1"/>
          </p:nvPr>
        </p:nvSpPr>
        <p:spPr>
          <a:xfrm>
            <a:off x="269965" y="329610"/>
            <a:ext cx="11652069" cy="6271488"/>
          </a:xfrm>
        </p:spPr>
        <p:txBody>
          <a:bodyPr>
            <a:normAutofit fontScale="85000" lnSpcReduction="20000"/>
          </a:bodyPr>
          <a:lstStyle/>
          <a:p>
            <a:pPr marL="0" indent="0">
              <a:buNone/>
            </a:pPr>
            <a:r>
              <a:rPr lang="en-AU" dirty="0">
                <a:latin typeface="FSFFatBottom" panose="02000603000000000000" pitchFamily="2" charset="0"/>
                <a:ea typeface="FSFFatBottom" panose="02000603000000000000" pitchFamily="2" charset="0"/>
              </a:rPr>
              <a:t>Read and discuss 'April Rain Song' by Langston Hughes</a:t>
            </a:r>
          </a:p>
          <a:p>
            <a:pPr marL="0" indent="0">
              <a:buNone/>
            </a:pPr>
            <a:r>
              <a:rPr lang="en-AU" dirty="0">
                <a:latin typeface="FSFFatBottom" panose="02000603000000000000" pitchFamily="2" charset="0"/>
                <a:ea typeface="FSFFatBottom" panose="02000603000000000000" pitchFamily="2" charset="0"/>
              </a:rPr>
              <a:t>Possible questions for discussion include:</a:t>
            </a:r>
          </a:p>
          <a:p>
            <a:r>
              <a:rPr lang="en-AU" dirty="0">
                <a:latin typeface="FSFFatBottom" panose="02000603000000000000" pitchFamily="2" charset="0"/>
                <a:ea typeface="FSFFatBottom" panose="02000603000000000000" pitchFamily="2" charset="0"/>
              </a:rPr>
              <a:t>What are Langston Hughes' feelings toward rain?</a:t>
            </a:r>
          </a:p>
          <a:p>
            <a:r>
              <a:rPr lang="en-AU" dirty="0">
                <a:latin typeface="FSFFatBottom" panose="02000603000000000000" pitchFamily="2" charset="0"/>
                <a:ea typeface="FSFFatBottom" panose="02000603000000000000" pitchFamily="2" charset="0"/>
              </a:rPr>
              <a:t>What does he want his audience to do?</a:t>
            </a:r>
          </a:p>
          <a:p>
            <a:r>
              <a:rPr lang="en-AU" dirty="0">
                <a:latin typeface="FSFFatBottom" panose="02000603000000000000" pitchFamily="2" charset="0"/>
                <a:ea typeface="FSFFatBottom" panose="02000603000000000000" pitchFamily="2" charset="0"/>
              </a:rPr>
              <a:t>How does personification help him make his point?</a:t>
            </a:r>
          </a:p>
          <a:p>
            <a:r>
              <a:rPr lang="en-AU" dirty="0">
                <a:latin typeface="FSFFatBottom" panose="02000603000000000000" pitchFamily="2" charset="0"/>
                <a:ea typeface="FSFFatBottom" panose="02000603000000000000" pitchFamily="2" charset="0"/>
              </a:rPr>
              <a:t>How is his use of personification different from that of Dickinson?</a:t>
            </a:r>
          </a:p>
          <a:p>
            <a:r>
              <a:rPr lang="en-AU" dirty="0">
                <a:latin typeface="FSFFatBottom" panose="02000603000000000000" pitchFamily="2" charset="0"/>
                <a:ea typeface="FSFFatBottom" panose="02000603000000000000" pitchFamily="2" charset="0"/>
              </a:rPr>
              <a:t>What do you notice about the language he uses to describe the rain? How does he use repetition to make his point?</a:t>
            </a:r>
          </a:p>
          <a:p>
            <a:pPr marL="0" indent="0">
              <a:buNone/>
            </a:pPr>
            <a:endParaRPr lang="en-AU" dirty="0">
              <a:latin typeface="FSFFatBottom" panose="02000603000000000000" pitchFamily="2" charset="0"/>
              <a:ea typeface="FSFFatBottom" panose="02000603000000000000" pitchFamily="2" charset="0"/>
            </a:endParaRPr>
          </a:p>
          <a:p>
            <a:pPr marL="0" indent="0">
              <a:buNone/>
            </a:pPr>
            <a:r>
              <a:rPr lang="en-AU" dirty="0">
                <a:latin typeface="FSFFatBottom" panose="02000603000000000000" pitchFamily="2" charset="0"/>
                <a:ea typeface="FSFFatBottom" panose="02000603000000000000" pitchFamily="2" charset="0"/>
              </a:rPr>
              <a:t>Compare and contrast the two poems as a class. Some suggested questions are as follows.</a:t>
            </a:r>
          </a:p>
          <a:p>
            <a:r>
              <a:rPr lang="en-AU" dirty="0">
                <a:latin typeface="FSFFatBottom" panose="02000603000000000000" pitchFamily="2" charset="0"/>
                <a:ea typeface="FSFFatBottom" panose="02000603000000000000" pitchFamily="2" charset="0"/>
              </a:rPr>
              <a:t>What are the different moods of each poem?</a:t>
            </a:r>
          </a:p>
          <a:p>
            <a:r>
              <a:rPr lang="en-AU" dirty="0">
                <a:latin typeface="FSFFatBottom" panose="02000603000000000000" pitchFamily="2" charset="0"/>
                <a:ea typeface="FSFFatBottom" panose="02000603000000000000" pitchFamily="2" charset="0"/>
              </a:rPr>
              <a:t>How does the use of personification by each poet contribute to the mood of his or her poem?</a:t>
            </a:r>
          </a:p>
          <a:p>
            <a:r>
              <a:rPr lang="en-AU" dirty="0">
                <a:latin typeface="FSFFatBottom" panose="02000603000000000000" pitchFamily="2" charset="0"/>
                <a:ea typeface="FSFFatBottom" panose="02000603000000000000" pitchFamily="2" charset="0"/>
              </a:rPr>
              <a:t>What are the different types of words and patterns that each poet uses?</a:t>
            </a:r>
          </a:p>
          <a:p>
            <a:r>
              <a:rPr lang="en-AU" dirty="0">
                <a:latin typeface="FSFFatBottom" panose="02000603000000000000" pitchFamily="2" charset="0"/>
                <a:ea typeface="FSFFatBottom" panose="02000603000000000000" pitchFamily="2" charset="0"/>
              </a:rPr>
              <a:t>Which poem do you like the best? Why?</a:t>
            </a:r>
          </a:p>
        </p:txBody>
      </p:sp>
      <p:sp>
        <p:nvSpPr>
          <p:cNvPr id="6" name="TextBox 5">
            <a:extLst>
              <a:ext uri="{FF2B5EF4-FFF2-40B4-BE49-F238E27FC236}">
                <a16:creationId xmlns:a16="http://schemas.microsoft.com/office/drawing/2014/main" id="{0AF401EC-D6C1-4587-8813-D00540C0247D}"/>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3184177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5A837C-35BD-4E7F-B324-DE0179D35BBD}"/>
              </a:ext>
            </a:extLst>
          </p:cNvPr>
          <p:cNvSpPr>
            <a:spLocks noGrp="1"/>
          </p:cNvSpPr>
          <p:nvPr>
            <p:ph idx="1"/>
          </p:nvPr>
        </p:nvSpPr>
        <p:spPr>
          <a:xfrm>
            <a:off x="269965" y="329610"/>
            <a:ext cx="11652069" cy="6271488"/>
          </a:xfrm>
        </p:spPr>
        <p:txBody>
          <a:bodyPr>
            <a:normAutofit lnSpcReduction="10000"/>
          </a:bodyPr>
          <a:lstStyle/>
          <a:p>
            <a:pPr marL="0" indent="0">
              <a:buNone/>
            </a:pPr>
            <a:r>
              <a:rPr lang="en-AU" sz="2400" dirty="0">
                <a:latin typeface="FSFFatBottom" panose="02000603000000000000" pitchFamily="2" charset="0"/>
                <a:ea typeface="FSFFatBottom" panose="02000603000000000000" pitchFamily="2" charset="0"/>
              </a:rPr>
              <a:t>Use the adapted thinking routine </a:t>
            </a:r>
            <a:r>
              <a:rPr lang="en-AU" sz="2400" dirty="0">
                <a:latin typeface="FSFFatBottom" panose="02000603000000000000" pitchFamily="2" charset="0"/>
                <a:ea typeface="FSFFatBottom" panose="02000603000000000000" pitchFamily="2" charset="0"/>
                <a:hlinkClick r:id="rId2"/>
              </a:rPr>
              <a:t>Sentence Picture Word </a:t>
            </a:r>
            <a:r>
              <a:rPr lang="en-AU" sz="2400" dirty="0">
                <a:latin typeface="FSFFatBottom" panose="02000603000000000000" pitchFamily="2" charset="0"/>
                <a:ea typeface="FSFFatBottom" panose="02000603000000000000" pitchFamily="2" charset="0"/>
              </a:rPr>
              <a:t>to help learners to:</a:t>
            </a:r>
          </a:p>
          <a:p>
            <a:r>
              <a:rPr lang="en-AU" sz="2400" dirty="0">
                <a:latin typeface="FSFFatBottom" panose="02000603000000000000" pitchFamily="2" charset="0"/>
                <a:ea typeface="FSFFatBottom" panose="02000603000000000000" pitchFamily="2" charset="0"/>
              </a:rPr>
              <a:t>engage with and make meaning from text with a particular focus on capturing the essence of the text</a:t>
            </a:r>
          </a:p>
          <a:p>
            <a:r>
              <a:rPr lang="en-AU" sz="2400" dirty="0">
                <a:latin typeface="FSFFatBottom" panose="02000603000000000000" pitchFamily="2" charset="0"/>
                <a:ea typeface="FSFFatBottom" panose="02000603000000000000" pitchFamily="2" charset="0"/>
              </a:rPr>
              <a:t>engage in enhanced discussion while drawing attention to the power of language</a:t>
            </a:r>
          </a:p>
          <a:p>
            <a:pPr marL="0" indent="0">
              <a:buNone/>
            </a:pPr>
            <a:endParaRPr lang="en-AU" sz="2400" dirty="0">
              <a:latin typeface="FSFFatBottom" panose="02000603000000000000" pitchFamily="2" charset="0"/>
              <a:ea typeface="FSFFatBottom" panose="02000603000000000000" pitchFamily="2" charset="0"/>
            </a:endParaRPr>
          </a:p>
          <a:p>
            <a:pPr marL="0" indent="0">
              <a:buNone/>
            </a:pPr>
            <a:r>
              <a:rPr lang="en-AU" sz="2400" dirty="0">
                <a:latin typeface="FSFFatBottom" panose="02000603000000000000" pitchFamily="2" charset="0"/>
                <a:ea typeface="FSFFatBottom" panose="02000603000000000000" pitchFamily="2" charset="0"/>
              </a:rPr>
              <a:t> Students can choose to use this routine on one of the poems.</a:t>
            </a:r>
          </a:p>
          <a:p>
            <a:r>
              <a:rPr lang="en-AU" sz="2400" dirty="0">
                <a:latin typeface="FSFFatBottom" panose="02000603000000000000" pitchFamily="2" charset="0"/>
                <a:ea typeface="FSFFatBottom" panose="02000603000000000000" pitchFamily="2" charset="0"/>
              </a:rPr>
              <a:t>What sentence did you connect with? Why?</a:t>
            </a:r>
          </a:p>
          <a:p>
            <a:r>
              <a:rPr lang="en-AU" sz="2400" dirty="0">
                <a:latin typeface="FSFFatBottom" panose="02000603000000000000" pitchFamily="2" charset="0"/>
                <a:ea typeface="FSFFatBottom" panose="02000603000000000000" pitchFamily="2" charset="0"/>
              </a:rPr>
              <a:t>Which picture helped support your understanding of the text? Why? </a:t>
            </a:r>
          </a:p>
          <a:p>
            <a:pPr marL="0" indent="0">
              <a:buNone/>
            </a:pPr>
            <a:r>
              <a:rPr lang="en-AU" sz="2400" dirty="0">
                <a:solidFill>
                  <a:srgbClr val="FF8945"/>
                </a:solidFill>
                <a:latin typeface="FSFFatBottom" panose="02000603000000000000" pitchFamily="2" charset="0"/>
                <a:ea typeface="FSFFatBottom" panose="02000603000000000000" pitchFamily="2" charset="0"/>
              </a:rPr>
              <a:t>**** For this task the students will need to drawn upon mental images created when visualising the text</a:t>
            </a:r>
          </a:p>
          <a:p>
            <a:r>
              <a:rPr lang="en-AU" sz="2400" dirty="0">
                <a:latin typeface="FSFFatBottom" panose="02000603000000000000" pitchFamily="2" charset="0"/>
                <a:ea typeface="FSFFatBottom" panose="02000603000000000000" pitchFamily="2" charset="0"/>
              </a:rPr>
              <a:t>Which word captured your attention? Why?</a:t>
            </a:r>
          </a:p>
          <a:p>
            <a:pPr marL="0" indent="0">
              <a:buNone/>
            </a:pPr>
            <a:endParaRPr lang="en-AU" sz="2400" dirty="0">
              <a:latin typeface="FSFFatBottom" panose="02000603000000000000" pitchFamily="2" charset="0"/>
              <a:ea typeface="FSFFatBottom" panose="02000603000000000000" pitchFamily="2" charset="0"/>
            </a:endParaRPr>
          </a:p>
          <a:p>
            <a:pPr marL="0" indent="0">
              <a:buNone/>
            </a:pPr>
            <a:endParaRPr lang="en-AU" sz="2400" dirty="0">
              <a:latin typeface="FSFFatBottom" panose="02000603000000000000" pitchFamily="2" charset="0"/>
              <a:ea typeface="FSFFatBottom" panose="02000603000000000000" pitchFamily="2" charset="0"/>
            </a:endParaRPr>
          </a:p>
          <a:p>
            <a:pPr marL="0" indent="0">
              <a:buNone/>
            </a:pPr>
            <a:r>
              <a:rPr lang="en-AU" sz="2400" dirty="0">
                <a:latin typeface="FSFFatBottom" panose="02000603000000000000" pitchFamily="2" charset="0"/>
                <a:ea typeface="FSFFatBottom" panose="02000603000000000000" pitchFamily="2" charset="0"/>
              </a:rPr>
              <a:t>Resource link: </a:t>
            </a:r>
            <a:r>
              <a:rPr lang="en-AU" sz="2400" dirty="0">
                <a:latin typeface="FSFFatBottom" panose="02000603000000000000" pitchFamily="2" charset="0"/>
                <a:ea typeface="FSFFatBottom" panose="02000603000000000000" pitchFamily="2" charset="0"/>
                <a:hlinkClick r:id="rId2"/>
              </a:rPr>
              <a:t>https://thinkingpathwayz.weebly.com/sentencephraseword.html</a:t>
            </a:r>
            <a:r>
              <a:rPr lang="en-AU" sz="2400" dirty="0">
                <a:latin typeface="FSFFatBottom" panose="02000603000000000000" pitchFamily="2" charset="0"/>
                <a:ea typeface="FSFFatBottom" panose="02000603000000000000" pitchFamily="2" charset="0"/>
              </a:rPr>
              <a:t> </a:t>
            </a:r>
          </a:p>
        </p:txBody>
      </p:sp>
      <p:sp>
        <p:nvSpPr>
          <p:cNvPr id="6" name="TextBox 5">
            <a:extLst>
              <a:ext uri="{FF2B5EF4-FFF2-40B4-BE49-F238E27FC236}">
                <a16:creationId xmlns:a16="http://schemas.microsoft.com/office/drawing/2014/main" id="{0AF401EC-D6C1-4587-8813-D00540C0247D}"/>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3261543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899B45C-481E-469C-BC6A-91B047196A17}"/>
              </a:ext>
            </a:extLst>
          </p:cNvPr>
          <p:cNvPicPr>
            <a:picLocks noChangeAspect="1"/>
          </p:cNvPicPr>
          <p:nvPr/>
        </p:nvPicPr>
        <p:blipFill rotWithShape="1">
          <a:blip r:embed="rId2">
            <a:extLst>
              <a:ext uri="{28A0092B-C50C-407E-A947-70E740481C1C}">
                <a14:useLocalDpi xmlns:a14="http://schemas.microsoft.com/office/drawing/2010/main" val="0"/>
              </a:ext>
            </a:extLst>
          </a:blip>
          <a:srcRect l="9564" t="9175" r="10825" b="11927"/>
          <a:stretch/>
        </p:blipFill>
        <p:spPr>
          <a:xfrm>
            <a:off x="0" y="0"/>
            <a:ext cx="12192000" cy="6858000"/>
          </a:xfrm>
          <a:prstGeom prst="rect">
            <a:avLst/>
          </a:prstGeom>
        </p:spPr>
      </p:pic>
      <p:sp>
        <p:nvSpPr>
          <p:cNvPr id="2" name="Title 1">
            <a:extLst>
              <a:ext uri="{FF2B5EF4-FFF2-40B4-BE49-F238E27FC236}">
                <a16:creationId xmlns:a16="http://schemas.microsoft.com/office/drawing/2014/main" id="{7712EBB7-90DB-44EE-BE38-43251D1F372C}"/>
              </a:ext>
            </a:extLst>
          </p:cNvPr>
          <p:cNvSpPr>
            <a:spLocks noGrp="1"/>
          </p:cNvSpPr>
          <p:nvPr>
            <p:ph type="title"/>
          </p:nvPr>
        </p:nvSpPr>
        <p:spPr>
          <a:xfrm>
            <a:off x="906010" y="60441"/>
            <a:ext cx="10536572" cy="1021231"/>
          </a:xfrm>
          <a:solidFill>
            <a:schemeClr val="bg1">
              <a:alpha val="68000"/>
            </a:schemeClr>
          </a:solidFill>
        </p:spPr>
        <p:txBody>
          <a:bodyPr>
            <a:noAutofit/>
          </a:bodyPr>
          <a:lstStyle/>
          <a:p>
            <a:pPr algn="ctr"/>
            <a:r>
              <a:rPr lang="en-AU" sz="8800" dirty="0">
                <a:latin typeface="KG A Little Swag" panose="02000000000000000000" pitchFamily="2" charset="0"/>
              </a:rPr>
              <a:t>learning intention</a:t>
            </a:r>
          </a:p>
        </p:txBody>
      </p:sp>
      <p:sp>
        <p:nvSpPr>
          <p:cNvPr id="8" name="TextBox 7">
            <a:extLst>
              <a:ext uri="{FF2B5EF4-FFF2-40B4-BE49-F238E27FC236}">
                <a16:creationId xmlns:a16="http://schemas.microsoft.com/office/drawing/2014/main" id="{ED3962AD-7123-454A-B11D-207B16E983EE}"/>
              </a:ext>
            </a:extLst>
          </p:cNvPr>
          <p:cNvSpPr txBox="1"/>
          <p:nvPr/>
        </p:nvSpPr>
        <p:spPr>
          <a:xfrm>
            <a:off x="906010" y="1155972"/>
            <a:ext cx="10536572" cy="400110"/>
          </a:xfrm>
          <a:prstGeom prst="rect">
            <a:avLst/>
          </a:prstGeom>
          <a:solidFill>
            <a:schemeClr val="bg1">
              <a:alpha val="68000"/>
            </a:schemeClr>
          </a:solidFill>
        </p:spPr>
        <p:txBody>
          <a:bodyPr wrap="square" rtlCol="0">
            <a:spAutoFit/>
          </a:bodyPr>
          <a:lstStyle/>
          <a:p>
            <a:pPr algn="ctr"/>
            <a:r>
              <a:rPr lang="en-AU" sz="2000" dirty="0">
                <a:latin typeface="FSFFatBottom" panose="02000603000000000000" pitchFamily="2" charset="0"/>
                <a:ea typeface="FSFFatBottom" panose="02000603000000000000" pitchFamily="2" charset="0"/>
              </a:rPr>
              <a:t>Identify and use a range of grammatical features effectively</a:t>
            </a:r>
          </a:p>
        </p:txBody>
      </p:sp>
      <p:sp>
        <p:nvSpPr>
          <p:cNvPr id="10" name="Title 1">
            <a:extLst>
              <a:ext uri="{FF2B5EF4-FFF2-40B4-BE49-F238E27FC236}">
                <a16:creationId xmlns:a16="http://schemas.microsoft.com/office/drawing/2014/main" id="{4575BF23-2C1E-4D5D-B9EA-E94C0D00385D}"/>
              </a:ext>
            </a:extLst>
          </p:cNvPr>
          <p:cNvSpPr txBox="1">
            <a:spLocks/>
          </p:cNvSpPr>
          <p:nvPr/>
        </p:nvSpPr>
        <p:spPr>
          <a:xfrm>
            <a:off x="906009" y="1924203"/>
            <a:ext cx="10536571" cy="1033841"/>
          </a:xfrm>
          <a:prstGeom prst="rect">
            <a:avLst/>
          </a:prstGeom>
          <a:solidFill>
            <a:schemeClr val="bg1">
              <a:alpha val="6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8800" dirty="0">
                <a:latin typeface="KG A Little Swag" panose="02000000000000000000" pitchFamily="2" charset="0"/>
              </a:rPr>
              <a:t>success criteria</a:t>
            </a:r>
          </a:p>
        </p:txBody>
      </p:sp>
      <p:sp>
        <p:nvSpPr>
          <p:cNvPr id="11" name="TextBox 10">
            <a:extLst>
              <a:ext uri="{FF2B5EF4-FFF2-40B4-BE49-F238E27FC236}">
                <a16:creationId xmlns:a16="http://schemas.microsoft.com/office/drawing/2014/main" id="{7DAFB12B-628B-4B47-97D3-A4D1146285BC}"/>
              </a:ext>
            </a:extLst>
          </p:cNvPr>
          <p:cNvSpPr txBox="1"/>
          <p:nvPr/>
        </p:nvSpPr>
        <p:spPr>
          <a:xfrm>
            <a:off x="906009" y="3058696"/>
            <a:ext cx="10536570" cy="1323439"/>
          </a:xfrm>
          <a:prstGeom prst="rect">
            <a:avLst/>
          </a:prstGeom>
          <a:solidFill>
            <a:schemeClr val="bg1">
              <a:alpha val="68000"/>
            </a:schemeClr>
          </a:solidFill>
        </p:spPr>
        <p:txBody>
          <a:bodyPr wrap="square" rtlCol="0">
            <a:spAutoFit/>
          </a:bodyPr>
          <a:lstStyle/>
          <a:p>
            <a:pPr marL="342900" indent="-342900">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Define personification</a:t>
            </a:r>
          </a:p>
          <a:p>
            <a:pPr marL="342900" indent="-342900">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Identify examples of personification in the writing of others</a:t>
            </a:r>
          </a:p>
          <a:p>
            <a:pPr marL="342900" indent="-342900">
              <a:buFont typeface="Wingdings" panose="05000000000000000000" pitchFamily="2" charset="2"/>
              <a:buChar char="q"/>
            </a:pPr>
            <a:r>
              <a:rPr lang="en-AU" sz="2000" dirty="0">
                <a:latin typeface="FSFFatBottom" panose="02000603000000000000" pitchFamily="2" charset="0"/>
                <a:ea typeface="FSFFatBottom" panose="02000603000000000000" pitchFamily="2" charset="0"/>
              </a:rPr>
              <a:t>Engage with and make meaning from the texts with a particular focus on capturing the essence of the text</a:t>
            </a:r>
          </a:p>
        </p:txBody>
      </p:sp>
      <p:sp>
        <p:nvSpPr>
          <p:cNvPr id="12" name="TextBox 11">
            <a:extLst>
              <a:ext uri="{FF2B5EF4-FFF2-40B4-BE49-F238E27FC236}">
                <a16:creationId xmlns:a16="http://schemas.microsoft.com/office/drawing/2014/main" id="{9620E076-9C46-4E3C-A3EF-CD5BFE7A39EB}"/>
              </a:ext>
            </a:extLst>
          </p:cNvPr>
          <p:cNvSpPr txBox="1"/>
          <p:nvPr/>
        </p:nvSpPr>
        <p:spPr>
          <a:xfrm rot="188509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14" name="Title 1">
            <a:extLst>
              <a:ext uri="{FF2B5EF4-FFF2-40B4-BE49-F238E27FC236}">
                <a16:creationId xmlns:a16="http://schemas.microsoft.com/office/drawing/2014/main" id="{D1DB01F6-E1FD-435F-9125-2CC3DCAA1F73}"/>
              </a:ext>
            </a:extLst>
          </p:cNvPr>
          <p:cNvSpPr txBox="1">
            <a:spLocks/>
          </p:cNvSpPr>
          <p:nvPr/>
        </p:nvSpPr>
        <p:spPr>
          <a:xfrm>
            <a:off x="906009" y="4565591"/>
            <a:ext cx="10536571" cy="1033841"/>
          </a:xfrm>
          <a:prstGeom prst="rect">
            <a:avLst/>
          </a:prstGeom>
          <a:solidFill>
            <a:schemeClr val="bg1">
              <a:alpha val="68000"/>
            </a:scheme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AU" sz="8800" dirty="0">
                <a:latin typeface="KG A Little Swag" panose="02000000000000000000" pitchFamily="2" charset="0"/>
              </a:rPr>
              <a:t>thinking </a:t>
            </a:r>
            <a:r>
              <a:rPr lang="en-AU" sz="8800" dirty="0" err="1">
                <a:latin typeface="KG A Little Swag" panose="02000000000000000000" pitchFamily="2" charset="0"/>
              </a:rPr>
              <a:t>i</a:t>
            </a:r>
            <a:r>
              <a:rPr lang="en-AU" sz="8800" dirty="0">
                <a:latin typeface="KG A Little Swag" panose="02000000000000000000" pitchFamily="2" charset="0"/>
              </a:rPr>
              <a:t> need</a:t>
            </a:r>
          </a:p>
        </p:txBody>
      </p:sp>
      <p:sp>
        <p:nvSpPr>
          <p:cNvPr id="15" name="TextBox 14">
            <a:extLst>
              <a:ext uri="{FF2B5EF4-FFF2-40B4-BE49-F238E27FC236}">
                <a16:creationId xmlns:a16="http://schemas.microsoft.com/office/drawing/2014/main" id="{8E111CDC-1919-4F9D-93BE-9B7EF646F882}"/>
              </a:ext>
            </a:extLst>
          </p:cNvPr>
          <p:cNvSpPr txBox="1"/>
          <p:nvPr/>
        </p:nvSpPr>
        <p:spPr>
          <a:xfrm>
            <a:off x="906010" y="5702028"/>
            <a:ext cx="10536570" cy="1077218"/>
          </a:xfrm>
          <a:prstGeom prst="rect">
            <a:avLst/>
          </a:prstGeom>
          <a:solidFill>
            <a:schemeClr val="bg1">
              <a:alpha val="68000"/>
            </a:schemeClr>
          </a:solidFill>
        </p:spPr>
        <p:txBody>
          <a:bodyPr wrap="square" rtlCol="0">
            <a:spAutoFit/>
          </a:bodyPr>
          <a:lstStyle/>
          <a:p>
            <a:pPr marL="342900" indent="-342900">
              <a:buFont typeface="Wingdings" panose="05000000000000000000" pitchFamily="2" charset="2"/>
              <a:buChar char="q"/>
            </a:pPr>
            <a:r>
              <a:rPr lang="en-AU" sz="1600" dirty="0">
                <a:latin typeface="FSFFatBottom" panose="02000603000000000000" pitchFamily="2" charset="0"/>
                <a:ea typeface="FSFFatBottom" panose="02000603000000000000" pitchFamily="2" charset="0"/>
              </a:rPr>
              <a:t>Describe what’s there</a:t>
            </a:r>
          </a:p>
          <a:p>
            <a:pPr marL="342900" indent="-342900">
              <a:buFont typeface="Wingdings" panose="05000000000000000000" pitchFamily="2" charset="2"/>
              <a:buChar char="q"/>
            </a:pPr>
            <a:r>
              <a:rPr lang="en-AU" sz="1600" dirty="0">
                <a:latin typeface="FSFFatBottom" panose="02000603000000000000" pitchFamily="2" charset="0"/>
                <a:ea typeface="FSFFatBottom" panose="02000603000000000000" pitchFamily="2" charset="0"/>
              </a:rPr>
              <a:t>Build explanations</a:t>
            </a:r>
          </a:p>
          <a:p>
            <a:pPr marL="342900" indent="-342900">
              <a:buFont typeface="Wingdings" panose="05000000000000000000" pitchFamily="2" charset="2"/>
              <a:buChar char="q"/>
            </a:pPr>
            <a:r>
              <a:rPr lang="en-AU" sz="1600" dirty="0">
                <a:latin typeface="FSFFatBottom" panose="02000603000000000000" pitchFamily="2" charset="0"/>
                <a:ea typeface="FSFFatBottom" panose="02000603000000000000" pitchFamily="2" charset="0"/>
              </a:rPr>
              <a:t>Reasoning with evidence</a:t>
            </a:r>
          </a:p>
          <a:p>
            <a:pPr marL="342900" indent="-342900">
              <a:buFont typeface="Wingdings" panose="05000000000000000000" pitchFamily="2" charset="2"/>
              <a:buChar char="q"/>
            </a:pPr>
            <a:r>
              <a:rPr lang="en-AU" sz="1600" dirty="0">
                <a:latin typeface="FSFFatBottom" panose="02000603000000000000" pitchFamily="2" charset="0"/>
                <a:ea typeface="FSFFatBottom" panose="02000603000000000000" pitchFamily="2" charset="0"/>
              </a:rPr>
              <a:t>Uncover complexing</a:t>
            </a:r>
          </a:p>
        </p:txBody>
      </p:sp>
      <p:sp>
        <p:nvSpPr>
          <p:cNvPr id="17" name="Oval 16">
            <a:hlinkClick r:id="rId3" action="ppaction://hlinksldjump"/>
            <a:extLst>
              <a:ext uri="{FF2B5EF4-FFF2-40B4-BE49-F238E27FC236}">
                <a16:creationId xmlns:a16="http://schemas.microsoft.com/office/drawing/2014/main" id="{19D684AB-E9D1-4C22-BCE2-E1A1D6731CC8}"/>
              </a:ext>
            </a:extLst>
          </p:cNvPr>
          <p:cNvSpPr/>
          <p:nvPr/>
        </p:nvSpPr>
        <p:spPr>
          <a:xfrm>
            <a:off x="10643653" y="125316"/>
            <a:ext cx="1438156" cy="1201972"/>
          </a:xfrm>
          <a:prstGeom prst="ellipse">
            <a:avLst/>
          </a:prstGeom>
          <a:solidFill>
            <a:srgbClr val="A200B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600" dirty="0">
                <a:latin typeface="FSFFatBottom" panose="02000603000000000000" pitchFamily="2" charset="0"/>
                <a:ea typeface="FSFFatBottom" panose="02000603000000000000" pitchFamily="2" charset="0"/>
              </a:rPr>
              <a:t>Teacher Notes</a:t>
            </a:r>
            <a:endParaRPr lang="en-AU" sz="1600" dirty="0"/>
          </a:p>
        </p:txBody>
      </p:sp>
    </p:spTree>
    <p:extLst>
      <p:ext uri="{BB962C8B-B14F-4D97-AF65-F5344CB8AC3E}">
        <p14:creationId xmlns:p14="http://schemas.microsoft.com/office/powerpoint/2010/main" val="139775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10"/>
                                        </p:tgtEl>
                                      </p:cBhvr>
                                    </p:animEffect>
                                    <p:animScale>
                                      <p:cBhvr>
                                        <p:cTn id="17" dur="250" autoRev="1" fill="hold"/>
                                        <p:tgtEl>
                                          <p:spTgt spid="10"/>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1">
                                            <p:bg/>
                                          </p:spTgt>
                                        </p:tgtEl>
                                        <p:attrNameLst>
                                          <p:attrName>style.visibility</p:attrName>
                                        </p:attrNameLst>
                                      </p:cBhvr>
                                      <p:to>
                                        <p:strVal val="visible"/>
                                      </p:to>
                                    </p:set>
                                    <p:animEffect transition="in" filter="fade">
                                      <p:cBhvr>
                                        <p:cTn id="22" dur="1000"/>
                                        <p:tgtEl>
                                          <p:spTgt spid="11">
                                            <p:bg/>
                                          </p:spTgt>
                                        </p:tgtEl>
                                      </p:cBhvr>
                                    </p:animEffect>
                                    <p:anim calcmode="lin" valueType="num">
                                      <p:cBhvr>
                                        <p:cTn id="23" dur="1000" fill="hold"/>
                                        <p:tgtEl>
                                          <p:spTgt spid="11">
                                            <p:bg/>
                                          </p:spTgt>
                                        </p:tgtEl>
                                        <p:attrNameLst>
                                          <p:attrName>ppt_x</p:attrName>
                                        </p:attrNameLst>
                                      </p:cBhvr>
                                      <p:tavLst>
                                        <p:tav tm="0">
                                          <p:val>
                                            <p:strVal val="#ppt_x"/>
                                          </p:val>
                                        </p:tav>
                                        <p:tav tm="100000">
                                          <p:val>
                                            <p:strVal val="#ppt_x"/>
                                          </p:val>
                                        </p:tav>
                                      </p:tavLst>
                                    </p:anim>
                                    <p:anim calcmode="lin" valueType="num">
                                      <p:cBhvr>
                                        <p:cTn id="24" dur="1000" fill="hold"/>
                                        <p:tgtEl>
                                          <p:spTgt spid="11">
                                            <p:bg/>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fade">
                                      <p:cBhvr>
                                        <p:cTn id="29" dur="1000"/>
                                        <p:tgtEl>
                                          <p:spTgt spid="11">
                                            <p:txEl>
                                              <p:pRg st="0" end="0"/>
                                            </p:txEl>
                                          </p:spTgt>
                                        </p:tgtEl>
                                      </p:cBhvr>
                                    </p:animEffect>
                                    <p:anim calcmode="lin" valueType="num">
                                      <p:cBhvr>
                                        <p:cTn id="30"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11">
                                            <p:txEl>
                                              <p:pRg st="1" end="1"/>
                                            </p:txEl>
                                          </p:spTgt>
                                        </p:tgtEl>
                                        <p:attrNameLst>
                                          <p:attrName>style.visibility</p:attrName>
                                        </p:attrNameLst>
                                      </p:cBhvr>
                                      <p:to>
                                        <p:strVal val="visible"/>
                                      </p:to>
                                    </p:set>
                                    <p:animEffect transition="in" filter="fade">
                                      <p:cBhvr>
                                        <p:cTn id="36" dur="1000"/>
                                        <p:tgtEl>
                                          <p:spTgt spid="11">
                                            <p:txEl>
                                              <p:pRg st="1" end="1"/>
                                            </p:txEl>
                                          </p:spTgt>
                                        </p:tgtEl>
                                      </p:cBhvr>
                                    </p:animEffect>
                                    <p:anim calcmode="lin" valueType="num">
                                      <p:cBhvr>
                                        <p:cTn id="37"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childTnLst>
                                    <p:set>
                                      <p:cBhvr>
                                        <p:cTn id="42" dur="1" fill="hold">
                                          <p:stCondLst>
                                            <p:cond delay="0"/>
                                          </p:stCondLst>
                                        </p:cTn>
                                        <p:tgtEl>
                                          <p:spTgt spid="11">
                                            <p:txEl>
                                              <p:pRg st="2" end="2"/>
                                            </p:txEl>
                                          </p:spTgt>
                                        </p:tgtEl>
                                        <p:attrNameLst>
                                          <p:attrName>style.visibility</p:attrName>
                                        </p:attrNameLst>
                                      </p:cBhvr>
                                      <p:to>
                                        <p:strVal val="visible"/>
                                      </p:to>
                                    </p:set>
                                    <p:animEffect transition="in" filter="fade">
                                      <p:cBhvr>
                                        <p:cTn id="43" dur="1000"/>
                                        <p:tgtEl>
                                          <p:spTgt spid="11">
                                            <p:txEl>
                                              <p:pRg st="2" end="2"/>
                                            </p:txEl>
                                          </p:spTgt>
                                        </p:tgtEl>
                                      </p:cBhvr>
                                    </p:animEffect>
                                    <p:anim calcmode="lin" valueType="num">
                                      <p:cBhvr>
                                        <p:cTn id="44"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grpId="0" nodeType="clickEffect">
                                  <p:stCondLst>
                                    <p:cond delay="0"/>
                                  </p:stCondLst>
                                  <p:childTnLst>
                                    <p:animEffect transition="out" filter="fade">
                                      <p:cBhvr>
                                        <p:cTn id="49" dur="500" tmFilter="0, 0; .2, .5; .8, .5; 1, 0"/>
                                        <p:tgtEl>
                                          <p:spTgt spid="14"/>
                                        </p:tgtEl>
                                      </p:cBhvr>
                                    </p:animEffect>
                                    <p:animScale>
                                      <p:cBhvr>
                                        <p:cTn id="50" dur="250" autoRev="1" fill="hold"/>
                                        <p:tgtEl>
                                          <p:spTgt spid="14"/>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15">
                                            <p:bg/>
                                          </p:spTgt>
                                        </p:tgtEl>
                                        <p:attrNameLst>
                                          <p:attrName>style.visibility</p:attrName>
                                        </p:attrNameLst>
                                      </p:cBhvr>
                                      <p:to>
                                        <p:strVal val="visible"/>
                                      </p:to>
                                    </p:set>
                                    <p:animEffect transition="in" filter="fade">
                                      <p:cBhvr>
                                        <p:cTn id="55" dur="1000"/>
                                        <p:tgtEl>
                                          <p:spTgt spid="15">
                                            <p:bg/>
                                          </p:spTgt>
                                        </p:tgtEl>
                                      </p:cBhvr>
                                    </p:animEffect>
                                    <p:anim calcmode="lin" valueType="num">
                                      <p:cBhvr>
                                        <p:cTn id="56" dur="1000" fill="hold"/>
                                        <p:tgtEl>
                                          <p:spTgt spid="15">
                                            <p:bg/>
                                          </p:spTgt>
                                        </p:tgtEl>
                                        <p:attrNameLst>
                                          <p:attrName>ppt_x</p:attrName>
                                        </p:attrNameLst>
                                      </p:cBhvr>
                                      <p:tavLst>
                                        <p:tav tm="0">
                                          <p:val>
                                            <p:strVal val="#ppt_x"/>
                                          </p:val>
                                        </p:tav>
                                        <p:tav tm="100000">
                                          <p:val>
                                            <p:strVal val="#ppt_x"/>
                                          </p:val>
                                        </p:tav>
                                      </p:tavLst>
                                    </p:anim>
                                    <p:anim calcmode="lin" valueType="num">
                                      <p:cBhvr>
                                        <p:cTn id="57" dur="1000" fill="hold"/>
                                        <p:tgtEl>
                                          <p:spTgt spid="15">
                                            <p:bg/>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grpId="0" nodeType="clickEffect">
                                  <p:stCondLst>
                                    <p:cond delay="0"/>
                                  </p:stCondLst>
                                  <p:childTnLst>
                                    <p:set>
                                      <p:cBhvr>
                                        <p:cTn id="61" dur="1" fill="hold">
                                          <p:stCondLst>
                                            <p:cond delay="0"/>
                                          </p:stCondLst>
                                        </p:cTn>
                                        <p:tgtEl>
                                          <p:spTgt spid="15">
                                            <p:txEl>
                                              <p:pRg st="0" end="0"/>
                                            </p:txEl>
                                          </p:spTgt>
                                        </p:tgtEl>
                                        <p:attrNameLst>
                                          <p:attrName>style.visibility</p:attrName>
                                        </p:attrNameLst>
                                      </p:cBhvr>
                                      <p:to>
                                        <p:strVal val="visible"/>
                                      </p:to>
                                    </p:set>
                                    <p:animEffect transition="in" filter="fade">
                                      <p:cBhvr>
                                        <p:cTn id="62" dur="1000"/>
                                        <p:tgtEl>
                                          <p:spTgt spid="15">
                                            <p:txEl>
                                              <p:pRg st="0" end="0"/>
                                            </p:txEl>
                                          </p:spTgt>
                                        </p:tgtEl>
                                      </p:cBhvr>
                                    </p:animEffect>
                                    <p:anim calcmode="lin" valueType="num">
                                      <p:cBhvr>
                                        <p:cTn id="63"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7" presetClass="entr" presetSubtype="0" fill="hold" grpId="0" nodeType="clickEffect">
                                  <p:stCondLst>
                                    <p:cond delay="0"/>
                                  </p:stCondLst>
                                  <p:childTnLst>
                                    <p:set>
                                      <p:cBhvr>
                                        <p:cTn id="68" dur="1" fill="hold">
                                          <p:stCondLst>
                                            <p:cond delay="0"/>
                                          </p:stCondLst>
                                        </p:cTn>
                                        <p:tgtEl>
                                          <p:spTgt spid="15">
                                            <p:txEl>
                                              <p:pRg st="1" end="1"/>
                                            </p:txEl>
                                          </p:spTgt>
                                        </p:tgtEl>
                                        <p:attrNameLst>
                                          <p:attrName>style.visibility</p:attrName>
                                        </p:attrNameLst>
                                      </p:cBhvr>
                                      <p:to>
                                        <p:strVal val="visible"/>
                                      </p:to>
                                    </p:set>
                                    <p:animEffect transition="in" filter="fade">
                                      <p:cBhvr>
                                        <p:cTn id="69" dur="1000"/>
                                        <p:tgtEl>
                                          <p:spTgt spid="15">
                                            <p:txEl>
                                              <p:pRg st="1" end="1"/>
                                            </p:txEl>
                                          </p:spTgt>
                                        </p:tgtEl>
                                      </p:cBhvr>
                                    </p:animEffect>
                                    <p:anim calcmode="lin" valueType="num">
                                      <p:cBhvr>
                                        <p:cTn id="70"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15">
                                            <p:txEl>
                                              <p:pRg st="2" end="2"/>
                                            </p:txEl>
                                          </p:spTgt>
                                        </p:tgtEl>
                                        <p:attrNameLst>
                                          <p:attrName>style.visibility</p:attrName>
                                        </p:attrNameLst>
                                      </p:cBhvr>
                                      <p:to>
                                        <p:strVal val="visible"/>
                                      </p:to>
                                    </p:set>
                                    <p:animEffect transition="in" filter="fade">
                                      <p:cBhvr>
                                        <p:cTn id="76" dur="1000"/>
                                        <p:tgtEl>
                                          <p:spTgt spid="15">
                                            <p:txEl>
                                              <p:pRg st="2" end="2"/>
                                            </p:txEl>
                                          </p:spTgt>
                                        </p:tgtEl>
                                      </p:cBhvr>
                                    </p:animEffect>
                                    <p:anim calcmode="lin" valueType="num">
                                      <p:cBhvr>
                                        <p:cTn id="77"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78"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7" presetClass="entr" presetSubtype="0" fill="hold" grpId="0" nodeType="clickEffect">
                                  <p:stCondLst>
                                    <p:cond delay="0"/>
                                  </p:stCondLst>
                                  <p:childTnLst>
                                    <p:set>
                                      <p:cBhvr>
                                        <p:cTn id="82" dur="1" fill="hold">
                                          <p:stCondLst>
                                            <p:cond delay="0"/>
                                          </p:stCondLst>
                                        </p:cTn>
                                        <p:tgtEl>
                                          <p:spTgt spid="15">
                                            <p:txEl>
                                              <p:pRg st="3" end="3"/>
                                            </p:txEl>
                                          </p:spTgt>
                                        </p:tgtEl>
                                        <p:attrNameLst>
                                          <p:attrName>style.visibility</p:attrName>
                                        </p:attrNameLst>
                                      </p:cBhvr>
                                      <p:to>
                                        <p:strVal val="visible"/>
                                      </p:to>
                                    </p:set>
                                    <p:animEffect transition="in" filter="fade">
                                      <p:cBhvr>
                                        <p:cTn id="83" dur="1000"/>
                                        <p:tgtEl>
                                          <p:spTgt spid="15">
                                            <p:txEl>
                                              <p:pRg st="3" end="3"/>
                                            </p:txEl>
                                          </p:spTgt>
                                        </p:tgtEl>
                                      </p:cBhvr>
                                    </p:animEffect>
                                    <p:anim calcmode="lin" valueType="num">
                                      <p:cBhvr>
                                        <p:cTn id="84"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17">
                                            <p:bg/>
                                          </p:spTgt>
                                        </p:tgtEl>
                                        <p:attrNameLst>
                                          <p:attrName>style.visibility</p:attrName>
                                        </p:attrNameLst>
                                      </p:cBhvr>
                                      <p:to>
                                        <p:strVal val="visible"/>
                                      </p:to>
                                    </p:set>
                                    <p:animEffect transition="in" filter="fade">
                                      <p:cBhvr>
                                        <p:cTn id="90" dur="500"/>
                                        <p:tgtEl>
                                          <p:spTgt spid="17">
                                            <p:bg/>
                                          </p:spTgt>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grpId="0" nodeType="clickEffect">
                                  <p:stCondLst>
                                    <p:cond delay="0"/>
                                  </p:stCondLst>
                                  <p:childTnLst>
                                    <p:set>
                                      <p:cBhvr>
                                        <p:cTn id="94" dur="1" fill="hold">
                                          <p:stCondLst>
                                            <p:cond delay="0"/>
                                          </p:stCondLst>
                                        </p:cTn>
                                        <p:tgtEl>
                                          <p:spTgt spid="17">
                                            <p:txEl>
                                              <p:pRg st="0" end="0"/>
                                            </p:txEl>
                                          </p:spTgt>
                                        </p:tgtEl>
                                        <p:attrNameLst>
                                          <p:attrName>style.visibility</p:attrName>
                                        </p:attrNameLst>
                                      </p:cBhvr>
                                      <p:to>
                                        <p:strVal val="visible"/>
                                      </p:to>
                                    </p:set>
                                    <p:animEffect transition="in" filter="fade">
                                      <p:cBhvr>
                                        <p:cTn id="95"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10" grpId="0" animBg="1"/>
      <p:bldP spid="11" grpId="0" build="p" animBg="1"/>
      <p:bldP spid="14" grpId="0" animBg="1"/>
      <p:bldP spid="15" grpId="0" build="p" animBg="1"/>
      <p:bldP spid="17"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569977C-9677-4A87-9D56-E72BCFCBE69C}"/>
              </a:ext>
            </a:extLst>
          </p:cNvPr>
          <p:cNvPicPr>
            <a:picLocks noChangeAspect="1"/>
          </p:cNvPicPr>
          <p:nvPr/>
        </p:nvPicPr>
        <p:blipFill rotWithShape="1">
          <a:blip r:embed="rId3">
            <a:extLst>
              <a:ext uri="{28A0092B-C50C-407E-A947-70E740481C1C}">
                <a14:useLocalDpi xmlns:a14="http://schemas.microsoft.com/office/drawing/2010/main" val="0"/>
              </a:ext>
            </a:extLst>
          </a:blip>
          <a:srcRect l="9564" t="9175" r="10825" b="11927"/>
          <a:stretch/>
        </p:blipFill>
        <p:spPr>
          <a:xfrm>
            <a:off x="0" y="0"/>
            <a:ext cx="3635924" cy="6858000"/>
          </a:xfrm>
          <a:prstGeom prst="rect">
            <a:avLst/>
          </a:prstGeom>
        </p:spPr>
      </p:pic>
      <p:sp>
        <p:nvSpPr>
          <p:cNvPr id="2" name="Title 1">
            <a:extLst>
              <a:ext uri="{FF2B5EF4-FFF2-40B4-BE49-F238E27FC236}">
                <a16:creationId xmlns:a16="http://schemas.microsoft.com/office/drawing/2014/main" id="{7712EBB7-90DB-44EE-BE38-43251D1F372C}"/>
              </a:ext>
            </a:extLst>
          </p:cNvPr>
          <p:cNvSpPr>
            <a:spLocks noGrp="1"/>
          </p:cNvSpPr>
          <p:nvPr>
            <p:ph type="title"/>
          </p:nvPr>
        </p:nvSpPr>
        <p:spPr>
          <a:xfrm>
            <a:off x="3635925" y="192920"/>
            <a:ext cx="8556075" cy="1325563"/>
          </a:xfrm>
        </p:spPr>
        <p:txBody>
          <a:bodyPr>
            <a:noAutofit/>
          </a:bodyPr>
          <a:lstStyle/>
          <a:p>
            <a:pPr algn="ctr"/>
            <a:r>
              <a:rPr lang="en-AU" sz="7200" dirty="0">
                <a:latin typeface="KG A Little Swag" panose="02000000000000000000" pitchFamily="2" charset="0"/>
              </a:rPr>
              <a:t>what is personification?</a:t>
            </a:r>
          </a:p>
        </p:txBody>
      </p:sp>
      <p:sp>
        <p:nvSpPr>
          <p:cNvPr id="8" name="TextBox 7">
            <a:extLst>
              <a:ext uri="{FF2B5EF4-FFF2-40B4-BE49-F238E27FC236}">
                <a16:creationId xmlns:a16="http://schemas.microsoft.com/office/drawing/2014/main" id="{ED3962AD-7123-454A-B11D-207B16E983EE}"/>
              </a:ext>
            </a:extLst>
          </p:cNvPr>
          <p:cNvSpPr txBox="1"/>
          <p:nvPr/>
        </p:nvSpPr>
        <p:spPr>
          <a:xfrm>
            <a:off x="3635926" y="1410014"/>
            <a:ext cx="8444574" cy="830997"/>
          </a:xfrm>
          <a:prstGeom prst="rect">
            <a:avLst/>
          </a:prstGeom>
          <a:noFill/>
        </p:spPr>
        <p:txBody>
          <a:bodyPr wrap="square" rtlCol="0">
            <a:spAutoFit/>
          </a:bodyPr>
          <a:lstStyle/>
          <a:p>
            <a:pPr algn="ctr"/>
            <a:r>
              <a:rPr lang="en-AU" sz="2400" dirty="0">
                <a:latin typeface="FSFFatBottom" panose="02000603000000000000" pitchFamily="2" charset="0"/>
                <a:ea typeface="FSFFatBottom" panose="02000603000000000000" pitchFamily="2" charset="0"/>
              </a:rPr>
              <a:t>Personification is the act of giving non-human things human characteristics.</a:t>
            </a:r>
          </a:p>
        </p:txBody>
      </p:sp>
      <p:sp>
        <p:nvSpPr>
          <p:cNvPr id="9" name="TextBox 8">
            <a:extLst>
              <a:ext uri="{FF2B5EF4-FFF2-40B4-BE49-F238E27FC236}">
                <a16:creationId xmlns:a16="http://schemas.microsoft.com/office/drawing/2014/main" id="{B0AA6633-52CB-4717-B6B3-B104D94AF714}"/>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
        <p:nvSpPr>
          <p:cNvPr id="6" name="Oval 5">
            <a:extLst>
              <a:ext uri="{FF2B5EF4-FFF2-40B4-BE49-F238E27FC236}">
                <a16:creationId xmlns:a16="http://schemas.microsoft.com/office/drawing/2014/main" id="{CFC83622-F603-417B-BACE-C8C6673C61F8}"/>
              </a:ext>
            </a:extLst>
          </p:cNvPr>
          <p:cNvSpPr/>
          <p:nvPr/>
        </p:nvSpPr>
        <p:spPr>
          <a:xfrm>
            <a:off x="4466200" y="2462435"/>
            <a:ext cx="3052200" cy="1887892"/>
          </a:xfrm>
          <a:prstGeom prst="ellipse">
            <a:avLst/>
          </a:prstGeom>
          <a:solidFill>
            <a:srgbClr val="FFBB4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latin typeface="FSFFatBottom" panose="02000603000000000000" pitchFamily="2" charset="0"/>
                <a:ea typeface="FSFFatBottom" panose="02000603000000000000" pitchFamily="2" charset="0"/>
              </a:rPr>
              <a:t>The car coughed to life.</a:t>
            </a:r>
            <a:endParaRPr lang="en-AU" sz="2400" dirty="0"/>
          </a:p>
        </p:txBody>
      </p:sp>
      <p:sp>
        <p:nvSpPr>
          <p:cNvPr id="34" name="Subtitle 2">
            <a:extLst>
              <a:ext uri="{FF2B5EF4-FFF2-40B4-BE49-F238E27FC236}">
                <a16:creationId xmlns:a16="http://schemas.microsoft.com/office/drawing/2014/main" id="{1145AEEC-3824-4CF4-A97E-E450BEF3BE9D}"/>
              </a:ext>
            </a:extLst>
          </p:cNvPr>
          <p:cNvSpPr txBox="1">
            <a:spLocks/>
          </p:cNvSpPr>
          <p:nvPr/>
        </p:nvSpPr>
        <p:spPr>
          <a:xfrm rot="16200000">
            <a:off x="-1211301" y="2940215"/>
            <a:ext cx="6058526" cy="932333"/>
          </a:xfrm>
          <a:prstGeom prst="rect">
            <a:avLst/>
          </a:prstGeom>
          <a:solidFill>
            <a:schemeClr val="bg1">
              <a:alpha val="68000"/>
            </a:schemeClr>
          </a:solidFill>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6600" dirty="0">
                <a:solidFill>
                  <a:srgbClr val="B1007E"/>
                </a:solidFill>
                <a:latin typeface="FSFFatBottom" panose="02000603000000000000" pitchFamily="2" charset="0"/>
                <a:ea typeface="FSFFatBottom" panose="02000603000000000000" pitchFamily="2" charset="0"/>
              </a:rPr>
              <a:t>Personification</a:t>
            </a:r>
            <a:endParaRPr lang="en-AU" sz="6600" dirty="0">
              <a:solidFill>
                <a:srgbClr val="B1007E"/>
              </a:solidFill>
            </a:endParaRPr>
          </a:p>
        </p:txBody>
      </p:sp>
      <p:sp>
        <p:nvSpPr>
          <p:cNvPr id="35" name="Oval 34">
            <a:extLst>
              <a:ext uri="{FF2B5EF4-FFF2-40B4-BE49-F238E27FC236}">
                <a16:creationId xmlns:a16="http://schemas.microsoft.com/office/drawing/2014/main" id="{5583134F-5DE3-46C7-AF7A-516EF9F04C6C}"/>
              </a:ext>
            </a:extLst>
          </p:cNvPr>
          <p:cNvSpPr/>
          <p:nvPr/>
        </p:nvSpPr>
        <p:spPr>
          <a:xfrm>
            <a:off x="4466200" y="4760329"/>
            <a:ext cx="3052200" cy="1887892"/>
          </a:xfrm>
          <a:prstGeom prst="ellipse">
            <a:avLst/>
          </a:prstGeom>
          <a:solidFill>
            <a:srgbClr val="DF39D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latin typeface="FSFFatBottom" panose="02000603000000000000" pitchFamily="2" charset="0"/>
                <a:ea typeface="FSFFatBottom" panose="02000603000000000000" pitchFamily="2" charset="0"/>
              </a:rPr>
              <a:t>The sun glared down on us.</a:t>
            </a:r>
            <a:endParaRPr lang="en-AU" sz="2400" dirty="0"/>
          </a:p>
        </p:txBody>
      </p:sp>
      <p:sp>
        <p:nvSpPr>
          <p:cNvPr id="36" name="Oval 35">
            <a:extLst>
              <a:ext uri="{FF2B5EF4-FFF2-40B4-BE49-F238E27FC236}">
                <a16:creationId xmlns:a16="http://schemas.microsoft.com/office/drawing/2014/main" id="{085C9B9C-3A2F-40C8-B557-F0EA4D017A7A}"/>
              </a:ext>
            </a:extLst>
          </p:cNvPr>
          <p:cNvSpPr/>
          <p:nvPr/>
        </p:nvSpPr>
        <p:spPr>
          <a:xfrm>
            <a:off x="8149720" y="2485054"/>
            <a:ext cx="3052200" cy="1887892"/>
          </a:xfrm>
          <a:prstGeom prst="ellipse">
            <a:avLst/>
          </a:prstGeom>
          <a:solidFill>
            <a:srgbClr val="79F9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latin typeface="FSFFatBottom" panose="02000603000000000000" pitchFamily="2" charset="0"/>
                <a:ea typeface="FSFFatBottom" panose="02000603000000000000" pitchFamily="2" charset="0"/>
              </a:rPr>
              <a:t>The flowers danced in the breeze.</a:t>
            </a:r>
            <a:endParaRPr lang="en-AU" sz="2400" dirty="0"/>
          </a:p>
        </p:txBody>
      </p:sp>
      <p:sp>
        <p:nvSpPr>
          <p:cNvPr id="37" name="Oval 36">
            <a:extLst>
              <a:ext uri="{FF2B5EF4-FFF2-40B4-BE49-F238E27FC236}">
                <a16:creationId xmlns:a16="http://schemas.microsoft.com/office/drawing/2014/main" id="{8C1040C8-A055-4B90-B73C-E4DAD8D7D4FD}"/>
              </a:ext>
            </a:extLst>
          </p:cNvPr>
          <p:cNvSpPr/>
          <p:nvPr/>
        </p:nvSpPr>
        <p:spPr>
          <a:xfrm>
            <a:off x="8106438" y="4777188"/>
            <a:ext cx="3052200" cy="1887892"/>
          </a:xfrm>
          <a:prstGeom prst="ellipse">
            <a:avLst/>
          </a:prstGeom>
          <a:solidFill>
            <a:srgbClr val="B4E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2400" dirty="0">
                <a:latin typeface="FSFFatBottom" panose="02000603000000000000" pitchFamily="2" charset="0"/>
                <a:ea typeface="FSFFatBottom" panose="02000603000000000000" pitchFamily="2" charset="0"/>
              </a:rPr>
              <a:t>The camera loves him.</a:t>
            </a:r>
            <a:endParaRPr lang="en-AU" sz="2400" dirty="0"/>
          </a:p>
        </p:txBody>
      </p:sp>
    </p:spTree>
    <p:extLst>
      <p:ext uri="{BB962C8B-B14F-4D97-AF65-F5344CB8AC3E}">
        <p14:creationId xmlns:p14="http://schemas.microsoft.com/office/powerpoint/2010/main" val="4168400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outVertical)">
                                      <p:cBhvr>
                                        <p:cTn id="12" dur="10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bg/>
                                          </p:spTgt>
                                        </p:tgtEl>
                                        <p:attrNameLst>
                                          <p:attrName>style.visibility</p:attrName>
                                        </p:attrNameLst>
                                      </p:cBhvr>
                                      <p:to>
                                        <p:strVal val="visible"/>
                                      </p:to>
                                    </p:set>
                                    <p:animEffect transition="in" filter="fade">
                                      <p:cBhvr>
                                        <p:cTn id="17" dur="500"/>
                                        <p:tgtEl>
                                          <p:spTgt spid="6">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5">
                                            <p:bg/>
                                          </p:spTgt>
                                        </p:tgtEl>
                                        <p:attrNameLst>
                                          <p:attrName>style.visibility</p:attrName>
                                        </p:attrNameLst>
                                      </p:cBhvr>
                                      <p:to>
                                        <p:strVal val="visible"/>
                                      </p:to>
                                    </p:set>
                                    <p:animEffect transition="in" filter="fade">
                                      <p:cBhvr>
                                        <p:cTn id="27" dur="500"/>
                                        <p:tgtEl>
                                          <p:spTgt spid="35">
                                            <p:bg/>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6">
                                            <p:bg/>
                                          </p:spTgt>
                                        </p:tgtEl>
                                        <p:attrNameLst>
                                          <p:attrName>style.visibility</p:attrName>
                                        </p:attrNameLst>
                                      </p:cBhvr>
                                      <p:to>
                                        <p:strVal val="visible"/>
                                      </p:to>
                                    </p:set>
                                    <p:animEffect transition="in" filter="fade">
                                      <p:cBhvr>
                                        <p:cTn id="37" dur="500"/>
                                        <p:tgtEl>
                                          <p:spTgt spid="36">
                                            <p:bg/>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6">
                                            <p:txEl>
                                              <p:pRg st="0" end="0"/>
                                            </p:txEl>
                                          </p:spTgt>
                                        </p:tgtEl>
                                        <p:attrNameLst>
                                          <p:attrName>style.visibility</p:attrName>
                                        </p:attrNameLst>
                                      </p:cBhvr>
                                      <p:to>
                                        <p:strVal val="visible"/>
                                      </p:to>
                                    </p:set>
                                    <p:animEffect transition="in" filter="fade">
                                      <p:cBhvr>
                                        <p:cTn id="42" dur="500"/>
                                        <p:tgtEl>
                                          <p:spTgt spid="3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7">
                                            <p:bg/>
                                          </p:spTgt>
                                        </p:tgtEl>
                                        <p:attrNameLst>
                                          <p:attrName>style.visibility</p:attrName>
                                        </p:attrNameLst>
                                      </p:cBhvr>
                                      <p:to>
                                        <p:strVal val="visible"/>
                                      </p:to>
                                    </p:set>
                                    <p:animEffect transition="in" filter="fade">
                                      <p:cBhvr>
                                        <p:cTn id="47" dur="500"/>
                                        <p:tgtEl>
                                          <p:spTgt spid="37">
                                            <p:bg/>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7">
                                            <p:txEl>
                                              <p:pRg st="0" end="0"/>
                                            </p:txEl>
                                          </p:spTgt>
                                        </p:tgtEl>
                                        <p:attrNameLst>
                                          <p:attrName>style.visibility</p:attrName>
                                        </p:attrNameLst>
                                      </p:cBhvr>
                                      <p:to>
                                        <p:strVal val="visible"/>
                                      </p:to>
                                    </p:set>
                                    <p:animEffect transition="in" filter="fade">
                                      <p:cBhvr>
                                        <p:cTn id="52"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P spid="6" grpId="0" build="p" animBg="1"/>
      <p:bldP spid="35" grpId="0" build="p" animBg="1"/>
      <p:bldP spid="36" grpId="0" build="p" animBg="1"/>
      <p:bldP spid="37"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873AF0-5BF0-441B-A55F-AC97422153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DADF24-731B-470A-B6DD-DAE15A36C7EF}"/>
              </a:ext>
            </a:extLst>
          </p:cNvPr>
          <p:cNvSpPr>
            <a:spLocks noGrp="1"/>
          </p:cNvSpPr>
          <p:nvPr>
            <p:ph type="title"/>
          </p:nvPr>
        </p:nvSpPr>
        <p:spPr>
          <a:xfrm>
            <a:off x="265611" y="250031"/>
            <a:ext cx="11660778" cy="1325563"/>
          </a:xfrm>
          <a:solidFill>
            <a:schemeClr val="bg1">
              <a:alpha val="68000"/>
            </a:schemeClr>
          </a:solidFill>
        </p:spPr>
        <p:txBody>
          <a:bodyPr/>
          <a:lstStyle/>
          <a:p>
            <a:pPr algn="ctr"/>
            <a:r>
              <a:rPr lang="en-AU" dirty="0">
                <a:latin typeface="FSFRainyFriday" panose="02000603000000000000" pitchFamily="2" charset="0"/>
                <a:ea typeface="FSFRainyFriday" panose="02000603000000000000" pitchFamily="2" charset="0"/>
              </a:rPr>
              <a:t>The Sky is Low</a:t>
            </a:r>
            <a:br>
              <a:rPr lang="en-AU" dirty="0">
                <a:latin typeface="FSFRainyFriday" panose="02000603000000000000" pitchFamily="2" charset="0"/>
                <a:ea typeface="FSFRainyFriday" panose="02000603000000000000" pitchFamily="2" charset="0"/>
              </a:rPr>
            </a:br>
            <a:r>
              <a:rPr lang="en-AU" sz="2400" dirty="0">
                <a:latin typeface="FSFFatBottom" panose="02000603000000000000" pitchFamily="2" charset="0"/>
                <a:ea typeface="FSFFatBottom" panose="02000603000000000000" pitchFamily="2" charset="0"/>
              </a:rPr>
              <a:t>- Emily Dickinson</a:t>
            </a:r>
            <a:endParaRPr lang="en-AU" dirty="0">
              <a:latin typeface="FSFRainyFriday" panose="02000603000000000000" pitchFamily="2" charset="0"/>
              <a:ea typeface="FSFRainyFriday" panose="02000603000000000000" pitchFamily="2" charset="0"/>
            </a:endParaRPr>
          </a:p>
        </p:txBody>
      </p:sp>
      <p:sp>
        <p:nvSpPr>
          <p:cNvPr id="3" name="Content Placeholder 2">
            <a:extLst>
              <a:ext uri="{FF2B5EF4-FFF2-40B4-BE49-F238E27FC236}">
                <a16:creationId xmlns:a16="http://schemas.microsoft.com/office/drawing/2014/main" id="{FEE4F758-7ADE-4D3E-A609-D47336B20391}"/>
              </a:ext>
            </a:extLst>
          </p:cNvPr>
          <p:cNvSpPr>
            <a:spLocks noGrp="1"/>
          </p:cNvSpPr>
          <p:nvPr>
            <p:ph idx="1"/>
          </p:nvPr>
        </p:nvSpPr>
        <p:spPr>
          <a:xfrm>
            <a:off x="265611" y="1825625"/>
            <a:ext cx="11660778" cy="4351338"/>
          </a:xfrm>
          <a:solidFill>
            <a:schemeClr val="bg1">
              <a:alpha val="68000"/>
            </a:schemeClr>
          </a:solidFill>
        </p:spPr>
        <p:txBody>
          <a:bodyPr>
            <a:normAutofit/>
          </a:bodyPr>
          <a:lstStyle/>
          <a:p>
            <a:pPr marL="0" indent="0">
              <a:buNone/>
            </a:pPr>
            <a:r>
              <a:rPr lang="en-AU" sz="3600" dirty="0">
                <a:latin typeface="FSFFatBottom" panose="02000603000000000000" pitchFamily="2" charset="0"/>
                <a:ea typeface="FSFFatBottom" panose="02000603000000000000" pitchFamily="2" charset="0"/>
              </a:rPr>
              <a:t>The sky is low, the clouds are  mean,</a:t>
            </a:r>
            <a:br>
              <a:rPr lang="en-AU" sz="3600" dirty="0">
                <a:latin typeface="FSFFatBottom" panose="02000603000000000000" pitchFamily="2" charset="0"/>
                <a:ea typeface="FSFFatBottom" panose="02000603000000000000" pitchFamily="2" charset="0"/>
              </a:rPr>
            </a:br>
            <a:r>
              <a:rPr lang="en-AU" sz="3600" dirty="0">
                <a:latin typeface="FSFFatBottom" panose="02000603000000000000" pitchFamily="2" charset="0"/>
                <a:ea typeface="FSFFatBottom" panose="02000603000000000000" pitchFamily="2" charset="0"/>
              </a:rPr>
              <a:t>A travelling flake of snow</a:t>
            </a:r>
            <a:br>
              <a:rPr lang="en-AU" sz="3600" dirty="0">
                <a:latin typeface="FSFFatBottom" panose="02000603000000000000" pitchFamily="2" charset="0"/>
                <a:ea typeface="FSFFatBottom" panose="02000603000000000000" pitchFamily="2" charset="0"/>
              </a:rPr>
            </a:br>
            <a:r>
              <a:rPr lang="en-AU" sz="3600" dirty="0">
                <a:latin typeface="FSFFatBottom" panose="02000603000000000000" pitchFamily="2" charset="0"/>
                <a:ea typeface="FSFFatBottom" panose="02000603000000000000" pitchFamily="2" charset="0"/>
              </a:rPr>
              <a:t>Across a barn or through a rut</a:t>
            </a:r>
            <a:br>
              <a:rPr lang="en-AU" sz="3600" dirty="0">
                <a:latin typeface="FSFFatBottom" panose="02000603000000000000" pitchFamily="2" charset="0"/>
                <a:ea typeface="FSFFatBottom" panose="02000603000000000000" pitchFamily="2" charset="0"/>
              </a:rPr>
            </a:br>
            <a:r>
              <a:rPr lang="en-AU" sz="3600" dirty="0">
                <a:latin typeface="FSFFatBottom" panose="02000603000000000000" pitchFamily="2" charset="0"/>
                <a:ea typeface="FSFFatBottom" panose="02000603000000000000" pitchFamily="2" charset="0"/>
              </a:rPr>
              <a:t>Debates if it will go.</a:t>
            </a:r>
            <a:br>
              <a:rPr lang="en-AU" sz="3600" dirty="0">
                <a:latin typeface="FSFFatBottom" panose="02000603000000000000" pitchFamily="2" charset="0"/>
                <a:ea typeface="FSFFatBottom" panose="02000603000000000000" pitchFamily="2" charset="0"/>
              </a:rPr>
            </a:br>
            <a:r>
              <a:rPr lang="en-AU" sz="3600" dirty="0">
                <a:latin typeface="FSFFatBottom" panose="02000603000000000000" pitchFamily="2" charset="0"/>
                <a:ea typeface="FSFFatBottom" panose="02000603000000000000" pitchFamily="2" charset="0"/>
              </a:rPr>
              <a:t>A narrow wind complains all day</a:t>
            </a:r>
            <a:br>
              <a:rPr lang="en-AU" sz="3600" dirty="0">
                <a:latin typeface="FSFFatBottom" panose="02000603000000000000" pitchFamily="2" charset="0"/>
                <a:ea typeface="FSFFatBottom" panose="02000603000000000000" pitchFamily="2" charset="0"/>
              </a:rPr>
            </a:br>
            <a:r>
              <a:rPr lang="en-AU" sz="3600" dirty="0">
                <a:latin typeface="FSFFatBottom" panose="02000603000000000000" pitchFamily="2" charset="0"/>
                <a:ea typeface="FSFFatBottom" panose="02000603000000000000" pitchFamily="2" charset="0"/>
              </a:rPr>
              <a:t>How someone treated him;</a:t>
            </a:r>
            <a:br>
              <a:rPr lang="en-AU" sz="3600" dirty="0">
                <a:latin typeface="FSFFatBottom" panose="02000603000000000000" pitchFamily="2" charset="0"/>
                <a:ea typeface="FSFFatBottom" panose="02000603000000000000" pitchFamily="2" charset="0"/>
              </a:rPr>
            </a:br>
            <a:r>
              <a:rPr lang="en-AU" sz="3600" dirty="0">
                <a:latin typeface="FSFFatBottom" panose="02000603000000000000" pitchFamily="2" charset="0"/>
                <a:ea typeface="FSFFatBottom" panose="02000603000000000000" pitchFamily="2" charset="0"/>
              </a:rPr>
              <a:t>Nature, like us, is sometimes caught</a:t>
            </a:r>
            <a:br>
              <a:rPr lang="en-AU" sz="3600" dirty="0">
                <a:latin typeface="FSFFatBottom" panose="02000603000000000000" pitchFamily="2" charset="0"/>
                <a:ea typeface="FSFFatBottom" panose="02000603000000000000" pitchFamily="2" charset="0"/>
              </a:rPr>
            </a:br>
            <a:r>
              <a:rPr lang="en-AU" sz="3600" dirty="0">
                <a:latin typeface="FSFFatBottom" panose="02000603000000000000" pitchFamily="2" charset="0"/>
                <a:ea typeface="FSFFatBottom" panose="02000603000000000000" pitchFamily="2" charset="0"/>
              </a:rPr>
              <a:t>Without her diadem.</a:t>
            </a:r>
          </a:p>
        </p:txBody>
      </p:sp>
      <p:sp>
        <p:nvSpPr>
          <p:cNvPr id="9" name="TextBox 8">
            <a:extLst>
              <a:ext uri="{FF2B5EF4-FFF2-40B4-BE49-F238E27FC236}">
                <a16:creationId xmlns:a16="http://schemas.microsoft.com/office/drawing/2014/main" id="{5C11FFC3-0E65-418F-AEEB-B10CAAA7EF80}"/>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3462363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EF4D50-F155-46E2-9BB4-FDD9FCE962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2DADF24-731B-470A-B6DD-DAE15A36C7EF}"/>
              </a:ext>
            </a:extLst>
          </p:cNvPr>
          <p:cNvSpPr>
            <a:spLocks noGrp="1"/>
          </p:cNvSpPr>
          <p:nvPr>
            <p:ph type="title"/>
          </p:nvPr>
        </p:nvSpPr>
        <p:spPr>
          <a:xfrm>
            <a:off x="265611" y="250031"/>
            <a:ext cx="11660778" cy="1325563"/>
          </a:xfrm>
          <a:solidFill>
            <a:schemeClr val="bg1">
              <a:alpha val="68000"/>
            </a:schemeClr>
          </a:solidFill>
        </p:spPr>
        <p:txBody>
          <a:bodyPr/>
          <a:lstStyle/>
          <a:p>
            <a:pPr algn="ctr"/>
            <a:r>
              <a:rPr lang="en-AU" dirty="0">
                <a:latin typeface="FSFRainyFriday" panose="02000603000000000000" pitchFamily="2" charset="0"/>
                <a:ea typeface="FSFRainyFriday" panose="02000603000000000000" pitchFamily="2" charset="0"/>
              </a:rPr>
              <a:t>April Rain Song</a:t>
            </a:r>
            <a:br>
              <a:rPr lang="en-AU" dirty="0">
                <a:latin typeface="FSFRainyFriday" panose="02000603000000000000" pitchFamily="2" charset="0"/>
                <a:ea typeface="FSFRainyFriday" panose="02000603000000000000" pitchFamily="2" charset="0"/>
              </a:rPr>
            </a:br>
            <a:r>
              <a:rPr lang="en-AU" sz="2400" dirty="0">
                <a:latin typeface="FSFFatBottom" panose="02000603000000000000" pitchFamily="2" charset="0"/>
                <a:ea typeface="FSFFatBottom" panose="02000603000000000000" pitchFamily="2" charset="0"/>
              </a:rPr>
              <a:t>- Langston Hughes</a:t>
            </a:r>
            <a:endParaRPr lang="en-AU" dirty="0">
              <a:latin typeface="FSFRainyFriday" panose="02000603000000000000" pitchFamily="2" charset="0"/>
              <a:ea typeface="FSFRainyFriday" panose="02000603000000000000" pitchFamily="2" charset="0"/>
            </a:endParaRPr>
          </a:p>
        </p:txBody>
      </p:sp>
      <p:sp>
        <p:nvSpPr>
          <p:cNvPr id="3" name="Content Placeholder 2">
            <a:extLst>
              <a:ext uri="{FF2B5EF4-FFF2-40B4-BE49-F238E27FC236}">
                <a16:creationId xmlns:a16="http://schemas.microsoft.com/office/drawing/2014/main" id="{FEE4F758-7ADE-4D3E-A609-D47336B20391}"/>
              </a:ext>
            </a:extLst>
          </p:cNvPr>
          <p:cNvSpPr>
            <a:spLocks noGrp="1"/>
          </p:cNvSpPr>
          <p:nvPr>
            <p:ph idx="1"/>
          </p:nvPr>
        </p:nvSpPr>
        <p:spPr>
          <a:xfrm>
            <a:off x="265611" y="1825625"/>
            <a:ext cx="11660778" cy="4351338"/>
          </a:xfrm>
          <a:solidFill>
            <a:schemeClr val="bg1">
              <a:alpha val="68000"/>
            </a:schemeClr>
          </a:solidFill>
        </p:spPr>
        <p:txBody>
          <a:bodyPr>
            <a:normAutofit fontScale="92500" lnSpcReduction="10000"/>
          </a:bodyPr>
          <a:lstStyle/>
          <a:p>
            <a:pPr marL="0" indent="0">
              <a:buNone/>
            </a:pPr>
            <a:r>
              <a:rPr lang="en-AU" sz="3600" dirty="0">
                <a:latin typeface="FSFFatBottom" panose="02000603000000000000" pitchFamily="2" charset="0"/>
                <a:ea typeface="FSFFatBottom" panose="02000603000000000000" pitchFamily="2" charset="0"/>
              </a:rPr>
              <a:t>Let the rain kiss you</a:t>
            </a:r>
          </a:p>
          <a:p>
            <a:pPr marL="0" indent="0">
              <a:buNone/>
            </a:pPr>
            <a:r>
              <a:rPr lang="en-AU" sz="3600" dirty="0">
                <a:latin typeface="FSFFatBottom" panose="02000603000000000000" pitchFamily="2" charset="0"/>
                <a:ea typeface="FSFFatBottom" panose="02000603000000000000" pitchFamily="2" charset="0"/>
              </a:rPr>
              <a:t>Let the rain beat upon your head with silver liquid drops</a:t>
            </a:r>
          </a:p>
          <a:p>
            <a:pPr marL="0" indent="0">
              <a:buNone/>
            </a:pPr>
            <a:r>
              <a:rPr lang="en-AU" sz="3600" dirty="0">
                <a:latin typeface="FSFFatBottom" panose="02000603000000000000" pitchFamily="2" charset="0"/>
                <a:ea typeface="FSFFatBottom" panose="02000603000000000000" pitchFamily="2" charset="0"/>
              </a:rPr>
              <a:t>Let the rain sing you a lullaby</a:t>
            </a:r>
          </a:p>
          <a:p>
            <a:pPr marL="0" indent="0">
              <a:buNone/>
            </a:pPr>
            <a:r>
              <a:rPr lang="en-AU" sz="3600" dirty="0">
                <a:latin typeface="FSFFatBottom" panose="02000603000000000000" pitchFamily="2" charset="0"/>
                <a:ea typeface="FSFFatBottom" panose="02000603000000000000" pitchFamily="2" charset="0"/>
              </a:rPr>
              <a:t>The rain makes still pools on the sidewalk</a:t>
            </a:r>
          </a:p>
          <a:p>
            <a:pPr marL="0" indent="0">
              <a:buNone/>
            </a:pPr>
            <a:r>
              <a:rPr lang="en-AU" sz="3600" dirty="0">
                <a:latin typeface="FSFFatBottom" panose="02000603000000000000" pitchFamily="2" charset="0"/>
                <a:ea typeface="FSFFatBottom" panose="02000603000000000000" pitchFamily="2" charset="0"/>
              </a:rPr>
              <a:t>The rain makes running pools in the gutter</a:t>
            </a:r>
          </a:p>
          <a:p>
            <a:pPr marL="0" indent="0">
              <a:buNone/>
            </a:pPr>
            <a:r>
              <a:rPr lang="en-AU" sz="3600" dirty="0">
                <a:latin typeface="FSFFatBottom" panose="02000603000000000000" pitchFamily="2" charset="0"/>
                <a:ea typeface="FSFFatBottom" panose="02000603000000000000" pitchFamily="2" charset="0"/>
              </a:rPr>
              <a:t>The rain plays a little sleep song on our roof at night</a:t>
            </a:r>
          </a:p>
          <a:p>
            <a:pPr marL="0" indent="0">
              <a:buNone/>
            </a:pPr>
            <a:r>
              <a:rPr lang="en-AU" sz="3600" dirty="0">
                <a:latin typeface="FSFFatBottom" panose="02000603000000000000" pitchFamily="2" charset="0"/>
                <a:ea typeface="FSFFatBottom" panose="02000603000000000000" pitchFamily="2" charset="0"/>
              </a:rPr>
              <a:t>And I love the rain</a:t>
            </a:r>
          </a:p>
        </p:txBody>
      </p:sp>
      <p:sp>
        <p:nvSpPr>
          <p:cNvPr id="7" name="TextBox 6">
            <a:extLst>
              <a:ext uri="{FF2B5EF4-FFF2-40B4-BE49-F238E27FC236}">
                <a16:creationId xmlns:a16="http://schemas.microsoft.com/office/drawing/2014/main" id="{EC5A54E7-D8F1-45EE-A4A6-8C496AA5B68A}"/>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solidFill>
                  <a:schemeClr val="bg1"/>
                </a:solidFill>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33408365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B04C93-60A2-453D-ADA2-CC35243C851C}"/>
              </a:ext>
            </a:extLst>
          </p:cNvPr>
          <p:cNvPicPr>
            <a:picLocks noChangeAspect="1"/>
          </p:cNvPicPr>
          <p:nvPr/>
        </p:nvPicPr>
        <p:blipFill rotWithShape="1">
          <a:blip r:embed="rId3">
            <a:extLst>
              <a:ext uri="{28A0092B-C50C-407E-A947-70E740481C1C}">
                <a14:useLocalDpi xmlns:a14="http://schemas.microsoft.com/office/drawing/2010/main" val="0"/>
              </a:ext>
            </a:extLst>
          </a:blip>
          <a:srcRect l="9564" t="9175" r="10825" b="11927"/>
          <a:stretch/>
        </p:blipFill>
        <p:spPr>
          <a:xfrm>
            <a:off x="0" y="0"/>
            <a:ext cx="12192000" cy="6858000"/>
          </a:xfrm>
          <a:prstGeom prst="rect">
            <a:avLst/>
          </a:prstGeom>
          <a:solidFill>
            <a:schemeClr val="bg1">
              <a:alpha val="68000"/>
            </a:schemeClr>
          </a:solidFill>
        </p:spPr>
      </p:pic>
      <p:sp>
        <p:nvSpPr>
          <p:cNvPr id="2" name="Title 1">
            <a:extLst>
              <a:ext uri="{FF2B5EF4-FFF2-40B4-BE49-F238E27FC236}">
                <a16:creationId xmlns:a16="http://schemas.microsoft.com/office/drawing/2014/main" id="{0AD51940-DC27-43B9-BDDB-0E9C5FA54DBB}"/>
              </a:ext>
            </a:extLst>
          </p:cNvPr>
          <p:cNvSpPr>
            <a:spLocks noGrp="1"/>
          </p:cNvSpPr>
          <p:nvPr>
            <p:ph type="title"/>
          </p:nvPr>
        </p:nvSpPr>
        <p:spPr>
          <a:solidFill>
            <a:schemeClr val="bg1">
              <a:alpha val="68000"/>
            </a:schemeClr>
          </a:solidFill>
        </p:spPr>
        <p:txBody>
          <a:bodyPr/>
          <a:lstStyle/>
          <a:p>
            <a:pPr algn="ctr"/>
            <a:r>
              <a:rPr lang="en-AU" dirty="0">
                <a:latin typeface="FSFFatBottom" panose="02000603000000000000" pitchFamily="2" charset="0"/>
                <a:ea typeface="FSFFatBottom" panose="02000603000000000000" pitchFamily="2" charset="0"/>
              </a:rPr>
              <a:t>Compare and contrast the two poems</a:t>
            </a:r>
          </a:p>
        </p:txBody>
      </p:sp>
      <p:sp>
        <p:nvSpPr>
          <p:cNvPr id="4" name="Content Placeholder 3">
            <a:extLst>
              <a:ext uri="{FF2B5EF4-FFF2-40B4-BE49-F238E27FC236}">
                <a16:creationId xmlns:a16="http://schemas.microsoft.com/office/drawing/2014/main" id="{C573144C-8BCA-4824-BD19-44D75156F48B}"/>
              </a:ext>
            </a:extLst>
          </p:cNvPr>
          <p:cNvSpPr>
            <a:spLocks noGrp="1"/>
          </p:cNvSpPr>
          <p:nvPr>
            <p:ph sz="half" idx="2"/>
          </p:nvPr>
        </p:nvSpPr>
        <p:spPr>
          <a:xfrm>
            <a:off x="836612" y="1869349"/>
            <a:ext cx="5157787" cy="4514034"/>
          </a:xfrm>
          <a:solidFill>
            <a:schemeClr val="bg1">
              <a:alpha val="68000"/>
            </a:schemeClr>
          </a:solidFill>
        </p:spPr>
        <p:txBody>
          <a:bodyPr>
            <a:normAutofit/>
          </a:bodyPr>
          <a:lstStyle/>
          <a:p>
            <a:r>
              <a:rPr lang="en-AU" sz="2000" dirty="0">
                <a:latin typeface="FSFFatBottom" panose="02000603000000000000" pitchFamily="2" charset="0"/>
                <a:ea typeface="FSFFatBottom" panose="02000603000000000000" pitchFamily="2" charset="0"/>
              </a:rPr>
              <a:t>How does the use of personification contribute to the mood in these poems?</a:t>
            </a:r>
          </a:p>
        </p:txBody>
      </p:sp>
      <p:sp>
        <p:nvSpPr>
          <p:cNvPr id="6" name="Content Placeholder 5">
            <a:extLst>
              <a:ext uri="{FF2B5EF4-FFF2-40B4-BE49-F238E27FC236}">
                <a16:creationId xmlns:a16="http://schemas.microsoft.com/office/drawing/2014/main" id="{35383418-D340-4E33-98E5-3993864B235F}"/>
              </a:ext>
            </a:extLst>
          </p:cNvPr>
          <p:cNvSpPr>
            <a:spLocks noGrp="1"/>
          </p:cNvSpPr>
          <p:nvPr>
            <p:ph sz="quarter" idx="4"/>
          </p:nvPr>
        </p:nvSpPr>
        <p:spPr>
          <a:xfrm>
            <a:off x="6172200" y="1869349"/>
            <a:ext cx="5183188" cy="4514033"/>
          </a:xfrm>
          <a:solidFill>
            <a:schemeClr val="bg1">
              <a:alpha val="68000"/>
            </a:schemeClr>
          </a:solidFill>
        </p:spPr>
        <p:txBody>
          <a:bodyPr>
            <a:normAutofit/>
          </a:bodyPr>
          <a:lstStyle/>
          <a:p>
            <a:r>
              <a:rPr lang="en-AU" sz="2000" dirty="0">
                <a:latin typeface="FSFFatBottom" panose="02000603000000000000" pitchFamily="2" charset="0"/>
                <a:ea typeface="FSFFatBottom" panose="02000603000000000000" pitchFamily="2" charset="0"/>
              </a:rPr>
              <a:t>What are the different types of words and patterns each poet uses?</a:t>
            </a:r>
          </a:p>
        </p:txBody>
      </p:sp>
      <p:sp>
        <p:nvSpPr>
          <p:cNvPr id="9" name="TextBox 8">
            <a:extLst>
              <a:ext uri="{FF2B5EF4-FFF2-40B4-BE49-F238E27FC236}">
                <a16:creationId xmlns:a16="http://schemas.microsoft.com/office/drawing/2014/main" id="{EF041D7E-CEBF-4038-8F3A-84407335A724}"/>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3463072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80D84F-7720-43F6-B412-89845CF814A0}"/>
              </a:ext>
            </a:extLst>
          </p:cNvPr>
          <p:cNvPicPr>
            <a:picLocks noChangeAspect="1"/>
          </p:cNvPicPr>
          <p:nvPr/>
        </p:nvPicPr>
        <p:blipFill>
          <a:blip r:embed="rId3"/>
          <a:stretch>
            <a:fillRect/>
          </a:stretch>
        </p:blipFill>
        <p:spPr>
          <a:xfrm>
            <a:off x="9525" y="9525"/>
            <a:ext cx="12172950" cy="6838950"/>
          </a:xfrm>
          <a:prstGeom prst="rect">
            <a:avLst/>
          </a:prstGeom>
        </p:spPr>
      </p:pic>
    </p:spTree>
    <p:extLst>
      <p:ext uri="{BB962C8B-B14F-4D97-AF65-F5344CB8AC3E}">
        <p14:creationId xmlns:p14="http://schemas.microsoft.com/office/powerpoint/2010/main" val="2562208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A20472A-B6F4-4A92-9E8E-281D27B32EDE}"/>
              </a:ext>
            </a:extLst>
          </p:cNvPr>
          <p:cNvPicPr>
            <a:picLocks noChangeAspect="1"/>
          </p:cNvPicPr>
          <p:nvPr/>
        </p:nvPicPr>
        <p:blipFill rotWithShape="1">
          <a:blip r:embed="rId2">
            <a:extLst>
              <a:ext uri="{28A0092B-C50C-407E-A947-70E740481C1C}">
                <a14:useLocalDpi xmlns:a14="http://schemas.microsoft.com/office/drawing/2010/main" val="0"/>
              </a:ext>
            </a:extLst>
          </a:blip>
          <a:srcRect l="9564" t="9175" r="10825" b="11927"/>
          <a:stretch/>
        </p:blipFill>
        <p:spPr>
          <a:xfrm>
            <a:off x="0" y="0"/>
            <a:ext cx="12192000" cy="6858000"/>
          </a:xfrm>
          <a:prstGeom prst="rect">
            <a:avLst/>
          </a:prstGeom>
        </p:spPr>
      </p:pic>
      <p:sp>
        <p:nvSpPr>
          <p:cNvPr id="3" name="Subtitle 2">
            <a:extLst>
              <a:ext uri="{FF2B5EF4-FFF2-40B4-BE49-F238E27FC236}">
                <a16:creationId xmlns:a16="http://schemas.microsoft.com/office/drawing/2014/main" id="{08F28F41-542C-413B-8657-B7671041D3AC}"/>
              </a:ext>
            </a:extLst>
          </p:cNvPr>
          <p:cNvSpPr>
            <a:spLocks noGrp="1"/>
          </p:cNvSpPr>
          <p:nvPr>
            <p:ph type="subTitle" idx="1"/>
          </p:nvPr>
        </p:nvSpPr>
        <p:spPr>
          <a:xfrm>
            <a:off x="3894729" y="2697190"/>
            <a:ext cx="4970597" cy="2379907"/>
          </a:xfrm>
          <a:noFill/>
        </p:spPr>
        <p:txBody>
          <a:bodyPr>
            <a:normAutofit lnSpcReduction="10000"/>
          </a:bodyPr>
          <a:lstStyle/>
          <a:p>
            <a:r>
              <a:rPr lang="en-AU" sz="8000" dirty="0">
                <a:solidFill>
                  <a:srgbClr val="FF8945"/>
                </a:solidFill>
                <a:latin typeface="FSFFatBottom" panose="02000603000000000000" pitchFamily="2" charset="0"/>
                <a:ea typeface="FSFFatBottom" panose="02000603000000000000" pitchFamily="2" charset="0"/>
              </a:rPr>
              <a:t>Teacher</a:t>
            </a:r>
          </a:p>
          <a:p>
            <a:r>
              <a:rPr lang="en-AU" sz="8000" dirty="0">
                <a:solidFill>
                  <a:srgbClr val="FF8945"/>
                </a:solidFill>
                <a:latin typeface="FSFFatBottom" panose="02000603000000000000" pitchFamily="2" charset="0"/>
                <a:ea typeface="FSFFatBottom" panose="02000603000000000000" pitchFamily="2" charset="0"/>
              </a:rPr>
              <a:t>Notes</a:t>
            </a:r>
            <a:endParaRPr lang="en-AU" sz="8000" dirty="0">
              <a:solidFill>
                <a:srgbClr val="FF8945"/>
              </a:solidFill>
            </a:endParaRPr>
          </a:p>
        </p:txBody>
      </p:sp>
      <p:sp>
        <p:nvSpPr>
          <p:cNvPr id="7" name="TextBox 6">
            <a:extLst>
              <a:ext uri="{FF2B5EF4-FFF2-40B4-BE49-F238E27FC236}">
                <a16:creationId xmlns:a16="http://schemas.microsoft.com/office/drawing/2014/main" id="{456F03FA-F61B-4A26-A4EE-35B5ABE82397}"/>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1618110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12D3-90E8-49DE-A341-BF65FAC41436}"/>
              </a:ext>
            </a:extLst>
          </p:cNvPr>
          <p:cNvSpPr>
            <a:spLocks noGrp="1"/>
          </p:cNvSpPr>
          <p:nvPr>
            <p:ph type="title"/>
          </p:nvPr>
        </p:nvSpPr>
        <p:spPr>
          <a:xfrm>
            <a:off x="269965" y="182245"/>
            <a:ext cx="11652069" cy="819241"/>
          </a:xfrm>
        </p:spPr>
        <p:txBody>
          <a:bodyPr/>
          <a:lstStyle/>
          <a:p>
            <a:r>
              <a:rPr lang="en-AU" dirty="0">
                <a:solidFill>
                  <a:srgbClr val="FF8945"/>
                </a:solidFill>
                <a:latin typeface="FSFFatBottom" panose="02000603000000000000" pitchFamily="2" charset="0"/>
                <a:ea typeface="FSFFatBottom" panose="02000603000000000000" pitchFamily="2" charset="0"/>
              </a:rPr>
              <a:t>Mini-lesson notes:</a:t>
            </a:r>
          </a:p>
        </p:txBody>
      </p:sp>
      <p:sp>
        <p:nvSpPr>
          <p:cNvPr id="3" name="Content Placeholder 2">
            <a:extLst>
              <a:ext uri="{FF2B5EF4-FFF2-40B4-BE49-F238E27FC236}">
                <a16:creationId xmlns:a16="http://schemas.microsoft.com/office/drawing/2014/main" id="{035A837C-35BD-4E7F-B324-DE0179D35BBD}"/>
              </a:ext>
            </a:extLst>
          </p:cNvPr>
          <p:cNvSpPr>
            <a:spLocks noGrp="1"/>
          </p:cNvSpPr>
          <p:nvPr>
            <p:ph idx="1"/>
          </p:nvPr>
        </p:nvSpPr>
        <p:spPr>
          <a:xfrm>
            <a:off x="269965" y="1001486"/>
            <a:ext cx="11652069" cy="5599611"/>
          </a:xfrm>
        </p:spPr>
        <p:txBody>
          <a:bodyPr>
            <a:normAutofit/>
          </a:bodyPr>
          <a:lstStyle/>
          <a:p>
            <a:pPr marL="0" indent="0">
              <a:buNone/>
            </a:pPr>
            <a:r>
              <a:rPr lang="en-AU" sz="2400" dirty="0">
                <a:latin typeface="FSFFatBottom" panose="02000603000000000000" pitchFamily="2" charset="0"/>
                <a:ea typeface="FSFFatBottom" panose="02000603000000000000" pitchFamily="2" charset="0"/>
              </a:rPr>
              <a:t>Explain to students that they will be reading poems that contain examples of personification, one type of figurative language used in writing. Use the following questions to discuss personification and arrive at a definition. After a brief discussion, establish with students that personification is the attribution of human qualities (such as emotion) and actions to nonhuman objects or ideas.</a:t>
            </a:r>
          </a:p>
          <a:p>
            <a:pPr marL="171450" indent="-171450"/>
            <a:r>
              <a:rPr lang="en-AU" sz="2400" dirty="0">
                <a:latin typeface="FSFFatBottom" panose="02000603000000000000" pitchFamily="2" charset="0"/>
                <a:ea typeface="FSFFatBottom" panose="02000603000000000000" pitchFamily="2" charset="0"/>
              </a:rPr>
              <a:t>What word do you notice inside the word personification?</a:t>
            </a:r>
          </a:p>
          <a:p>
            <a:pPr marL="171450" indent="-171450"/>
            <a:r>
              <a:rPr lang="en-AU" sz="2400" dirty="0">
                <a:latin typeface="FSFFatBottom" panose="02000603000000000000" pitchFamily="2" charset="0"/>
                <a:ea typeface="FSFFatBottom" panose="02000603000000000000" pitchFamily="2" charset="0"/>
              </a:rPr>
              <a:t>How does the word 'person' give you a clue as to the meaning of personification?</a:t>
            </a:r>
          </a:p>
          <a:p>
            <a:pPr marL="171450" indent="-171450"/>
            <a:r>
              <a:rPr lang="en-AU" sz="2400" dirty="0">
                <a:latin typeface="FSFFatBottom" panose="02000603000000000000" pitchFamily="2" charset="0"/>
                <a:ea typeface="FSFFatBottom" panose="02000603000000000000" pitchFamily="2" charset="0"/>
              </a:rPr>
              <a:t>Why do you think a writer would want to use personification in a poem?</a:t>
            </a:r>
          </a:p>
          <a:p>
            <a:endParaRPr lang="en-AU" sz="2400" dirty="0">
              <a:latin typeface="FSFFatBottom" panose="02000603000000000000" pitchFamily="2" charset="0"/>
              <a:ea typeface="FSFFatBottom" panose="02000603000000000000" pitchFamily="2" charset="0"/>
            </a:endParaRPr>
          </a:p>
        </p:txBody>
      </p:sp>
      <p:sp>
        <p:nvSpPr>
          <p:cNvPr id="4" name="TextBox 3">
            <a:extLst>
              <a:ext uri="{FF2B5EF4-FFF2-40B4-BE49-F238E27FC236}">
                <a16:creationId xmlns:a16="http://schemas.microsoft.com/office/drawing/2014/main" id="{428BF197-8ADD-4B42-BE9F-175ACE2838D6}"/>
              </a:ext>
            </a:extLst>
          </p:cNvPr>
          <p:cNvSpPr txBox="1"/>
          <p:nvPr/>
        </p:nvSpPr>
        <p:spPr>
          <a:xfrm rot="19519817">
            <a:off x="11185462" y="6269823"/>
            <a:ext cx="979714" cy="400110"/>
          </a:xfrm>
          <a:prstGeom prst="rect">
            <a:avLst/>
          </a:prstGeom>
          <a:noFill/>
        </p:spPr>
        <p:txBody>
          <a:bodyPr wrap="square" rtlCol="0">
            <a:spAutoFit/>
          </a:bodyPr>
          <a:lstStyle/>
          <a:p>
            <a:pPr algn="ctr"/>
            <a:r>
              <a:rPr lang="en-AU" sz="1000" dirty="0">
                <a:latin typeface="HelloWhimsy" panose="02000603000000000000" pitchFamily="2" charset="0"/>
                <a:ea typeface="HelloWhimsy" panose="02000603000000000000" pitchFamily="2" charset="0"/>
              </a:rPr>
              <a:t>Alice Vigors 2018</a:t>
            </a:r>
          </a:p>
        </p:txBody>
      </p:sp>
    </p:spTree>
    <p:extLst>
      <p:ext uri="{BB962C8B-B14F-4D97-AF65-F5344CB8AC3E}">
        <p14:creationId xmlns:p14="http://schemas.microsoft.com/office/powerpoint/2010/main" val="10258796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TotalTime>
  <Words>1339</Words>
  <Application>Microsoft Office PowerPoint</Application>
  <PresentationFormat>Widescreen</PresentationFormat>
  <Paragraphs>129</Paragraphs>
  <Slides>12</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12</vt:i4>
      </vt:variant>
    </vt:vector>
  </HeadingPairs>
  <TitlesOfParts>
    <vt:vector size="21" baseType="lpstr">
      <vt:lpstr>Arial</vt:lpstr>
      <vt:lpstr>Calibri Light</vt:lpstr>
      <vt:lpstr>KG A Little Swag</vt:lpstr>
      <vt:lpstr>HelloWhimsy</vt:lpstr>
      <vt:lpstr>Calibri</vt:lpstr>
      <vt:lpstr>FSFRainyFriday</vt:lpstr>
      <vt:lpstr>FSFFatBottom</vt:lpstr>
      <vt:lpstr>Wingdings</vt:lpstr>
      <vt:lpstr>Office Theme</vt:lpstr>
      <vt:lpstr>grammar</vt:lpstr>
      <vt:lpstr>learning intention</vt:lpstr>
      <vt:lpstr>what is personification?</vt:lpstr>
      <vt:lpstr>The Sky is Low - Emily Dickinson</vt:lpstr>
      <vt:lpstr>April Rain Song - Langston Hughes</vt:lpstr>
      <vt:lpstr>Compare and contrast the two poems</vt:lpstr>
      <vt:lpstr>PowerPoint Presentation</vt:lpstr>
      <vt:lpstr>PowerPoint Presentation</vt:lpstr>
      <vt:lpstr>Mini-lesson notes: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grammar</dc:title>
  <dc:creator>Alice Vigors</dc:creator>
  <cp:lastModifiedBy>Alice Vigors</cp:lastModifiedBy>
  <cp:revision>8</cp:revision>
  <dcterms:created xsi:type="dcterms:W3CDTF">2018-09-10T03:12:06Z</dcterms:created>
  <dcterms:modified xsi:type="dcterms:W3CDTF">2018-09-10T04:20:54Z</dcterms:modified>
</cp:coreProperties>
</file>