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SFFatBottom" panose="02000603000000000000" pitchFamily="2" charset="0"/>
      <p:regular r:id="rId14"/>
    </p:embeddedFont>
    <p:embeddedFont>
      <p:font typeface="HelloWhimsy" panose="02000603000000000000" pitchFamily="2" charset="0"/>
      <p:regular r:id="rId15"/>
    </p:embeddedFont>
    <p:embeddedFont>
      <p:font typeface="KG A Little Swag" panose="020000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C52"/>
    <a:srgbClr val="470915"/>
    <a:srgbClr val="FE5B64"/>
    <a:srgbClr val="2D0A14"/>
    <a:srgbClr val="3DC7B8"/>
    <a:srgbClr val="FD8287"/>
    <a:srgbClr val="BE51AE"/>
    <a:srgbClr val="D14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F3EB-4C7C-47D9-A627-01C88E362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A0EB2-2097-40CD-BF5D-CB828349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C4A7-19E4-40F2-BEFF-3D98F234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6798B-ACBF-447A-9508-98F4D3F3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339D-1669-49B6-B788-B7AE07B1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5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95EA-1365-4F48-9171-FA3ED07D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5FBE0-D9C6-4F68-86B0-CBB038C99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D5E8D-0E9C-4AD4-BF52-1CBF8A4D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8E81-6790-4936-999C-20B66571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5C51-2488-4A1D-BD16-3B874B4E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6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80280-64A5-4C06-8205-243CD04DF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1C696-D795-45D3-A82C-6059F30B7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AEA-C24A-4C3E-94D0-C3D4ACF1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94B4A-7208-49F0-89D0-561FD20F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EBCC-CAF4-40D6-A4DB-E27E7863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34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F1F6-FB32-4619-BD3F-2CD626D1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93AC-A07A-46CC-B261-C6F11B133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5BB6-7A10-412C-9D51-B490D1B2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5C685-4E84-4652-BE93-A4296E5C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F309D-A7FD-4AF0-99D9-8A051968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0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0A9D-17BC-45CE-BE4D-39EDAED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A1C4C-951D-498A-A4DD-2FCC6252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0F297-6541-469B-B099-8798BDB7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EF94-F1DE-4418-996A-3B2259EC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B652-4CCA-4FE0-9C4C-64527146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0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67B6-50AD-4E07-B814-F5724077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B5DE-4B0B-4C0B-9834-0B04B3205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925ED-B520-497E-A7BA-577C69856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26443-F172-4E7D-A4F1-37583BEB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0C9CE-ED30-48EE-A719-9E62EE96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398DC-BB2C-428C-91B9-92088DBF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6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B151-D51E-4188-B019-CC823EE7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83846-1922-472B-A513-EE69353B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19BF5-A61C-4143-8EBF-49DE4C80E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D7A0-C136-464D-868D-F7D0D9DF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0D08-4D97-4BF2-A57F-624EE7FC9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CBC40-73F7-4EE1-9539-C67E45AB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A3942-F6F3-4495-89D7-08F9A7C7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90015-E2FF-4A19-B698-6CAB30B0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6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DB62-21BB-49DE-840F-35547FAA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E6003-FCC0-43D0-BC72-0FD754FB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D4AF5-4A6C-45A0-B697-1A65A917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B6384-6D9F-4C35-85D5-3E4890BD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67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00EBA-EE14-4509-AA79-74C9424C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92D02-30B9-46EE-9893-FF7033D2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E73E-AF7C-4EFD-AB5D-8EA95CD5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67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0B63-AC94-4D92-960B-9ACBE100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6FF2-D581-492A-831B-980AE2A3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FA951-D42E-4469-9267-D67DFAD38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643EA-35B9-4ECC-AE14-0D25EEBD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FD818-3A12-41B6-A7B8-2BFBAEBA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E41B4-D269-4304-AD93-30927529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3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AECE-6AC8-428C-9505-B07C8E66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FCF7F-B171-4861-BEA7-0E52CE535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732C9-12E7-42FE-943D-8B3DB3DCF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849C4-6EBD-494F-90D9-FC89C6FE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5EF6-3B26-4AC6-880E-D1A20CF2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33CC-B118-4065-8E13-CC4E0051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0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3C9A8-9C7E-4B5F-9946-179C40CF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5C842-879A-4D92-B11A-5F1ADD44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A47D5-787C-4C6B-9210-0FB4F02D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975F-5881-45D6-8E2F-39973B88DEA8}" type="datetimeFigureOut">
              <a:rPr lang="en-AU" smtClean="0"/>
              <a:t>29/08/2018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8AABD-36FC-4385-8072-A87C1E291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C69C6-ADC2-43B5-ABBE-D00D689C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D31F-9319-47DD-8475-B7A1D2425D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67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A607D-31EE-4631-814B-EA2E1EE86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B0D18-9123-4B2E-8C68-DE40D2A54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20900" dirty="0">
                <a:latin typeface="KG A Little Swag" panose="02000000000000000000" pitchFamily="2" charset="0"/>
              </a:rPr>
              <a:t>grammar</a:t>
            </a:r>
            <a:endParaRPr lang="en-AU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28F41-542C-413B-8657-B7671041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347"/>
            <a:ext cx="9144000" cy="1655762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r>
              <a:rPr lang="en-AU" sz="10700" dirty="0">
                <a:solidFill>
                  <a:srgbClr val="47091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Similes</a:t>
            </a:r>
            <a:endParaRPr lang="en-AU" sz="10700" dirty="0">
              <a:solidFill>
                <a:srgbClr val="470915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07E748-A1FA-457E-A642-BA198F08F021}"/>
              </a:ext>
            </a:extLst>
          </p:cNvPr>
          <p:cNvSpPr/>
          <p:nvPr/>
        </p:nvSpPr>
        <p:spPr>
          <a:xfrm>
            <a:off x="65315" y="6046237"/>
            <a:ext cx="886408" cy="746449"/>
          </a:xfrm>
          <a:prstGeom prst="ellipse">
            <a:avLst/>
          </a:prstGeom>
          <a:solidFill>
            <a:srgbClr val="EF3C52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</p:spTree>
    <p:extLst>
      <p:ext uri="{BB962C8B-B14F-4D97-AF65-F5344CB8AC3E}">
        <p14:creationId xmlns:p14="http://schemas.microsoft.com/office/powerpoint/2010/main" val="7348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7B4B64-9783-4169-8AB0-16847321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10" y="60441"/>
            <a:ext cx="10536572" cy="1021231"/>
          </a:xfrm>
          <a:solidFill>
            <a:schemeClr val="bg1">
              <a:alpha val="6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AU" sz="8800" dirty="0">
                <a:latin typeface="KG A Little Swag" panose="02000000000000000000" pitchFamily="2" charset="0"/>
              </a:rPr>
              <a:t>learning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906010" y="1155972"/>
            <a:ext cx="10536572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Identify and use a range of grammatical features effectively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5BF23-2C1E-4D5D-B9EA-E94C0D00385D}"/>
              </a:ext>
            </a:extLst>
          </p:cNvPr>
          <p:cNvSpPr txBox="1">
            <a:spLocks/>
          </p:cNvSpPr>
          <p:nvPr/>
        </p:nvSpPr>
        <p:spPr>
          <a:xfrm>
            <a:off x="906009" y="1924203"/>
            <a:ext cx="10536571" cy="10338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latin typeface="KG A Little Swag" panose="02000000000000000000" pitchFamily="2" charset="0"/>
              </a:rPr>
              <a:t>success criteria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FB12B-628B-4B47-97D3-A4D1146285BC}"/>
              </a:ext>
            </a:extLst>
          </p:cNvPr>
          <p:cNvSpPr txBox="1"/>
          <p:nvPr/>
        </p:nvSpPr>
        <p:spPr>
          <a:xfrm>
            <a:off x="906009" y="3058696"/>
            <a:ext cx="10536570" cy="120032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Explain what a simile is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Use similes to compose an illustration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Use similes in your writing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0E076-9C46-4E3C-A3EF-CD5BFE7A39EB}"/>
              </a:ext>
            </a:extLst>
          </p:cNvPr>
          <p:cNvSpPr txBox="1"/>
          <p:nvPr/>
        </p:nvSpPr>
        <p:spPr>
          <a:xfrm rot="188509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B01F6-E1FD-435F-9125-2CC3DCAA1F73}"/>
              </a:ext>
            </a:extLst>
          </p:cNvPr>
          <p:cNvSpPr txBox="1">
            <a:spLocks/>
          </p:cNvSpPr>
          <p:nvPr/>
        </p:nvSpPr>
        <p:spPr>
          <a:xfrm>
            <a:off x="906009" y="4565591"/>
            <a:ext cx="10536571" cy="103384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latin typeface="KG A Little Swag" panose="02000000000000000000" pitchFamily="2" charset="0"/>
              </a:rPr>
              <a:t>thinking </a:t>
            </a:r>
            <a:r>
              <a:rPr lang="en-AU" sz="8800" dirty="0" err="1">
                <a:latin typeface="KG A Little Swag" panose="02000000000000000000" pitchFamily="2" charset="0"/>
              </a:rPr>
              <a:t>i</a:t>
            </a:r>
            <a:r>
              <a:rPr lang="en-AU" sz="8800" dirty="0">
                <a:latin typeface="KG A Little Swag" panose="02000000000000000000" pitchFamily="2" charset="0"/>
              </a:rPr>
              <a:t> need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11CDC-1919-4F9D-93BE-9B7EF646F882}"/>
              </a:ext>
            </a:extLst>
          </p:cNvPr>
          <p:cNvSpPr txBox="1"/>
          <p:nvPr/>
        </p:nvSpPr>
        <p:spPr>
          <a:xfrm>
            <a:off x="906010" y="5702028"/>
            <a:ext cx="10536570" cy="83099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 what’s there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Build explanations</a:t>
            </a:r>
          </a:p>
        </p:txBody>
      </p:sp>
    </p:spTree>
    <p:extLst>
      <p:ext uri="{BB962C8B-B14F-4D97-AF65-F5344CB8AC3E}">
        <p14:creationId xmlns:p14="http://schemas.microsoft.com/office/powerpoint/2010/main" val="13977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build="p" animBg="1"/>
      <p:bldP spid="14" grpId="0" animBg="1"/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925" y="192920"/>
            <a:ext cx="8556075" cy="1325563"/>
          </a:xfrm>
        </p:spPr>
        <p:txBody>
          <a:bodyPr>
            <a:noAutofit/>
          </a:bodyPr>
          <a:lstStyle/>
          <a:p>
            <a:pPr algn="ctr"/>
            <a:r>
              <a:rPr lang="en-AU" sz="8800" dirty="0">
                <a:latin typeface="KG A Little Swag" panose="02000000000000000000" pitchFamily="2" charset="0"/>
              </a:rPr>
              <a:t>what is a simile?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3635926" y="1410014"/>
            <a:ext cx="844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A simile uses the words ‘</a:t>
            </a:r>
            <a:r>
              <a:rPr lang="en-AU" sz="2400" dirty="0">
                <a:solidFill>
                  <a:srgbClr val="BE51AE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like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’ or ‘</a:t>
            </a:r>
            <a:r>
              <a:rPr lang="en-AU" sz="2400" dirty="0">
                <a:solidFill>
                  <a:srgbClr val="D14E6E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’ to compare one object or idea with another to suggest they are alike.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C83622-F603-417B-BACE-C8C6673C61F8}"/>
              </a:ext>
            </a:extLst>
          </p:cNvPr>
          <p:cNvSpPr/>
          <p:nvPr/>
        </p:nvSpPr>
        <p:spPr>
          <a:xfrm>
            <a:off x="4466200" y="2462435"/>
            <a:ext cx="3052200" cy="1887892"/>
          </a:xfrm>
          <a:prstGeom prst="ellipse">
            <a:avLst/>
          </a:prstGeom>
          <a:solidFill>
            <a:srgbClr val="BE51A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He eats like a pig.</a:t>
            </a: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E40F5-0916-4543-A797-E8AEA201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55975" cy="6858000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1145AEEC-3824-4CF4-A97E-E450BEF3BE9D}"/>
              </a:ext>
            </a:extLst>
          </p:cNvPr>
          <p:cNvSpPr txBox="1">
            <a:spLocks/>
          </p:cNvSpPr>
          <p:nvPr/>
        </p:nvSpPr>
        <p:spPr>
          <a:xfrm rot="16200000">
            <a:off x="-1049230" y="2515812"/>
            <a:ext cx="5734384" cy="165576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700" dirty="0">
                <a:solidFill>
                  <a:srgbClr val="47091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Similes</a:t>
            </a:r>
            <a:endParaRPr lang="en-AU" sz="10700" dirty="0">
              <a:solidFill>
                <a:srgbClr val="470915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583134F-5DE3-46C7-AF7A-516EF9F04C6C}"/>
              </a:ext>
            </a:extLst>
          </p:cNvPr>
          <p:cNvSpPr/>
          <p:nvPr/>
        </p:nvSpPr>
        <p:spPr>
          <a:xfrm>
            <a:off x="4466200" y="4760329"/>
            <a:ext cx="3052200" cy="1887892"/>
          </a:xfrm>
          <a:prstGeom prst="ellipse">
            <a:avLst/>
          </a:prstGeom>
          <a:solidFill>
            <a:srgbClr val="3DC7B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Tim ran as quick as lightening.</a:t>
            </a:r>
            <a:endParaRPr lang="en-AU" sz="24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5C9B9C-3A2F-40C8-B557-F0EA4D017A7A}"/>
              </a:ext>
            </a:extLst>
          </p:cNvPr>
          <p:cNvSpPr/>
          <p:nvPr/>
        </p:nvSpPr>
        <p:spPr>
          <a:xfrm>
            <a:off x="8149720" y="2485054"/>
            <a:ext cx="3052200" cy="1887892"/>
          </a:xfrm>
          <a:prstGeom prst="ellipse">
            <a:avLst/>
          </a:prstGeom>
          <a:solidFill>
            <a:srgbClr val="FD828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He was as busy as a bee.</a:t>
            </a:r>
            <a:endParaRPr lang="en-AU" sz="2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1040C8-A055-4B90-B73C-E4DAD8D7D4FD}"/>
              </a:ext>
            </a:extLst>
          </p:cNvPr>
          <p:cNvSpPr/>
          <p:nvPr/>
        </p:nvSpPr>
        <p:spPr>
          <a:xfrm>
            <a:off x="8106438" y="4777188"/>
            <a:ext cx="3052200" cy="1887892"/>
          </a:xfrm>
          <a:prstGeom prst="ellipse">
            <a:avLst/>
          </a:prstGeom>
          <a:solidFill>
            <a:srgbClr val="2D0A1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He is as quiet as a mouse.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684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6" grpId="0" build="p" animBg="1"/>
      <p:bldP spid="35" grpId="0" build="p" animBg="1"/>
      <p:bldP spid="36" grpId="0" build="p" animBg="1"/>
      <p:bldP spid="3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EBB7-90DB-44EE-BE38-43251D1F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925" y="192920"/>
            <a:ext cx="8556075" cy="1325563"/>
          </a:xfrm>
        </p:spPr>
        <p:txBody>
          <a:bodyPr>
            <a:noAutofit/>
          </a:bodyPr>
          <a:lstStyle/>
          <a:p>
            <a:pPr algn="ctr"/>
            <a:r>
              <a:rPr lang="en-AU" sz="8800" dirty="0">
                <a:latin typeface="KG A Little Swag" panose="02000000000000000000" pitchFamily="2" charset="0"/>
              </a:rPr>
              <a:t>compose similes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62AD-7123-454A-B11D-207B16E983EE}"/>
              </a:ext>
            </a:extLst>
          </p:cNvPr>
          <p:cNvSpPr txBox="1"/>
          <p:nvPr/>
        </p:nvSpPr>
        <p:spPr>
          <a:xfrm>
            <a:off x="3635926" y="1410014"/>
            <a:ext cx="8444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Finish these sentences to make them similes.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A6633-52CB-4717-B6B3-B104D94AF714}"/>
              </a:ext>
            </a:extLst>
          </p:cNvPr>
          <p:cNvSpPr txBox="1"/>
          <p:nvPr/>
        </p:nvSpPr>
        <p:spPr>
          <a:xfrm rot="19519817">
            <a:off x="11185462" y="6269823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E40F5-0916-4543-A797-E8AEA201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55975" cy="6858000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1145AEEC-3824-4CF4-A97E-E450BEF3BE9D}"/>
              </a:ext>
            </a:extLst>
          </p:cNvPr>
          <p:cNvSpPr txBox="1">
            <a:spLocks/>
          </p:cNvSpPr>
          <p:nvPr/>
        </p:nvSpPr>
        <p:spPr>
          <a:xfrm rot="16200000">
            <a:off x="-1049230" y="2515812"/>
            <a:ext cx="5734384" cy="1655762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0700" dirty="0">
                <a:solidFill>
                  <a:srgbClr val="47091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Similes</a:t>
            </a:r>
            <a:endParaRPr lang="en-AU" sz="10700" dirty="0">
              <a:solidFill>
                <a:srgbClr val="470915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B45B38-573B-4492-9C37-E8F7A7C25503}"/>
              </a:ext>
            </a:extLst>
          </p:cNvPr>
          <p:cNvSpPr/>
          <p:nvPr/>
        </p:nvSpPr>
        <p:spPr>
          <a:xfrm>
            <a:off x="3657598" y="1871679"/>
            <a:ext cx="4073237" cy="585194"/>
          </a:xfrm>
          <a:prstGeom prst="rect">
            <a:avLst/>
          </a:prstGeom>
          <a:solidFill>
            <a:srgbClr val="FE5B6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Like Similes: </a:t>
            </a: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verb + like + noun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AB92B-95B6-4870-A17B-A17C4B7975B9}"/>
              </a:ext>
            </a:extLst>
          </p:cNvPr>
          <p:cNvSpPr/>
          <p:nvPr/>
        </p:nvSpPr>
        <p:spPr>
          <a:xfrm>
            <a:off x="7969408" y="1871679"/>
            <a:ext cx="4073237" cy="585194"/>
          </a:xfrm>
          <a:prstGeom prst="rect">
            <a:avLst/>
          </a:prstGeom>
          <a:solidFill>
            <a:srgbClr val="47091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As Similes: </a:t>
            </a:r>
          </a:p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as + adjective + as + noun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C6141-0AB2-4BE5-B215-9B434A2CCC27}"/>
              </a:ext>
            </a:extLst>
          </p:cNvPr>
          <p:cNvSpPr txBox="1"/>
          <p:nvPr/>
        </p:nvSpPr>
        <p:spPr>
          <a:xfrm>
            <a:off x="3635925" y="2456873"/>
            <a:ext cx="4094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diamond shone like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wind howled like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She swims like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sun blazed like </a:t>
            </a:r>
          </a:p>
          <a:p>
            <a:pPr marL="457200" indent="-457200">
              <a:buFont typeface="+mj-lt"/>
              <a:buAutoNum type="arabicPeriod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A125F-A624-4B07-9531-1D901F4300E5}"/>
              </a:ext>
            </a:extLst>
          </p:cNvPr>
          <p:cNvSpPr txBox="1"/>
          <p:nvPr/>
        </p:nvSpPr>
        <p:spPr>
          <a:xfrm>
            <a:off x="7913962" y="2456795"/>
            <a:ext cx="4094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cloak was as green as</a:t>
            </a: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man was as tall as</a:t>
            </a: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rock was as sharp as</a:t>
            </a: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AU" sz="2000" dirty="0">
                <a:latin typeface="FSFFatBottom" panose="02000603000000000000" pitchFamily="2" charset="0"/>
                <a:ea typeface="FSFFatBottom" panose="02000603000000000000" pitchFamily="2" charset="0"/>
              </a:rPr>
              <a:t>The bag was as heavy as</a:t>
            </a:r>
          </a:p>
          <a:p>
            <a:pPr marL="457200" indent="-457200">
              <a:buFont typeface="+mj-lt"/>
              <a:buAutoNum type="arabicPeriod" startAt="5"/>
            </a:pPr>
            <a:endParaRPr lang="en-AU" sz="20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DFC71-CFF5-409D-AAB0-3E878774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747" y="137855"/>
            <a:ext cx="1138798" cy="13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3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4FC2C-E95F-467A-AD83-6E45E00C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1917B-E350-47B8-AB1A-03B301A0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7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KG A Little Swag</vt:lpstr>
      <vt:lpstr>HelloWhimsy</vt:lpstr>
      <vt:lpstr>Calibri</vt:lpstr>
      <vt:lpstr>Wingdings</vt:lpstr>
      <vt:lpstr>FSFFatBottom</vt:lpstr>
      <vt:lpstr>Arial</vt:lpstr>
      <vt:lpstr>Calibri Light</vt:lpstr>
      <vt:lpstr>Office Theme</vt:lpstr>
      <vt:lpstr>grammar</vt:lpstr>
      <vt:lpstr>learning intention</vt:lpstr>
      <vt:lpstr>what is a simile?</vt:lpstr>
      <vt:lpstr>compose similes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Alice Vigors</dc:creator>
  <cp:lastModifiedBy>Alice Vigors</cp:lastModifiedBy>
  <cp:revision>4</cp:revision>
  <dcterms:created xsi:type="dcterms:W3CDTF">2018-08-26T06:25:59Z</dcterms:created>
  <dcterms:modified xsi:type="dcterms:W3CDTF">2018-08-29T10:59:10Z</dcterms:modified>
</cp:coreProperties>
</file>