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HelloButtons" panose="02000603000000000000" pitchFamily="2" charset="0"/>
      <p:regular r:id="rId17"/>
    </p:embeddedFont>
    <p:embeddedFont>
      <p:font typeface="AR DARLING" panose="02000000000000000000" pitchFamily="2" charset="0"/>
      <p:regular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FSFFatBottom" panose="02000603000000000000" pitchFamily="2" charset="0"/>
      <p:regular r:id="rId23"/>
    </p:embeddedFont>
    <p:embeddedFont>
      <p:font typeface="HelloWhimsy" panose="02000603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588" autoAdjust="0"/>
  </p:normalViewPr>
  <p:slideViewPr>
    <p:cSldViewPr snapToGrid="0">
      <p:cViewPr varScale="1">
        <p:scale>
          <a:sx n="100" d="100"/>
          <a:sy n="100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6610-2A49-4449-B28B-3515B9B07F4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BBBD8-9F63-4EB7-BEEA-3C32191C0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16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Indicators Addressed:</a:t>
            </a:r>
            <a:endParaRPr lang="en-AU" b="0" u="none" dirty="0"/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 decimal representations to the metric system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recognise the equivalence of whole-number and decimal representations of measurements of mass,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 kg 250 g is the same as 3.25 kg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 decimal notation for masses,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2.08 kg is the same as 2 kilograms and 80 grams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mass using scales and record using decimal notation of up to three decimal places,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0.875 kg</a:t>
            </a: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between common metric units of mass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between kilograms and grams and between kilograms and tonnes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and use the relationship between the size of a unit and the number of units needed to assist in determining whether multiplication or division is required when converting between units,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'More grams than kilograms will be needed to measure the same mass, and so to convert from kilograms to grams, I need to multiply' (Communicating, Reasoning)  </a:t>
            </a:r>
          </a:p>
          <a:p>
            <a:endParaRPr lang="en-AU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43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an apple, lemon, banana and an orange.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85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10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07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may use a calculator to assist in solving these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66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students should not be required to publicly reveal their weight. Provision should be made for them to weigh themselves and record on a piece of paper and hand this to the teacher to use for final calculation.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17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70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71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16600" b="0" dirty="0">
                <a:latin typeface="AR DARLING" panose="02000000000000000000" pitchFamily="2" charset="0"/>
              </a:rPr>
              <a:t>Mass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Stage 3</a:t>
            </a:r>
          </a:p>
        </p:txBody>
      </p:sp>
      <p:pic>
        <p:nvPicPr>
          <p:cNvPr id="1026" name="Picture 2" descr="Image result for s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76" y="3733100"/>
            <a:ext cx="3528153" cy="28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237B3F-41CB-4953-B792-8D06EB52F531}"/>
              </a:ext>
            </a:extLst>
          </p:cNvPr>
          <p:cNvSpPr/>
          <p:nvPr/>
        </p:nvSpPr>
        <p:spPr>
          <a:xfrm>
            <a:off x="0" y="5610225"/>
            <a:ext cx="1104900" cy="12477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Alice Vigors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5009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295275"/>
            <a:ext cx="11649075" cy="866775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970842"/>
              </p:ext>
            </p:extLst>
          </p:nvPr>
        </p:nvGraphicFramePr>
        <p:xfrm>
          <a:off x="257174" y="2047875"/>
          <a:ext cx="11649075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9865180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6336835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115569061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____ grams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=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_ kilogram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12060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____ kilograms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=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_ tonne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94669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63175" y="5196840"/>
            <a:ext cx="1724025" cy="1390650"/>
            <a:chOff x="10163175" y="5196840"/>
            <a:chExt cx="1724025" cy="1390650"/>
          </a:xfrm>
        </p:grpSpPr>
        <p:sp>
          <p:nvSpPr>
            <p:cNvPr id="5" name="Oval 4"/>
            <p:cNvSpPr/>
            <p:nvPr/>
          </p:nvSpPr>
          <p:spPr>
            <a:xfrm>
              <a:off x="10401299" y="5371147"/>
              <a:ext cx="1247775" cy="10420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Activating Prior Knowledge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163175" y="5196840"/>
              <a:ext cx="1724025" cy="139065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850" y="1295400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FSFFatBottom" panose="02000603000000000000" pitchFamily="2" charset="0"/>
                <a:ea typeface="FSFFatBottom" panose="02000603000000000000" pitchFamily="2" charset="0"/>
              </a:rPr>
              <a:t>What do we know about the conversion chart?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C29A5-C48C-42DB-9D73-77280E3A774A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6936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1" y="314325"/>
            <a:ext cx="11125198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49" y="1318737"/>
            <a:ext cx="11125198" cy="40005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Convert these units of mass.</a:t>
            </a:r>
          </a:p>
          <a:p>
            <a:pPr marL="45720" indent="0">
              <a:buNone/>
            </a:pPr>
            <a:endParaRPr lang="en-AU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3175" y="5196840"/>
            <a:ext cx="1724025" cy="1390650"/>
            <a:chOff x="10163175" y="5196840"/>
            <a:chExt cx="1724025" cy="1390650"/>
          </a:xfrm>
        </p:grpSpPr>
        <p:sp>
          <p:nvSpPr>
            <p:cNvPr id="5" name="Oval 4"/>
            <p:cNvSpPr/>
            <p:nvPr/>
          </p:nvSpPr>
          <p:spPr>
            <a:xfrm>
              <a:off x="10401299" y="5371147"/>
              <a:ext cx="1247775" cy="10420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Making Connections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163175" y="5196840"/>
              <a:ext cx="1724025" cy="139065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49557"/>
              </p:ext>
            </p:extLst>
          </p:nvPr>
        </p:nvGraphicFramePr>
        <p:xfrm>
          <a:off x="742949" y="1929637"/>
          <a:ext cx="111252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946808118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090979089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4073246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356g = ____kg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724g = ____kg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105g = ____kg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87336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594kg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234kg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798kg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2487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25kg = ____g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1kg = ____g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145kg = ____g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1949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1t = ____kg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89t = ____kg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2t = ____g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1745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2.5kg = ____g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2.5kg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8 ¼ t = ____kg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5565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8 ¼ t = ____g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63.75kg = ____g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197.5g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4651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9961" y="5426942"/>
            <a:ext cx="5591174" cy="8270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5749" y="314325"/>
            <a:ext cx="378822" cy="62731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 – MA3-12MG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1D7AC-83DB-4364-91EC-E2EAB77A5E73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1350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1" y="314325"/>
            <a:ext cx="11267209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2" y="1219197"/>
            <a:ext cx="11267208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Small Group Investigation:</a:t>
            </a:r>
            <a:r>
              <a:rPr lang="en-AU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400" b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many kids to the elephant?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Find the mass of the </a:t>
            </a:r>
            <a:r>
              <a:rPr lang="en-AU" sz="2000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average</a:t>
            </a: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student in the class.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0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Estimate how many students would have the same mass as an elephant (average 4 tonne)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Calculate how many students would have the same mass as an elephant.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Building Explanations &amp;</a:t>
              </a:r>
            </a:p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Reasoning with Evidence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5749" y="314325"/>
            <a:ext cx="378822" cy="62731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 – MA3-12MG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61564"/>
              </p:ext>
            </p:extLst>
          </p:nvPr>
        </p:nvGraphicFramePr>
        <p:xfrm>
          <a:off x="973931" y="2124071"/>
          <a:ext cx="10275094" cy="180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5094">
                  <a:extLst>
                    <a:ext uri="{9D8B030D-6E8A-4147-A177-3AD203B41FA5}">
                      <a16:colId xmlns:a16="http://schemas.microsoft.com/office/drawing/2014/main" val="2103001386"/>
                    </a:ext>
                  </a:extLst>
                </a:gridCol>
              </a:tblGrid>
              <a:tr h="180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i="0" u="sng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How to calculate an average score: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Add the number of scores you have.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Divide the total of the scores by the number of scores to calculate the average score.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Example: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Data set: 100, 90, 100, 85, 95 and 80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Total of scores: 550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Average score: 550 ÷ 6 = 91.667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8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C357A2-37E1-4965-976F-7432C72BC4A9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0306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14325"/>
            <a:ext cx="11655555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19197"/>
            <a:ext cx="11655555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Extension Question II: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b="1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Money Measure</a:t>
            </a:r>
            <a:endParaRPr lang="en-AU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You have ten identical open-topped boxes with 10 visually identical coins in each.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In nine of the boxes each of the 10 coins has a mass of 10g.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In one box the 10 coins have masses of only 9g each.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can you find which box is the odd one out?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You have a normal mass measurer with a single pan and a scale. With just one weighing can you identify the box with the lighter coins.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18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Building Explanations &amp;</a:t>
              </a:r>
            </a:p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Reasoning with Evidence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4D5818-6557-433B-82F5-FA5CEEB3BBFE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8268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14325"/>
            <a:ext cx="11655555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24915"/>
            <a:ext cx="11655555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  <a:endParaRPr lang="en-AU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Reflecting on Learning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58B306-224E-4B37-AEC5-6D592C348DE4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8772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74041"/>
            <a:ext cx="10213509" cy="917196"/>
          </a:xfrm>
        </p:spPr>
        <p:txBody>
          <a:bodyPr/>
          <a:lstStyle/>
          <a:p>
            <a:r>
              <a:rPr lang="en-AU" u="sng" dirty="0">
                <a:solidFill>
                  <a:schemeClr val="accent6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Teaching and Learning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40" y="1155731"/>
            <a:ext cx="10767969" cy="10549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L.I: We are learning to use decimal notation to record mass and convert between units.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44" y="5788404"/>
            <a:ext cx="1171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Outcomes: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Describes and represents mathematical situations in a variety of ways using mathematical terminology and some conventions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MA3-1WM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Selects and applies appropriate problem-solving strategies, including the use of digital technologies, in undertaking investigations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MA3-2WM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Selects and uses the appropriate unit and device to measure the masses of objects, and converts between units of mass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MA3-12MG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810725" y="2210647"/>
            <a:ext cx="4466125" cy="340252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u="sng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Session One</a:t>
            </a:r>
          </a:p>
          <a:p>
            <a:pPr algn="ctr"/>
            <a:r>
              <a:rPr lang="en-AU" sz="3600" dirty="0">
                <a:latin typeface="FSFFatBottom" panose="02000603000000000000" pitchFamily="2" charset="0"/>
                <a:ea typeface="FSFFatBottom" panose="02000603000000000000" pitchFamily="2" charset="0"/>
              </a:rPr>
              <a:t>How much does that fruit weigh?</a:t>
            </a:r>
          </a:p>
          <a:p>
            <a:pPr algn="ctr"/>
            <a:endParaRPr lang="en-AU" dirty="0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6890384" y="2210647"/>
            <a:ext cx="4466125" cy="340252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u="sng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Session Two</a:t>
            </a:r>
          </a:p>
          <a:p>
            <a:pPr algn="ctr"/>
            <a:r>
              <a:rPr lang="en-AU" sz="3600" dirty="0">
                <a:latin typeface="FSFFatBottom" panose="02000603000000000000" pitchFamily="2" charset="0"/>
                <a:ea typeface="FSFFatBottom" panose="02000603000000000000" pitchFamily="2" charset="0"/>
              </a:rPr>
              <a:t>How many kids to the elephant?</a:t>
            </a:r>
          </a:p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82241-F5F8-44C4-BE2C-D502AE2D8F1D}"/>
              </a:ext>
            </a:extLst>
          </p:cNvPr>
          <p:cNvSpPr txBox="1"/>
          <p:nvPr/>
        </p:nvSpPr>
        <p:spPr>
          <a:xfrm rot="20150392">
            <a:off x="11088461" y="6211557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7865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1500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Session</a:t>
            </a:r>
            <a:r>
              <a:rPr lang="en-AU" sz="8000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 </a:t>
            </a:r>
            <a:r>
              <a:rPr lang="en-AU" sz="11500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5356" y="4192620"/>
            <a:ext cx="8769096" cy="1363806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much does that fruit weigh?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2895601"/>
            <a:ext cx="26003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an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6886">
            <a:off x="451790" y="4188013"/>
            <a:ext cx="3057525" cy="15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578693-DD5B-438B-9FCE-E6018EAED4D4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9746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67235"/>
            <a:ext cx="11620500" cy="96202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32546"/>
            <a:ext cx="11620500" cy="4038600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What do you know about these units? Which one is heavier? Explain.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63175" y="5196840"/>
            <a:ext cx="1724025" cy="1390650"/>
            <a:chOff x="10163175" y="5196840"/>
            <a:chExt cx="1724025" cy="1390650"/>
          </a:xfrm>
        </p:grpSpPr>
        <p:sp>
          <p:nvSpPr>
            <p:cNvPr id="4" name="Oval 3"/>
            <p:cNvSpPr/>
            <p:nvPr/>
          </p:nvSpPr>
          <p:spPr>
            <a:xfrm>
              <a:off x="10401299" y="5371147"/>
              <a:ext cx="1247775" cy="10420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Activating Prior Knowledge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0163175" y="5196840"/>
              <a:ext cx="1724025" cy="139065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2950" y="2493436"/>
            <a:ext cx="466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accent3">
                    <a:lumMod val="75000"/>
                  </a:schemeClr>
                </a:solidFill>
                <a:latin typeface="HelloButtons" panose="02000603000000000000" pitchFamily="2" charset="0"/>
                <a:ea typeface="HelloButtons" panose="02000603000000000000" pitchFamily="2" charset="0"/>
              </a:rPr>
              <a:t>Kilogram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0850" y="3496002"/>
            <a:ext cx="466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accent2">
                    <a:lumMod val="75000"/>
                  </a:schemeClr>
                </a:solidFill>
                <a:latin typeface="HelloButtons" panose="02000603000000000000" pitchFamily="2" charset="0"/>
                <a:ea typeface="HelloButtons" panose="02000603000000000000" pitchFamily="2" charset="0"/>
              </a:rPr>
              <a:t>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3325" y="4955648"/>
            <a:ext cx="466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HelloButtons" panose="02000603000000000000" pitchFamily="2" charset="0"/>
                <a:ea typeface="HelloButtons" panose="02000603000000000000" pitchFamily="2" charset="0"/>
              </a:rPr>
              <a:t>Tonne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0D7A9-DC62-4142-B7E3-1D0D35CA0EED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3157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295275"/>
            <a:ext cx="11649075" cy="866775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23253"/>
              </p:ext>
            </p:extLst>
          </p:nvPr>
        </p:nvGraphicFramePr>
        <p:xfrm>
          <a:off x="257174" y="2047875"/>
          <a:ext cx="11649075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9865180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6336835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115569061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____ 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_ kilogram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12060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____ kilograms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_ tonne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94669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63175" y="5196840"/>
            <a:ext cx="1724025" cy="1390650"/>
            <a:chOff x="10163175" y="5196840"/>
            <a:chExt cx="1724025" cy="1390650"/>
          </a:xfrm>
        </p:grpSpPr>
        <p:sp>
          <p:nvSpPr>
            <p:cNvPr id="5" name="Oval 4"/>
            <p:cNvSpPr/>
            <p:nvPr/>
          </p:nvSpPr>
          <p:spPr>
            <a:xfrm>
              <a:off x="10401299" y="5371147"/>
              <a:ext cx="1247775" cy="10420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Activating Prior Knowledge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163175" y="5196840"/>
              <a:ext cx="1724025" cy="139065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850" y="1295400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FSFFatBottom" panose="02000603000000000000" pitchFamily="2" charset="0"/>
                <a:ea typeface="FSFFatBottom" panose="02000603000000000000" pitchFamily="2" charset="0"/>
              </a:rPr>
              <a:t>What is a conversion chart? Why might it be useful?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94287-59BA-4D75-A3C4-AA85D51BE81D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7681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1" y="314325"/>
            <a:ext cx="11267209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2" y="1219197"/>
            <a:ext cx="11267208" cy="527685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Small Group Investigation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Which fruit ‘feels’ the heaviest?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In grams, how much does each fruit weigh? (use the kitchen scales)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Can you convert these measurements into kilograms using decimal notation?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many pieces of each type of fruit would we need to make 1 kilogram? (closest without going over)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What would (x) number of </a:t>
            </a:r>
            <a:r>
              <a:rPr lang="en-AU" sz="2400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choose fruit</a:t>
            </a: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and (x) number of </a:t>
            </a:r>
            <a:r>
              <a:rPr lang="en-AU" sz="2400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choose fruit</a:t>
            </a: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weigh in g/kg/ t?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 need to bring fruit to the school fruit-a-thon. I have worked out I will need 1 tonne of a variety of fruit to cater for everyone. What quantities of each of these types of fruit could I purchase to make up 1 tonne?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lvl="3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18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Challenge: </a:t>
            </a:r>
            <a:r>
              <a:rPr lang="en-AU" sz="1800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much would this cost? What kinds of things could I make or</a:t>
            </a:r>
          </a:p>
          <a:p>
            <a:pPr marL="822960" lvl="3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1800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use the fruit for?</a:t>
            </a:r>
            <a:endParaRPr lang="en-AU" sz="18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Building Explanations &amp;</a:t>
              </a:r>
            </a:p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Reasoning with Evidence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5749" y="314325"/>
            <a:ext cx="378822" cy="627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 – MA3-12MG</a:t>
            </a:r>
          </a:p>
        </p:txBody>
      </p:sp>
      <p:pic>
        <p:nvPicPr>
          <p:cNvPr id="3074" name="Picture 2" descr="Image result for apple fru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r="24977"/>
          <a:stretch/>
        </p:blipFill>
        <p:spPr bwMode="auto">
          <a:xfrm>
            <a:off x="5505449" y="766762"/>
            <a:ext cx="11906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an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93" y="809623"/>
            <a:ext cx="2230032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ran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r="20375"/>
          <a:stretch/>
        </p:blipFill>
        <p:spPr bwMode="auto">
          <a:xfrm>
            <a:off x="9199065" y="766762"/>
            <a:ext cx="1373686" cy="13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lem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809623"/>
            <a:ext cx="12382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91397F-6E20-4AFC-A323-A7FF0653B614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7183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14325"/>
            <a:ext cx="11655555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19197"/>
            <a:ext cx="11655555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Extension Question I: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b="1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 Load of Insects</a:t>
            </a:r>
            <a:endParaRPr lang="en-AU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It has been estimated that the mass of insects caught by spiders in a year in Australia is equal to the mass of the human population of Australia. Assuming this population is around 24 million and the average mass of a human is 70 kg, what is the mass, in tonnes, of insects caught by spiders per year in Australia?</a:t>
            </a:r>
            <a:endParaRPr lang="en-AU" sz="18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Building Explanations &amp;</a:t>
              </a:r>
            </a:p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Reasoning with Evidence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BF797C1-95A9-4BA5-B7EC-6F5895259D57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2221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14325"/>
            <a:ext cx="11655555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24915"/>
            <a:ext cx="11655555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  <a:endParaRPr lang="en-AU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Reflecting on Learning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26E56F8-0794-4BCB-B577-418BE107A951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6583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1500" dirty="0">
                <a:solidFill>
                  <a:schemeClr val="accent5"/>
                </a:solidFill>
                <a:latin typeface="AR DARLING" panose="02000000000000000000" pitchFamily="2" charset="0"/>
              </a:rPr>
              <a:t>SESSION TWO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506" y="4099655"/>
            <a:ext cx="8769096" cy="1363806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many kids to the elephant?</a:t>
            </a:r>
          </a:p>
        </p:txBody>
      </p:sp>
      <p:pic>
        <p:nvPicPr>
          <p:cNvPr id="4100" name="Picture 4" descr="Image result for colourful elephant drawing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571751"/>
            <a:ext cx="3790950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881" y="1701973"/>
            <a:ext cx="2587752" cy="18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A3EC1-F954-439C-B1FE-1A4ED807705A}"/>
              </a:ext>
            </a:extLst>
          </p:cNvPr>
          <p:cNvSpPr txBox="1"/>
          <p:nvPr/>
        </p:nvSpPr>
        <p:spPr>
          <a:xfrm>
            <a:off x="5586620" y="632066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2337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115</TotalTime>
  <Words>1143</Words>
  <Application>Microsoft Office PowerPoint</Application>
  <PresentationFormat>Widescreen</PresentationFormat>
  <Paragraphs>165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HelloButtons</vt:lpstr>
      <vt:lpstr>AR DARLING</vt:lpstr>
      <vt:lpstr>Corbel</vt:lpstr>
      <vt:lpstr>FSFFatBottom</vt:lpstr>
      <vt:lpstr>HelloWhimsy</vt:lpstr>
      <vt:lpstr>Calibri</vt:lpstr>
      <vt:lpstr>Wingdings</vt:lpstr>
      <vt:lpstr>Basis</vt:lpstr>
      <vt:lpstr>Mass</vt:lpstr>
      <vt:lpstr>Teaching and Learning Sessions</vt:lpstr>
      <vt:lpstr>Session One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SESSION TWO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Alice Vigors</dc:creator>
  <cp:lastModifiedBy>Alice Vigors</cp:lastModifiedBy>
  <cp:revision>14</cp:revision>
  <dcterms:created xsi:type="dcterms:W3CDTF">2017-04-14T02:11:40Z</dcterms:created>
  <dcterms:modified xsi:type="dcterms:W3CDTF">2018-03-05T01:43:15Z</dcterms:modified>
</cp:coreProperties>
</file>