
<file path=[Content_Types].xml><?xml version="1.0" encoding="utf-8"?>
<Types xmlns="http://schemas.openxmlformats.org/package/2006/content-types">
  <Default Extension="a" ContentType="image/jpeg"/>
  <Default Extension="emf" ContentType="image/x-emf"/>
  <Default Extension="fntdata" ContentType="application/x-fontdata"/>
  <Default Extension="jpeg" ContentType="image/jpeg"/>
  <Default Extension="jpg" ContentType="image/jpeg"/>
  <Default Extension="jpg&amp;ehk=bk4I47gbaAIhTWuG602iFQ&amp;r=0&amp;pid=OfficeInsert" ContentType="image/jpeg"/>
  <Default Extension="jpg&amp;ehk=JDixGtT3aZawx36"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57" r:id="rId3"/>
    <p:sldId id="259" r:id="rId4"/>
    <p:sldId id="258" r:id="rId5"/>
    <p:sldId id="260" r:id="rId6"/>
    <p:sldId id="261" r:id="rId7"/>
    <p:sldId id="262" r:id="rId8"/>
    <p:sldId id="265" r:id="rId9"/>
    <p:sldId id="267" r:id="rId10"/>
    <p:sldId id="263" r:id="rId11"/>
    <p:sldId id="270" r:id="rId12"/>
    <p:sldId id="295" r:id="rId13"/>
    <p:sldId id="271" r:id="rId14"/>
    <p:sldId id="296" r:id="rId15"/>
    <p:sldId id="272" r:id="rId16"/>
    <p:sldId id="273" r:id="rId17"/>
    <p:sldId id="274" r:id="rId18"/>
    <p:sldId id="297" r:id="rId19"/>
    <p:sldId id="298" r:id="rId20"/>
    <p:sldId id="299" r:id="rId21"/>
    <p:sldId id="275" r:id="rId22"/>
    <p:sldId id="277" r:id="rId23"/>
    <p:sldId id="280" r:id="rId24"/>
    <p:sldId id="281" r:id="rId25"/>
    <p:sldId id="300" r:id="rId26"/>
    <p:sldId id="282" r:id="rId27"/>
    <p:sldId id="287" r:id="rId28"/>
    <p:sldId id="268" r:id="rId29"/>
    <p:sldId id="301" r:id="rId30"/>
    <p:sldId id="302" r:id="rId31"/>
    <p:sldId id="283" r:id="rId32"/>
    <p:sldId id="303" r:id="rId33"/>
    <p:sldId id="304" r:id="rId34"/>
    <p:sldId id="284" r:id="rId35"/>
    <p:sldId id="285" r:id="rId36"/>
    <p:sldId id="286" r:id="rId37"/>
    <p:sldId id="288" r:id="rId38"/>
    <p:sldId id="294" r:id="rId39"/>
  </p:sldIdLst>
  <p:sldSz cx="12192000" cy="6858000"/>
  <p:notesSz cx="6858000" cy="9144000"/>
  <p:embeddedFontLst>
    <p:embeddedFont>
      <p:font typeface="AR DELANEY" panose="02000000000000000000" pitchFamily="2" charset="0"/>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DP Ohlala" panose="02000603000000000000" pitchFamily="2" charset="0"/>
      <p:regular r:id="rId48"/>
    </p:embeddedFont>
    <p:embeddedFont>
      <p:font typeface="FSFFatBottom" panose="02000603000000000000" pitchFamily="2" charset="0"/>
      <p:regular r:id="rId49"/>
    </p:embeddedFont>
    <p:embeddedFont>
      <p:font typeface="HelloFirstieBig" panose="02000603000000000000" pitchFamily="2" charset="0"/>
      <p:regular r:id="rId50"/>
    </p:embeddedFont>
    <p:embeddedFont>
      <p:font typeface="HelloScarecrow" panose="02000603000000000000" pitchFamily="2" charset="0"/>
      <p:regular r:id="rId51"/>
    </p:embeddedFont>
    <p:embeddedFont>
      <p:font typeface="HelloWhimsy" panose="02000603000000000000" pitchFamily="2"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0245"/>
    <a:srgbClr val="8F1B7C"/>
    <a:srgbClr val="E64509"/>
    <a:srgbClr val="510B3A"/>
    <a:srgbClr val="338BC4"/>
    <a:srgbClr val="061D09"/>
    <a:srgbClr val="060949"/>
    <a:srgbClr val="FAD8CE"/>
    <a:srgbClr val="EA5E30"/>
    <a:srgbClr val="F8C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0" autoAdjust="0"/>
    <p:restoredTop sz="81053" autoAdjust="0"/>
  </p:normalViewPr>
  <p:slideViewPr>
    <p:cSldViewPr snapToGrid="0">
      <p:cViewPr varScale="1">
        <p:scale>
          <a:sx n="93" d="100"/>
          <a:sy n="93" d="100"/>
        </p:scale>
        <p:origin x="2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1.jpg&amp;ehk=JDixGtT3aZawx36"/><Relationship Id="rId3" Type="http://schemas.openxmlformats.org/officeDocument/2006/relationships/hyperlink" Target="http://education.abc.net.au/home#!/media/103836/make-a-lava-lamp-model-using-oil-and-water" TargetMode="External"/><Relationship Id="rId7" Type="http://schemas.openxmlformats.org/officeDocument/2006/relationships/hyperlink" Target="http://www.abc.net.au/science/surfingscientist/pdf/lesson_plan17.pdf" TargetMode="External"/><Relationship Id="rId2" Type="http://schemas.openxmlformats.org/officeDocument/2006/relationships/hyperlink" Target="http://www.birdandlittlebird.com/blog/2012/05/kitchen-table-science-lava-lamps-.html" TargetMode="External"/><Relationship Id="rId1" Type="http://schemas.openxmlformats.org/officeDocument/2006/relationships/image" Target="../media/image19.a"/><Relationship Id="rId6" Type="http://schemas.openxmlformats.org/officeDocument/2006/relationships/hyperlink" Target="https://www.youtube.com/watch?v=5GWhOLorDtw" TargetMode="External"/><Relationship Id="rId5" Type="http://schemas.openxmlformats.org/officeDocument/2006/relationships/hyperlink" Target="https://sunflowerstorytime.com/2014/06/23/gross-messy-storytime/" TargetMode="External"/><Relationship Id="rId4" Type="http://schemas.openxmlformats.org/officeDocument/2006/relationships/image" Target="../media/image20.jpg&amp;ehk=bk4I47gbaAIhTWuG602iFQ&amp;r=0&amp;pid=OfficeInsert"/><Relationship Id="rId9" Type="http://schemas.openxmlformats.org/officeDocument/2006/relationships/hyperlink" Target="https://waycoolscience7.wikispaces.com/November+Science+Discoveries%2C+JCC"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g&amp;ehk=bk4I47gbaAIhTWuG602iFQ&amp;r=0&amp;pid=OfficeInsert"/><Relationship Id="rId2" Type="http://schemas.openxmlformats.org/officeDocument/2006/relationships/hyperlink" Target="http://www.birdandlittlebird.com/blog/2012/05/kitchen-table-science-lava-lamps-.html" TargetMode="External"/><Relationship Id="rId1" Type="http://schemas.openxmlformats.org/officeDocument/2006/relationships/image" Target="../media/image19.a"/><Relationship Id="rId6" Type="http://schemas.openxmlformats.org/officeDocument/2006/relationships/hyperlink" Target="https://waycoolscience7.wikispaces.com/November+Science+Discoveries%2C+JCC" TargetMode="External"/><Relationship Id="rId5" Type="http://schemas.openxmlformats.org/officeDocument/2006/relationships/image" Target="../media/image21.jpg&amp;ehk=JDixGtT3aZawx36"/><Relationship Id="rId4" Type="http://schemas.openxmlformats.org/officeDocument/2006/relationships/hyperlink" Target="https://sunflowerstorytime.com/2014/06/23/gross-messy-storytime/"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187B6-96DD-4BAC-9F93-2B1C10D85A44}"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AU"/>
        </a:p>
      </dgm:t>
    </dgm:pt>
    <dgm:pt modelId="{E5B80105-2091-4A28-B9EE-E602A952C9D3}">
      <dgm:prSet phldrT="[Text]"/>
      <dgm:spPr/>
      <dgm:t>
        <a:bodyPr/>
        <a:lstStyle/>
        <a:p>
          <a:r>
            <a:rPr lang="en-AU" dirty="0">
              <a:latin typeface="FSFFatBottom" panose="02000603000000000000" pitchFamily="2" charset="0"/>
              <a:ea typeface="FSFFatBottom" panose="02000603000000000000" pitchFamily="2" charset="0"/>
            </a:rPr>
            <a:t>Salt and Water</a:t>
          </a:r>
        </a:p>
      </dgm:t>
    </dgm:pt>
    <dgm:pt modelId="{EAAB10A7-75C5-4BFD-9EE2-EF625017FD05}" type="parTrans" cxnId="{2B15833C-4B0E-4F4B-AF29-C063D8E660F4}">
      <dgm:prSet/>
      <dgm:spPr/>
      <dgm:t>
        <a:bodyPr/>
        <a:lstStyle/>
        <a:p>
          <a:endParaRPr lang="en-AU">
            <a:latin typeface="FSFFatBottom" panose="02000603000000000000" pitchFamily="2" charset="0"/>
            <a:ea typeface="FSFFatBottom" panose="02000603000000000000" pitchFamily="2" charset="0"/>
          </a:endParaRPr>
        </a:p>
      </dgm:t>
    </dgm:pt>
    <dgm:pt modelId="{74CBF284-3439-4038-B873-70B670D8CEC4}" type="sibTrans" cxnId="{2B15833C-4B0E-4F4B-AF29-C063D8E660F4}">
      <dgm:prSet/>
      <dgm:spPr>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t>
        <a:bodyPr/>
        <a:lstStyle/>
        <a:p>
          <a:endParaRPr lang="en-AU">
            <a:latin typeface="FSFFatBottom" panose="02000603000000000000" pitchFamily="2" charset="0"/>
            <a:ea typeface="FSFFatBottom" panose="02000603000000000000" pitchFamily="2" charset="0"/>
          </a:endParaRPr>
        </a:p>
      </dgm:t>
      <dgm:extLst>
        <a:ext uri="{E40237B7-FDA0-4F09-8148-C483321AD2D9}">
          <dgm14:cNvPr xmlns:dgm14="http://schemas.microsoft.com/office/drawing/2010/diagram" id="0" name="">
            <a:hlinkClick xmlns:r="http://schemas.openxmlformats.org/officeDocument/2006/relationships" r:id="rId3"/>
          </dgm14:cNvPr>
        </a:ext>
      </dgm:extLst>
    </dgm:pt>
    <dgm:pt modelId="{9850D242-0480-4EDC-B61B-1B0C20F8D4A7}">
      <dgm:prSet phldrT="[Text]"/>
      <dgm:spPr/>
      <dgm:t>
        <a:bodyPr/>
        <a:lstStyle/>
        <a:p>
          <a:r>
            <a:rPr lang="en-AU" dirty="0">
              <a:latin typeface="FSFFatBottom" panose="02000603000000000000" pitchFamily="2" charset="0"/>
              <a:ea typeface="FSFFatBottom" panose="02000603000000000000" pitchFamily="2" charset="0"/>
            </a:rPr>
            <a:t>Bicarb Soda and Vinegar</a:t>
          </a:r>
        </a:p>
      </dgm:t>
    </dgm:pt>
    <dgm:pt modelId="{F967A4FA-22AB-4A36-9827-710C054BE706}" type="parTrans" cxnId="{C26C3E5F-479F-4FAA-B483-4EF619323651}">
      <dgm:prSet/>
      <dgm:spPr/>
      <dgm:t>
        <a:bodyPr/>
        <a:lstStyle/>
        <a:p>
          <a:endParaRPr lang="en-AU">
            <a:latin typeface="FSFFatBottom" panose="02000603000000000000" pitchFamily="2" charset="0"/>
            <a:ea typeface="FSFFatBottom" panose="02000603000000000000" pitchFamily="2" charset="0"/>
          </a:endParaRPr>
        </a:p>
      </dgm:t>
    </dgm:pt>
    <dgm:pt modelId="{5B427824-9D94-4FA6-8D99-B74033685449}" type="sibTrans" cxnId="{C26C3E5F-479F-4FAA-B483-4EF619323651}">
      <dgm:prSet/>
      <dgm:spPr>
        <a:blipFill dpi="0" rotWithShape="0">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dgm:spPr>
      <dgm:t>
        <a:bodyPr/>
        <a:lstStyle/>
        <a:p>
          <a:endParaRPr lang="en-AU">
            <a:latin typeface="FSFFatBottom" panose="02000603000000000000" pitchFamily="2" charset="0"/>
            <a:ea typeface="FSFFatBottom" panose="02000603000000000000" pitchFamily="2" charset="0"/>
          </a:endParaRPr>
        </a:p>
      </dgm:t>
      <dgm:extLst>
        <a:ext uri="{E40237B7-FDA0-4F09-8148-C483321AD2D9}">
          <dgm14:cNvPr xmlns:dgm14="http://schemas.microsoft.com/office/drawing/2010/diagram" id="0" name="">
            <a:hlinkClick xmlns:r="http://schemas.openxmlformats.org/officeDocument/2006/relationships" r:id="rId6"/>
          </dgm14:cNvPr>
        </a:ext>
      </dgm:extLst>
    </dgm:pt>
    <dgm:pt modelId="{DFFC6815-9C39-417A-87ED-D14FCF3DFF8E}">
      <dgm:prSet phldrT="[Text]"/>
      <dgm:spPr/>
      <dgm:t>
        <a:bodyPr/>
        <a:lstStyle/>
        <a:p>
          <a:r>
            <a:rPr lang="en-AU" dirty="0">
              <a:latin typeface="FSFFatBottom" panose="02000603000000000000" pitchFamily="2" charset="0"/>
              <a:ea typeface="FSFFatBottom" panose="02000603000000000000" pitchFamily="2" charset="0"/>
            </a:rPr>
            <a:t>Water, Vegetable Oil, Food Colouring and Soluble Aspirin</a:t>
          </a:r>
        </a:p>
      </dgm:t>
      <dgm:extLst>
        <a:ext uri="{E40237B7-FDA0-4F09-8148-C483321AD2D9}">
          <dgm14:cNvPr xmlns:dgm14="http://schemas.microsoft.com/office/drawing/2010/diagram" id="0" name="">
            <a:hlinkClick xmlns:r="http://schemas.openxmlformats.org/officeDocument/2006/relationships" r:id="rId7"/>
          </dgm14:cNvPr>
        </a:ext>
      </dgm:extLst>
    </dgm:pt>
    <dgm:pt modelId="{EF689A9A-8C22-4B32-9022-11BD16508238}" type="parTrans" cxnId="{86D4477F-BDDF-4310-B163-2FBC9B9B2F6F}">
      <dgm:prSet/>
      <dgm:spPr/>
      <dgm:t>
        <a:bodyPr/>
        <a:lstStyle/>
        <a:p>
          <a:endParaRPr lang="en-AU">
            <a:latin typeface="FSFFatBottom" panose="02000603000000000000" pitchFamily="2" charset="0"/>
            <a:ea typeface="FSFFatBottom" panose="02000603000000000000" pitchFamily="2" charset="0"/>
          </a:endParaRPr>
        </a:p>
      </dgm:t>
    </dgm:pt>
    <dgm:pt modelId="{460DE36B-3165-4114-9EEB-E4373EFC63D3}" type="sibTrans" cxnId="{86D4477F-BDDF-4310-B163-2FBC9B9B2F6F}">
      <dgm:prSet/>
      <dgm:spPr/>
      <dgm:t>
        <a:bodyPr/>
        <a:lstStyle/>
        <a:p>
          <a:r>
            <a:rPr lang="en-AU" dirty="0">
              <a:latin typeface="FSFFatBottom" panose="02000603000000000000" pitchFamily="2" charset="0"/>
              <a:ea typeface="FSFFatBottom" panose="02000603000000000000" pitchFamily="2" charset="0"/>
            </a:rPr>
            <a:t>Corn Starch, Water and Food Colouring</a:t>
          </a:r>
        </a:p>
      </dgm:t>
    </dgm:pt>
    <dgm:pt modelId="{48E0349A-1F4E-4F87-B2CF-CAC754A7ED91}">
      <dgm:prSet phldrT="[Text]"/>
      <dgm:spPr/>
      <dgm:t>
        <a:bodyPr/>
        <a:lstStyle/>
        <a:p>
          <a:r>
            <a:rPr lang="en-AU" dirty="0">
              <a:latin typeface="FSFFatBottom" panose="02000603000000000000" pitchFamily="2" charset="0"/>
              <a:ea typeface="FSFFatBottom" panose="02000603000000000000" pitchFamily="2" charset="0"/>
            </a:rPr>
            <a:t>Lemonade and Sultanas</a:t>
          </a:r>
        </a:p>
      </dgm:t>
    </dgm:pt>
    <dgm:pt modelId="{2F064F26-C977-4591-B61D-010B37ED1F77}" type="parTrans" cxnId="{CDC11D80-C4C1-41B9-808D-B9D1AF371D9B}">
      <dgm:prSet/>
      <dgm:spPr/>
      <dgm:t>
        <a:bodyPr/>
        <a:lstStyle/>
        <a:p>
          <a:endParaRPr lang="en-AU">
            <a:latin typeface="FSFFatBottom" panose="02000603000000000000" pitchFamily="2" charset="0"/>
            <a:ea typeface="FSFFatBottom" panose="02000603000000000000" pitchFamily="2" charset="0"/>
          </a:endParaRPr>
        </a:p>
      </dgm:t>
    </dgm:pt>
    <dgm:pt modelId="{1BDAAC1A-6489-47D1-9CC5-6FC3A2C0C63F}" type="sibTrans" cxnId="{CDC11D80-C4C1-41B9-808D-B9D1AF371D9B}">
      <dgm:prSet/>
      <dgm:spPr>
        <a:blipFill dpi="0" rotWithShape="0">
          <a:blip xmlns:r="http://schemas.openxmlformats.org/officeDocument/2006/relationships"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a:stretch>
        </a:blipFill>
      </dgm:spPr>
      <dgm:t>
        <a:bodyPr/>
        <a:lstStyle/>
        <a:p>
          <a:endParaRPr lang="en-AU">
            <a:latin typeface="FSFFatBottom" panose="02000603000000000000" pitchFamily="2" charset="0"/>
            <a:ea typeface="FSFFatBottom" panose="02000603000000000000" pitchFamily="2" charset="0"/>
          </a:endParaRPr>
        </a:p>
      </dgm:t>
    </dgm:pt>
    <dgm:pt modelId="{C4173D45-25DE-4E6B-8888-D58F0D1435CE}" type="pres">
      <dgm:prSet presAssocID="{2FE187B6-96DD-4BAC-9F93-2B1C10D85A44}" presName="Name0" presStyleCnt="0">
        <dgm:presLayoutVars>
          <dgm:chMax/>
          <dgm:chPref/>
          <dgm:dir/>
          <dgm:animLvl val="lvl"/>
        </dgm:presLayoutVars>
      </dgm:prSet>
      <dgm:spPr/>
    </dgm:pt>
    <dgm:pt modelId="{C328B1C2-567B-4909-804D-F966A3106B33}" type="pres">
      <dgm:prSet presAssocID="{E5B80105-2091-4A28-B9EE-E602A952C9D3}" presName="composite" presStyleCnt="0"/>
      <dgm:spPr/>
    </dgm:pt>
    <dgm:pt modelId="{4DBE75B8-F986-47E9-BCC6-526945C72D5A}" type="pres">
      <dgm:prSet presAssocID="{E5B80105-2091-4A28-B9EE-E602A952C9D3}" presName="Parent1" presStyleLbl="node1" presStyleIdx="0" presStyleCnt="8">
        <dgm:presLayoutVars>
          <dgm:chMax val="1"/>
          <dgm:chPref val="1"/>
          <dgm:bulletEnabled val="1"/>
        </dgm:presLayoutVars>
      </dgm:prSet>
      <dgm:spPr/>
    </dgm:pt>
    <dgm:pt modelId="{0EEFDEB6-DB0C-4A30-921A-9B0764F24E89}" type="pres">
      <dgm:prSet presAssocID="{E5B80105-2091-4A28-B9EE-E602A952C9D3}" presName="Childtext1" presStyleLbl="revTx" presStyleIdx="0" presStyleCnt="4">
        <dgm:presLayoutVars>
          <dgm:chMax val="0"/>
          <dgm:chPref val="0"/>
          <dgm:bulletEnabled val="1"/>
        </dgm:presLayoutVars>
      </dgm:prSet>
      <dgm:spPr/>
    </dgm:pt>
    <dgm:pt modelId="{535A2E43-3922-4960-8048-437E989C4223}" type="pres">
      <dgm:prSet presAssocID="{E5B80105-2091-4A28-B9EE-E602A952C9D3}" presName="BalanceSpacing" presStyleCnt="0"/>
      <dgm:spPr/>
    </dgm:pt>
    <dgm:pt modelId="{D95A53B8-3BC9-45FB-BDF7-B1326BCF06E1}" type="pres">
      <dgm:prSet presAssocID="{E5B80105-2091-4A28-B9EE-E602A952C9D3}" presName="BalanceSpacing1" presStyleCnt="0"/>
      <dgm:spPr/>
    </dgm:pt>
    <dgm:pt modelId="{EED10F17-88C2-4DEF-8089-3F1B58D75D84}" type="pres">
      <dgm:prSet presAssocID="{74CBF284-3439-4038-B873-70B670D8CEC4}" presName="Accent1Text" presStyleLbl="node1" presStyleIdx="1" presStyleCnt="8"/>
      <dgm:spPr/>
    </dgm:pt>
    <dgm:pt modelId="{2B552D60-E217-4F9B-9D50-6E8C6BB3393F}" type="pres">
      <dgm:prSet presAssocID="{74CBF284-3439-4038-B873-70B670D8CEC4}" presName="spaceBetweenRectangles" presStyleCnt="0"/>
      <dgm:spPr/>
    </dgm:pt>
    <dgm:pt modelId="{F5B10E2E-28D9-4767-BB98-767959E31431}" type="pres">
      <dgm:prSet presAssocID="{9850D242-0480-4EDC-B61B-1B0C20F8D4A7}" presName="composite" presStyleCnt="0"/>
      <dgm:spPr/>
    </dgm:pt>
    <dgm:pt modelId="{DD8B35ED-09CB-4C2B-896C-3508269B04A7}" type="pres">
      <dgm:prSet presAssocID="{9850D242-0480-4EDC-B61B-1B0C20F8D4A7}" presName="Parent1" presStyleLbl="node1" presStyleIdx="2" presStyleCnt="8">
        <dgm:presLayoutVars>
          <dgm:chMax val="1"/>
          <dgm:chPref val="1"/>
          <dgm:bulletEnabled val="1"/>
        </dgm:presLayoutVars>
      </dgm:prSet>
      <dgm:spPr/>
    </dgm:pt>
    <dgm:pt modelId="{CA34EF9E-C41A-43AA-A962-6DA15B4F45B2}" type="pres">
      <dgm:prSet presAssocID="{9850D242-0480-4EDC-B61B-1B0C20F8D4A7}" presName="Childtext1" presStyleLbl="revTx" presStyleIdx="1" presStyleCnt="4">
        <dgm:presLayoutVars>
          <dgm:chMax val="0"/>
          <dgm:chPref val="0"/>
          <dgm:bulletEnabled val="1"/>
        </dgm:presLayoutVars>
      </dgm:prSet>
      <dgm:spPr/>
    </dgm:pt>
    <dgm:pt modelId="{E57E0484-DFAF-4BFB-8833-B722C13BB9FD}" type="pres">
      <dgm:prSet presAssocID="{9850D242-0480-4EDC-B61B-1B0C20F8D4A7}" presName="BalanceSpacing" presStyleCnt="0"/>
      <dgm:spPr/>
    </dgm:pt>
    <dgm:pt modelId="{0D020429-DF12-4A5C-82C0-D254DE657871}" type="pres">
      <dgm:prSet presAssocID="{9850D242-0480-4EDC-B61B-1B0C20F8D4A7}" presName="BalanceSpacing1" presStyleCnt="0"/>
      <dgm:spPr/>
    </dgm:pt>
    <dgm:pt modelId="{6E4C90BE-D9BD-49A2-8A77-E5F6914B3899}" type="pres">
      <dgm:prSet presAssocID="{5B427824-9D94-4FA6-8D99-B74033685449}" presName="Accent1Text" presStyleLbl="node1" presStyleIdx="3" presStyleCnt="8"/>
      <dgm:spPr/>
    </dgm:pt>
    <dgm:pt modelId="{13917407-05B6-4AF5-81EB-205808F1D814}" type="pres">
      <dgm:prSet presAssocID="{5B427824-9D94-4FA6-8D99-B74033685449}" presName="spaceBetweenRectangles" presStyleCnt="0"/>
      <dgm:spPr/>
    </dgm:pt>
    <dgm:pt modelId="{F80C7B17-2F6C-41DE-B360-417D18AE9D60}" type="pres">
      <dgm:prSet presAssocID="{DFFC6815-9C39-417A-87ED-D14FCF3DFF8E}" presName="composite" presStyleCnt="0"/>
      <dgm:spPr/>
    </dgm:pt>
    <dgm:pt modelId="{E2EB7A24-DE43-4E54-B43B-44F08C167EE4}" type="pres">
      <dgm:prSet presAssocID="{DFFC6815-9C39-417A-87ED-D14FCF3DFF8E}" presName="Parent1" presStyleLbl="node1" presStyleIdx="4" presStyleCnt="8">
        <dgm:presLayoutVars>
          <dgm:chMax val="1"/>
          <dgm:chPref val="1"/>
          <dgm:bulletEnabled val="1"/>
        </dgm:presLayoutVars>
      </dgm:prSet>
      <dgm:spPr/>
    </dgm:pt>
    <dgm:pt modelId="{3AA700A1-3772-4C69-AA3C-29B2EA4A54E9}" type="pres">
      <dgm:prSet presAssocID="{DFFC6815-9C39-417A-87ED-D14FCF3DFF8E}" presName="Childtext1" presStyleLbl="revTx" presStyleIdx="2" presStyleCnt="4">
        <dgm:presLayoutVars>
          <dgm:chMax val="0"/>
          <dgm:chPref val="0"/>
          <dgm:bulletEnabled val="1"/>
        </dgm:presLayoutVars>
      </dgm:prSet>
      <dgm:spPr/>
    </dgm:pt>
    <dgm:pt modelId="{D0DD1314-3F1E-402E-A42A-9712CBFEBF12}" type="pres">
      <dgm:prSet presAssocID="{DFFC6815-9C39-417A-87ED-D14FCF3DFF8E}" presName="BalanceSpacing" presStyleCnt="0"/>
      <dgm:spPr/>
    </dgm:pt>
    <dgm:pt modelId="{123FAE2E-CC3D-46BD-BF01-7A44E93C0277}" type="pres">
      <dgm:prSet presAssocID="{DFFC6815-9C39-417A-87ED-D14FCF3DFF8E}" presName="BalanceSpacing1" presStyleCnt="0"/>
      <dgm:spPr/>
    </dgm:pt>
    <dgm:pt modelId="{83C7D108-1579-48F7-8B65-DE31605055F3}" type="pres">
      <dgm:prSet presAssocID="{460DE36B-3165-4114-9EEB-E4373EFC63D3}" presName="Accent1Text" presStyleLbl="node1" presStyleIdx="5" presStyleCnt="8"/>
      <dgm:spPr/>
    </dgm:pt>
    <dgm:pt modelId="{A1042A10-27D2-481E-A66C-EEB974D16459}" type="pres">
      <dgm:prSet presAssocID="{460DE36B-3165-4114-9EEB-E4373EFC63D3}" presName="spaceBetweenRectangles" presStyleCnt="0"/>
      <dgm:spPr/>
    </dgm:pt>
    <dgm:pt modelId="{B66BDE1D-F7C6-4E07-8CE2-55F59F0DE63C}" type="pres">
      <dgm:prSet presAssocID="{48E0349A-1F4E-4F87-B2CF-CAC754A7ED91}" presName="composite" presStyleCnt="0"/>
      <dgm:spPr/>
    </dgm:pt>
    <dgm:pt modelId="{05CC8CFB-4785-4BF9-9179-A3B6AFA38986}" type="pres">
      <dgm:prSet presAssocID="{48E0349A-1F4E-4F87-B2CF-CAC754A7ED91}" presName="Parent1" presStyleLbl="node1" presStyleIdx="6" presStyleCnt="8">
        <dgm:presLayoutVars>
          <dgm:chMax val="1"/>
          <dgm:chPref val="1"/>
          <dgm:bulletEnabled val="1"/>
        </dgm:presLayoutVars>
      </dgm:prSet>
      <dgm:spPr/>
    </dgm:pt>
    <dgm:pt modelId="{79C786D3-2EA1-494E-8848-0CBF76539110}" type="pres">
      <dgm:prSet presAssocID="{48E0349A-1F4E-4F87-B2CF-CAC754A7ED91}" presName="Childtext1" presStyleLbl="revTx" presStyleIdx="3" presStyleCnt="4">
        <dgm:presLayoutVars>
          <dgm:chMax val="0"/>
          <dgm:chPref val="0"/>
          <dgm:bulletEnabled val="1"/>
        </dgm:presLayoutVars>
      </dgm:prSet>
      <dgm:spPr/>
    </dgm:pt>
    <dgm:pt modelId="{223D7FE3-6C95-44FE-9741-7442271A36BF}" type="pres">
      <dgm:prSet presAssocID="{48E0349A-1F4E-4F87-B2CF-CAC754A7ED91}" presName="BalanceSpacing" presStyleCnt="0"/>
      <dgm:spPr/>
    </dgm:pt>
    <dgm:pt modelId="{06D5C9DD-4370-4D79-87B6-23F4979653BB}" type="pres">
      <dgm:prSet presAssocID="{48E0349A-1F4E-4F87-B2CF-CAC754A7ED91}" presName="BalanceSpacing1" presStyleCnt="0"/>
      <dgm:spPr/>
    </dgm:pt>
    <dgm:pt modelId="{66FEEB86-D07D-4F29-A7FD-AADF5AEF6EDD}" type="pres">
      <dgm:prSet presAssocID="{1BDAAC1A-6489-47D1-9CC5-6FC3A2C0C63F}" presName="Accent1Text" presStyleLbl="node1" presStyleIdx="7" presStyleCnt="8"/>
      <dgm:spPr/>
    </dgm:pt>
  </dgm:ptLst>
  <dgm:cxnLst>
    <dgm:cxn modelId="{782CCF0D-A26C-41BB-B542-F0464E26F948}" type="presOf" srcId="{9850D242-0480-4EDC-B61B-1B0C20F8D4A7}" destId="{DD8B35ED-09CB-4C2B-896C-3508269B04A7}" srcOrd="0" destOrd="0" presId="urn:microsoft.com/office/officeart/2008/layout/AlternatingHexagons"/>
    <dgm:cxn modelId="{590C4818-398E-4875-8EF4-1789995BFD5A}" type="presOf" srcId="{1BDAAC1A-6489-47D1-9CC5-6FC3A2C0C63F}" destId="{66FEEB86-D07D-4F29-A7FD-AADF5AEF6EDD}" srcOrd="0" destOrd="0" presId="urn:microsoft.com/office/officeart/2008/layout/AlternatingHexagons"/>
    <dgm:cxn modelId="{A3D2B818-9927-4623-95CF-7E149A3FC6DD}" type="presOf" srcId="{460DE36B-3165-4114-9EEB-E4373EFC63D3}" destId="{83C7D108-1579-48F7-8B65-DE31605055F3}" srcOrd="0" destOrd="0" presId="urn:microsoft.com/office/officeart/2008/layout/AlternatingHexagons"/>
    <dgm:cxn modelId="{45F99C22-EDA4-40FE-9505-ADEF4159B1CC}" type="presOf" srcId="{DFFC6815-9C39-417A-87ED-D14FCF3DFF8E}" destId="{E2EB7A24-DE43-4E54-B43B-44F08C167EE4}" srcOrd="0" destOrd="0" presId="urn:microsoft.com/office/officeart/2008/layout/AlternatingHexagons"/>
    <dgm:cxn modelId="{CB3FC939-9114-4282-AB74-0EE36F667D89}" type="presOf" srcId="{5B427824-9D94-4FA6-8D99-B74033685449}" destId="{6E4C90BE-D9BD-49A2-8A77-E5F6914B3899}" srcOrd="0" destOrd="0" presId="urn:microsoft.com/office/officeart/2008/layout/AlternatingHexagons"/>
    <dgm:cxn modelId="{2B15833C-4B0E-4F4B-AF29-C063D8E660F4}" srcId="{2FE187B6-96DD-4BAC-9F93-2B1C10D85A44}" destId="{E5B80105-2091-4A28-B9EE-E602A952C9D3}" srcOrd="0" destOrd="0" parTransId="{EAAB10A7-75C5-4BFD-9EE2-EF625017FD05}" sibTransId="{74CBF284-3439-4038-B873-70B670D8CEC4}"/>
    <dgm:cxn modelId="{C26C3E5F-479F-4FAA-B483-4EF619323651}" srcId="{2FE187B6-96DD-4BAC-9F93-2B1C10D85A44}" destId="{9850D242-0480-4EDC-B61B-1B0C20F8D4A7}" srcOrd="1" destOrd="0" parTransId="{F967A4FA-22AB-4A36-9827-710C054BE706}" sibTransId="{5B427824-9D94-4FA6-8D99-B74033685449}"/>
    <dgm:cxn modelId="{D5E4A977-F8C7-4306-9286-09C578BE500A}" type="presOf" srcId="{2FE187B6-96DD-4BAC-9F93-2B1C10D85A44}" destId="{C4173D45-25DE-4E6B-8888-D58F0D1435CE}" srcOrd="0" destOrd="0" presId="urn:microsoft.com/office/officeart/2008/layout/AlternatingHexagons"/>
    <dgm:cxn modelId="{B926FD5A-46EC-4915-9D91-5155E8B1FC46}" type="presOf" srcId="{74CBF284-3439-4038-B873-70B670D8CEC4}" destId="{EED10F17-88C2-4DEF-8089-3F1B58D75D84}" srcOrd="0" destOrd="0" presId="urn:microsoft.com/office/officeart/2008/layout/AlternatingHexagons"/>
    <dgm:cxn modelId="{86D4477F-BDDF-4310-B163-2FBC9B9B2F6F}" srcId="{2FE187B6-96DD-4BAC-9F93-2B1C10D85A44}" destId="{DFFC6815-9C39-417A-87ED-D14FCF3DFF8E}" srcOrd="2" destOrd="0" parTransId="{EF689A9A-8C22-4B32-9022-11BD16508238}" sibTransId="{460DE36B-3165-4114-9EEB-E4373EFC63D3}"/>
    <dgm:cxn modelId="{CDC11D80-C4C1-41B9-808D-B9D1AF371D9B}" srcId="{2FE187B6-96DD-4BAC-9F93-2B1C10D85A44}" destId="{48E0349A-1F4E-4F87-B2CF-CAC754A7ED91}" srcOrd="3" destOrd="0" parTransId="{2F064F26-C977-4591-B61D-010B37ED1F77}" sibTransId="{1BDAAC1A-6489-47D1-9CC5-6FC3A2C0C63F}"/>
    <dgm:cxn modelId="{29E84CDA-B518-4E47-ABB0-73F863D56743}" type="presOf" srcId="{48E0349A-1F4E-4F87-B2CF-CAC754A7ED91}" destId="{05CC8CFB-4785-4BF9-9179-A3B6AFA38986}" srcOrd="0" destOrd="0" presId="urn:microsoft.com/office/officeart/2008/layout/AlternatingHexagons"/>
    <dgm:cxn modelId="{8D4C36F2-EC08-4BFD-A921-709887A67CED}" type="presOf" srcId="{E5B80105-2091-4A28-B9EE-E602A952C9D3}" destId="{4DBE75B8-F986-47E9-BCC6-526945C72D5A}" srcOrd="0" destOrd="0" presId="urn:microsoft.com/office/officeart/2008/layout/AlternatingHexagons"/>
    <dgm:cxn modelId="{9C4D7F79-D632-4FB5-8938-97445EB008CA}" type="presParOf" srcId="{C4173D45-25DE-4E6B-8888-D58F0D1435CE}" destId="{C328B1C2-567B-4909-804D-F966A3106B33}" srcOrd="0" destOrd="0" presId="urn:microsoft.com/office/officeart/2008/layout/AlternatingHexagons"/>
    <dgm:cxn modelId="{89D452B1-8B07-4778-A33D-1C5503BAA6A9}" type="presParOf" srcId="{C328B1C2-567B-4909-804D-F966A3106B33}" destId="{4DBE75B8-F986-47E9-BCC6-526945C72D5A}" srcOrd="0" destOrd="0" presId="urn:microsoft.com/office/officeart/2008/layout/AlternatingHexagons"/>
    <dgm:cxn modelId="{4AF42D3B-33E2-4FA9-903E-7F7258B9FE56}" type="presParOf" srcId="{C328B1C2-567B-4909-804D-F966A3106B33}" destId="{0EEFDEB6-DB0C-4A30-921A-9B0764F24E89}" srcOrd="1" destOrd="0" presId="urn:microsoft.com/office/officeart/2008/layout/AlternatingHexagons"/>
    <dgm:cxn modelId="{E2F79886-42C6-4066-9602-7B1BF2A689D6}" type="presParOf" srcId="{C328B1C2-567B-4909-804D-F966A3106B33}" destId="{535A2E43-3922-4960-8048-437E989C4223}" srcOrd="2" destOrd="0" presId="urn:microsoft.com/office/officeart/2008/layout/AlternatingHexagons"/>
    <dgm:cxn modelId="{F74AC4AA-8324-4A15-9F12-052499C10085}" type="presParOf" srcId="{C328B1C2-567B-4909-804D-F966A3106B33}" destId="{D95A53B8-3BC9-45FB-BDF7-B1326BCF06E1}" srcOrd="3" destOrd="0" presId="urn:microsoft.com/office/officeart/2008/layout/AlternatingHexagons"/>
    <dgm:cxn modelId="{4EF60524-DAF2-4FF1-952D-3FD8419E9FE7}" type="presParOf" srcId="{C328B1C2-567B-4909-804D-F966A3106B33}" destId="{EED10F17-88C2-4DEF-8089-3F1B58D75D84}" srcOrd="4" destOrd="0" presId="urn:microsoft.com/office/officeart/2008/layout/AlternatingHexagons"/>
    <dgm:cxn modelId="{D9841E2A-709E-4AF8-9077-710181A61253}" type="presParOf" srcId="{C4173D45-25DE-4E6B-8888-D58F0D1435CE}" destId="{2B552D60-E217-4F9B-9D50-6E8C6BB3393F}" srcOrd="1" destOrd="0" presId="urn:microsoft.com/office/officeart/2008/layout/AlternatingHexagons"/>
    <dgm:cxn modelId="{0ADC2182-E96F-4A07-9760-F598E061EC88}" type="presParOf" srcId="{C4173D45-25DE-4E6B-8888-D58F0D1435CE}" destId="{F5B10E2E-28D9-4767-BB98-767959E31431}" srcOrd="2" destOrd="0" presId="urn:microsoft.com/office/officeart/2008/layout/AlternatingHexagons"/>
    <dgm:cxn modelId="{60462F95-F430-42BE-80D6-9D1650B503C3}" type="presParOf" srcId="{F5B10E2E-28D9-4767-BB98-767959E31431}" destId="{DD8B35ED-09CB-4C2B-896C-3508269B04A7}" srcOrd="0" destOrd="0" presId="urn:microsoft.com/office/officeart/2008/layout/AlternatingHexagons"/>
    <dgm:cxn modelId="{20021CE1-6FBE-44FB-AE04-8D5797EE51AD}" type="presParOf" srcId="{F5B10E2E-28D9-4767-BB98-767959E31431}" destId="{CA34EF9E-C41A-43AA-A962-6DA15B4F45B2}" srcOrd="1" destOrd="0" presId="urn:microsoft.com/office/officeart/2008/layout/AlternatingHexagons"/>
    <dgm:cxn modelId="{CF32FBD8-5E33-4CAF-AA1C-EEC43FD861BB}" type="presParOf" srcId="{F5B10E2E-28D9-4767-BB98-767959E31431}" destId="{E57E0484-DFAF-4BFB-8833-B722C13BB9FD}" srcOrd="2" destOrd="0" presId="urn:microsoft.com/office/officeart/2008/layout/AlternatingHexagons"/>
    <dgm:cxn modelId="{3C71E497-68EF-405E-83BF-A5251A946485}" type="presParOf" srcId="{F5B10E2E-28D9-4767-BB98-767959E31431}" destId="{0D020429-DF12-4A5C-82C0-D254DE657871}" srcOrd="3" destOrd="0" presId="urn:microsoft.com/office/officeart/2008/layout/AlternatingHexagons"/>
    <dgm:cxn modelId="{8647E3CF-7223-4DCA-8C68-D1F3412AEA4B}" type="presParOf" srcId="{F5B10E2E-28D9-4767-BB98-767959E31431}" destId="{6E4C90BE-D9BD-49A2-8A77-E5F6914B3899}" srcOrd="4" destOrd="0" presId="urn:microsoft.com/office/officeart/2008/layout/AlternatingHexagons"/>
    <dgm:cxn modelId="{9DD113D6-8D96-404C-9EF8-362171B442EF}" type="presParOf" srcId="{C4173D45-25DE-4E6B-8888-D58F0D1435CE}" destId="{13917407-05B6-4AF5-81EB-205808F1D814}" srcOrd="3" destOrd="0" presId="urn:microsoft.com/office/officeart/2008/layout/AlternatingHexagons"/>
    <dgm:cxn modelId="{E650CC25-EEB3-4C44-973A-CB374057DDDA}" type="presParOf" srcId="{C4173D45-25DE-4E6B-8888-D58F0D1435CE}" destId="{F80C7B17-2F6C-41DE-B360-417D18AE9D60}" srcOrd="4" destOrd="0" presId="urn:microsoft.com/office/officeart/2008/layout/AlternatingHexagons"/>
    <dgm:cxn modelId="{F2D530F0-7AA4-4000-A01E-32F8A78CB855}" type="presParOf" srcId="{F80C7B17-2F6C-41DE-B360-417D18AE9D60}" destId="{E2EB7A24-DE43-4E54-B43B-44F08C167EE4}" srcOrd="0" destOrd="0" presId="urn:microsoft.com/office/officeart/2008/layout/AlternatingHexagons"/>
    <dgm:cxn modelId="{33C0CDBA-6C39-4C47-8A47-9097BD39A3B6}" type="presParOf" srcId="{F80C7B17-2F6C-41DE-B360-417D18AE9D60}" destId="{3AA700A1-3772-4C69-AA3C-29B2EA4A54E9}" srcOrd="1" destOrd="0" presId="urn:microsoft.com/office/officeart/2008/layout/AlternatingHexagons"/>
    <dgm:cxn modelId="{04F33822-BF40-489A-BF0F-C098BE8D6567}" type="presParOf" srcId="{F80C7B17-2F6C-41DE-B360-417D18AE9D60}" destId="{D0DD1314-3F1E-402E-A42A-9712CBFEBF12}" srcOrd="2" destOrd="0" presId="urn:microsoft.com/office/officeart/2008/layout/AlternatingHexagons"/>
    <dgm:cxn modelId="{1F9DAA2D-CBAC-44BB-A998-0079144F1119}" type="presParOf" srcId="{F80C7B17-2F6C-41DE-B360-417D18AE9D60}" destId="{123FAE2E-CC3D-46BD-BF01-7A44E93C0277}" srcOrd="3" destOrd="0" presId="urn:microsoft.com/office/officeart/2008/layout/AlternatingHexagons"/>
    <dgm:cxn modelId="{7F56996C-4530-4176-986D-BC5E0C2AF783}" type="presParOf" srcId="{F80C7B17-2F6C-41DE-B360-417D18AE9D60}" destId="{83C7D108-1579-48F7-8B65-DE31605055F3}" srcOrd="4" destOrd="0" presId="urn:microsoft.com/office/officeart/2008/layout/AlternatingHexagons"/>
    <dgm:cxn modelId="{A7E4D8B6-B43E-408B-BC66-5EC9849B936D}" type="presParOf" srcId="{C4173D45-25DE-4E6B-8888-D58F0D1435CE}" destId="{A1042A10-27D2-481E-A66C-EEB974D16459}" srcOrd="5" destOrd="0" presId="urn:microsoft.com/office/officeart/2008/layout/AlternatingHexagons"/>
    <dgm:cxn modelId="{D106075C-80DB-48CF-AF90-0440E3D74126}" type="presParOf" srcId="{C4173D45-25DE-4E6B-8888-D58F0D1435CE}" destId="{B66BDE1D-F7C6-4E07-8CE2-55F59F0DE63C}" srcOrd="6" destOrd="0" presId="urn:microsoft.com/office/officeart/2008/layout/AlternatingHexagons"/>
    <dgm:cxn modelId="{48FF56C6-ABA7-4F31-8C48-3D5F78A6DFF2}" type="presParOf" srcId="{B66BDE1D-F7C6-4E07-8CE2-55F59F0DE63C}" destId="{05CC8CFB-4785-4BF9-9179-A3B6AFA38986}" srcOrd="0" destOrd="0" presId="urn:microsoft.com/office/officeart/2008/layout/AlternatingHexagons"/>
    <dgm:cxn modelId="{004E36B3-EB83-4B43-BE87-0DD8B00A02E9}" type="presParOf" srcId="{B66BDE1D-F7C6-4E07-8CE2-55F59F0DE63C}" destId="{79C786D3-2EA1-494E-8848-0CBF76539110}" srcOrd="1" destOrd="0" presId="urn:microsoft.com/office/officeart/2008/layout/AlternatingHexagons"/>
    <dgm:cxn modelId="{448FA3FA-FF96-4693-B79C-C47437F4C953}" type="presParOf" srcId="{B66BDE1D-F7C6-4E07-8CE2-55F59F0DE63C}" destId="{223D7FE3-6C95-44FE-9741-7442271A36BF}" srcOrd="2" destOrd="0" presId="urn:microsoft.com/office/officeart/2008/layout/AlternatingHexagons"/>
    <dgm:cxn modelId="{72798D59-E610-455C-87AF-069C85672048}" type="presParOf" srcId="{B66BDE1D-F7C6-4E07-8CE2-55F59F0DE63C}" destId="{06D5C9DD-4370-4D79-87B6-23F4979653BB}" srcOrd="3" destOrd="0" presId="urn:microsoft.com/office/officeart/2008/layout/AlternatingHexagons"/>
    <dgm:cxn modelId="{2BC0BD25-26E0-4A8D-8B38-7DD8F15177D1}" type="presParOf" srcId="{B66BDE1D-F7C6-4E07-8CE2-55F59F0DE63C}" destId="{66FEEB86-D07D-4F29-A7FD-AADF5AEF6EDD}"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E75B8-F986-47E9-BCC6-526945C72D5A}">
      <dsp:nvSpPr>
        <dsp:cNvPr id="0" name=""/>
        <dsp:cNvSpPr/>
      </dsp:nvSpPr>
      <dsp:spPr>
        <a:xfrm rot="5400000">
          <a:off x="3818016" y="109232"/>
          <a:ext cx="1633678" cy="1421299"/>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FSFFatBottom" panose="02000603000000000000" pitchFamily="2" charset="0"/>
              <a:ea typeface="FSFFatBottom" panose="02000603000000000000" pitchFamily="2" charset="0"/>
            </a:rPr>
            <a:t>Salt and Water</a:t>
          </a:r>
        </a:p>
      </dsp:txBody>
      <dsp:txXfrm rot="-5400000">
        <a:off x="4145691" y="257624"/>
        <a:ext cx="978327" cy="1124516"/>
      </dsp:txXfrm>
    </dsp:sp>
    <dsp:sp modelId="{0EEFDEB6-DB0C-4A30-921A-9B0764F24E89}">
      <dsp:nvSpPr>
        <dsp:cNvPr id="0" name=""/>
        <dsp:cNvSpPr/>
      </dsp:nvSpPr>
      <dsp:spPr>
        <a:xfrm>
          <a:off x="5388634" y="329778"/>
          <a:ext cx="1823184" cy="980206"/>
        </a:xfrm>
        <a:prstGeom prst="rect">
          <a:avLst/>
        </a:prstGeom>
        <a:noFill/>
        <a:ln>
          <a:noFill/>
        </a:ln>
        <a:effectLst/>
      </dsp:spPr>
      <dsp:style>
        <a:lnRef idx="0">
          <a:scrgbClr r="0" g="0" b="0"/>
        </a:lnRef>
        <a:fillRef idx="0">
          <a:scrgbClr r="0" g="0" b="0"/>
        </a:fillRef>
        <a:effectRef idx="0">
          <a:scrgbClr r="0" g="0" b="0"/>
        </a:effectRef>
        <a:fontRef idx="minor"/>
      </dsp:style>
    </dsp:sp>
    <dsp:sp modelId="{EED10F17-88C2-4DEF-8089-3F1B58D75D84}">
      <dsp:nvSpPr>
        <dsp:cNvPr id="0" name=""/>
        <dsp:cNvSpPr/>
      </dsp:nvSpPr>
      <dsp:spPr>
        <a:xfrm rot="5400000">
          <a:off x="2283012" y="109232"/>
          <a:ext cx="1633678" cy="1421299"/>
        </a:xfrm>
        <a:prstGeom prst="hexagon">
          <a:avLst>
            <a:gd name="adj" fmla="val 25000"/>
            <a:gd name="vf" fmla="val 115470"/>
          </a:avLst>
        </a:prstGeom>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latin typeface="FSFFatBottom" panose="02000603000000000000" pitchFamily="2" charset="0"/>
            <a:ea typeface="FSFFatBottom" panose="02000603000000000000" pitchFamily="2" charset="0"/>
          </a:endParaRPr>
        </a:p>
      </dsp:txBody>
      <dsp:txXfrm rot="-5400000">
        <a:off x="2610687" y="257624"/>
        <a:ext cx="978327" cy="1124516"/>
      </dsp:txXfrm>
    </dsp:sp>
    <dsp:sp modelId="{DD8B35ED-09CB-4C2B-896C-3508269B04A7}">
      <dsp:nvSpPr>
        <dsp:cNvPr id="0" name=""/>
        <dsp:cNvSpPr/>
      </dsp:nvSpPr>
      <dsp:spPr>
        <a:xfrm rot="5400000">
          <a:off x="3047574" y="1495898"/>
          <a:ext cx="1633678" cy="1421299"/>
        </a:xfrm>
        <a:prstGeom prst="hexagon">
          <a:avLst>
            <a:gd name="adj" fmla="val 25000"/>
            <a:gd name="vf" fmla="val 115470"/>
          </a:avLst>
        </a:prstGeom>
        <a:solidFill>
          <a:schemeClr val="accent4">
            <a:hueOff val="2800255"/>
            <a:satOff val="-1165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FSFFatBottom" panose="02000603000000000000" pitchFamily="2" charset="0"/>
              <a:ea typeface="FSFFatBottom" panose="02000603000000000000" pitchFamily="2" charset="0"/>
            </a:rPr>
            <a:t>Bicarb Soda and Vinegar</a:t>
          </a:r>
        </a:p>
      </dsp:txBody>
      <dsp:txXfrm rot="-5400000">
        <a:off x="3375249" y="1644290"/>
        <a:ext cx="978327" cy="1124516"/>
      </dsp:txXfrm>
    </dsp:sp>
    <dsp:sp modelId="{CA34EF9E-C41A-43AA-A962-6DA15B4F45B2}">
      <dsp:nvSpPr>
        <dsp:cNvPr id="0" name=""/>
        <dsp:cNvSpPr/>
      </dsp:nvSpPr>
      <dsp:spPr>
        <a:xfrm>
          <a:off x="1330578" y="1716444"/>
          <a:ext cx="1764372" cy="980206"/>
        </a:xfrm>
        <a:prstGeom prst="rect">
          <a:avLst/>
        </a:prstGeom>
        <a:noFill/>
        <a:ln>
          <a:noFill/>
        </a:ln>
        <a:effectLst/>
      </dsp:spPr>
      <dsp:style>
        <a:lnRef idx="0">
          <a:scrgbClr r="0" g="0" b="0"/>
        </a:lnRef>
        <a:fillRef idx="0">
          <a:scrgbClr r="0" g="0" b="0"/>
        </a:fillRef>
        <a:effectRef idx="0">
          <a:scrgbClr r="0" g="0" b="0"/>
        </a:effectRef>
        <a:fontRef idx="minor"/>
      </dsp:style>
    </dsp:sp>
    <dsp:sp modelId="{6E4C90BE-D9BD-49A2-8A77-E5F6914B3899}">
      <dsp:nvSpPr>
        <dsp:cNvPr id="0" name=""/>
        <dsp:cNvSpPr/>
      </dsp:nvSpPr>
      <dsp:spPr>
        <a:xfrm rot="5400000">
          <a:off x="4582578" y="1495898"/>
          <a:ext cx="1633678" cy="1421299"/>
        </a:xfrm>
        <a:prstGeom prst="hexagon">
          <a:avLst>
            <a:gd name="adj" fmla="val 25000"/>
            <a:gd name="vf" fmla="val 115470"/>
          </a:avLst>
        </a:prstGeom>
        <a:blipFill dpi="0" rotWithShape="0">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latin typeface="FSFFatBottom" panose="02000603000000000000" pitchFamily="2" charset="0"/>
            <a:ea typeface="FSFFatBottom" panose="02000603000000000000" pitchFamily="2" charset="0"/>
          </a:endParaRPr>
        </a:p>
      </dsp:txBody>
      <dsp:txXfrm rot="-5400000">
        <a:off x="4910253" y="1644290"/>
        <a:ext cx="978327" cy="1124516"/>
      </dsp:txXfrm>
    </dsp:sp>
    <dsp:sp modelId="{E2EB7A24-DE43-4E54-B43B-44F08C167EE4}">
      <dsp:nvSpPr>
        <dsp:cNvPr id="0" name=""/>
        <dsp:cNvSpPr/>
      </dsp:nvSpPr>
      <dsp:spPr>
        <a:xfrm rot="5400000">
          <a:off x="3818016" y="2882564"/>
          <a:ext cx="1633678" cy="1421299"/>
        </a:xfrm>
        <a:prstGeom prst="hexagon">
          <a:avLst>
            <a:gd name="adj" fmla="val 25000"/>
            <a:gd name="vf" fmla="val 115470"/>
          </a:avLst>
        </a:prstGeom>
        <a:solidFill>
          <a:schemeClr val="accent4">
            <a:hueOff val="5600509"/>
            <a:satOff val="-2330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FSFFatBottom" panose="02000603000000000000" pitchFamily="2" charset="0"/>
              <a:ea typeface="FSFFatBottom" panose="02000603000000000000" pitchFamily="2" charset="0"/>
            </a:rPr>
            <a:t>Water, Vegetable Oil, Food Colouring and Soluble Aspirin</a:t>
          </a:r>
        </a:p>
      </dsp:txBody>
      <dsp:txXfrm rot="-5400000">
        <a:off x="4145691" y="3030956"/>
        <a:ext cx="978327" cy="1124516"/>
      </dsp:txXfrm>
    </dsp:sp>
    <dsp:sp modelId="{3AA700A1-3772-4C69-AA3C-29B2EA4A54E9}">
      <dsp:nvSpPr>
        <dsp:cNvPr id="0" name=""/>
        <dsp:cNvSpPr/>
      </dsp:nvSpPr>
      <dsp:spPr>
        <a:xfrm>
          <a:off x="5388634" y="3103110"/>
          <a:ext cx="1823184" cy="980206"/>
        </a:xfrm>
        <a:prstGeom prst="rect">
          <a:avLst/>
        </a:prstGeom>
        <a:noFill/>
        <a:ln>
          <a:noFill/>
        </a:ln>
        <a:effectLst/>
      </dsp:spPr>
      <dsp:style>
        <a:lnRef idx="0">
          <a:scrgbClr r="0" g="0" b="0"/>
        </a:lnRef>
        <a:fillRef idx="0">
          <a:scrgbClr r="0" g="0" b="0"/>
        </a:fillRef>
        <a:effectRef idx="0">
          <a:scrgbClr r="0" g="0" b="0"/>
        </a:effectRef>
        <a:fontRef idx="minor"/>
      </dsp:style>
    </dsp:sp>
    <dsp:sp modelId="{83C7D108-1579-48F7-8B65-DE31605055F3}">
      <dsp:nvSpPr>
        <dsp:cNvPr id="0" name=""/>
        <dsp:cNvSpPr/>
      </dsp:nvSpPr>
      <dsp:spPr>
        <a:xfrm rot="5400000">
          <a:off x="2283012" y="2882564"/>
          <a:ext cx="1633678" cy="1421299"/>
        </a:xfrm>
        <a:prstGeom prst="hexagon">
          <a:avLst>
            <a:gd name="adj" fmla="val 25000"/>
            <a:gd name="vf" fmla="val 115470"/>
          </a:avLst>
        </a:prstGeom>
        <a:solidFill>
          <a:schemeClr val="accent4">
            <a:hueOff val="7000636"/>
            <a:satOff val="-291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FSFFatBottom" panose="02000603000000000000" pitchFamily="2" charset="0"/>
              <a:ea typeface="FSFFatBottom" panose="02000603000000000000" pitchFamily="2" charset="0"/>
            </a:rPr>
            <a:t>Corn Starch, Water and Food Colouring</a:t>
          </a:r>
        </a:p>
      </dsp:txBody>
      <dsp:txXfrm rot="-5400000">
        <a:off x="2610687" y="3030956"/>
        <a:ext cx="978327" cy="1124516"/>
      </dsp:txXfrm>
    </dsp:sp>
    <dsp:sp modelId="{05CC8CFB-4785-4BF9-9179-A3B6AFA38986}">
      <dsp:nvSpPr>
        <dsp:cNvPr id="0" name=""/>
        <dsp:cNvSpPr/>
      </dsp:nvSpPr>
      <dsp:spPr>
        <a:xfrm rot="5400000">
          <a:off x="3047574" y="4269229"/>
          <a:ext cx="1633678" cy="1421299"/>
        </a:xfrm>
        <a:prstGeom prst="hexagon">
          <a:avLst>
            <a:gd name="adj" fmla="val 25000"/>
            <a:gd name="vf" fmla="val 115470"/>
          </a:avLst>
        </a:prstGeom>
        <a:solidFill>
          <a:schemeClr val="accent4">
            <a:hueOff val="8400764"/>
            <a:satOff val="-34952"/>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FSFFatBottom" panose="02000603000000000000" pitchFamily="2" charset="0"/>
              <a:ea typeface="FSFFatBottom" panose="02000603000000000000" pitchFamily="2" charset="0"/>
            </a:rPr>
            <a:t>Lemonade and Sultanas</a:t>
          </a:r>
        </a:p>
      </dsp:txBody>
      <dsp:txXfrm rot="-5400000">
        <a:off x="3375249" y="4417621"/>
        <a:ext cx="978327" cy="1124516"/>
      </dsp:txXfrm>
    </dsp:sp>
    <dsp:sp modelId="{79C786D3-2EA1-494E-8848-0CBF76539110}">
      <dsp:nvSpPr>
        <dsp:cNvPr id="0" name=""/>
        <dsp:cNvSpPr/>
      </dsp:nvSpPr>
      <dsp:spPr>
        <a:xfrm>
          <a:off x="1330578" y="4489776"/>
          <a:ext cx="1764372" cy="980206"/>
        </a:xfrm>
        <a:prstGeom prst="rect">
          <a:avLst/>
        </a:prstGeom>
        <a:noFill/>
        <a:ln>
          <a:noFill/>
        </a:ln>
        <a:effectLst/>
      </dsp:spPr>
      <dsp:style>
        <a:lnRef idx="0">
          <a:scrgbClr r="0" g="0" b="0"/>
        </a:lnRef>
        <a:fillRef idx="0">
          <a:scrgbClr r="0" g="0" b="0"/>
        </a:fillRef>
        <a:effectRef idx="0">
          <a:scrgbClr r="0" g="0" b="0"/>
        </a:effectRef>
        <a:fontRef idx="minor"/>
      </dsp:style>
    </dsp:sp>
    <dsp:sp modelId="{66FEEB86-D07D-4F29-A7FD-AADF5AEF6EDD}">
      <dsp:nvSpPr>
        <dsp:cNvPr id="0" name=""/>
        <dsp:cNvSpPr/>
      </dsp:nvSpPr>
      <dsp:spPr>
        <a:xfrm rot="5400000">
          <a:off x="4582578" y="4269229"/>
          <a:ext cx="1633678" cy="1421299"/>
        </a:xfrm>
        <a:prstGeom prst="hexagon">
          <a:avLst>
            <a:gd name="adj" fmla="val 25000"/>
            <a:gd name="vf" fmla="val 115470"/>
          </a:avLst>
        </a:prstGeom>
        <a:blipFill dpi="0" rotWithShape="0">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latin typeface="FSFFatBottom" panose="02000603000000000000" pitchFamily="2" charset="0"/>
            <a:ea typeface="FSFFatBottom" panose="02000603000000000000" pitchFamily="2" charset="0"/>
          </a:endParaRPr>
        </a:p>
      </dsp:txBody>
      <dsp:txXfrm rot="-5400000">
        <a:off x="4910253" y="4417621"/>
        <a:ext cx="978327" cy="112451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D3B33-6953-4037-8046-123B5775DC4F}" type="datetimeFigureOut">
              <a:rPr lang="en-AU" smtClean="0"/>
              <a:t>23/12/2018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F92E7-23B5-43CE-92BC-AC64C075EC78}" type="slidenum">
              <a:rPr lang="en-AU" smtClean="0"/>
              <a:t>‹#›</a:t>
            </a:fld>
            <a:endParaRPr lang="en-AU"/>
          </a:p>
        </p:txBody>
      </p:sp>
    </p:spTree>
    <p:extLst>
      <p:ext uri="{BB962C8B-B14F-4D97-AF65-F5344CB8AC3E}">
        <p14:creationId xmlns:p14="http://schemas.microsoft.com/office/powerpoint/2010/main" val="351771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hinkingpathwayz.weebly.com/seethinkwonder.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inkingpathwayz.weebly.com/thinkpuzzleexplor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tuE1LePDZ4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0A55QRyJHP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Teaching and Learning Sequence:</a:t>
            </a:r>
            <a:endParaRPr lang="en-AU"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
            </a:pPr>
            <a:r>
              <a:rPr lang="en-AU" sz="1200" b="0" i="0" u="none" strike="noStrike" kern="1200" baseline="0" dirty="0">
                <a:solidFill>
                  <a:schemeClr val="tx1"/>
                </a:solidFill>
                <a:latin typeface="+mn-lt"/>
                <a:ea typeface="+mn-ea"/>
                <a:cs typeface="+mn-cs"/>
              </a:rPr>
              <a:t>Small groups examine a range of 6-9 objects on a tray (e.g. rock, cup of water, balloon filled with air) that show different states of matter </a:t>
            </a:r>
          </a:p>
          <a:p>
            <a:r>
              <a:rPr lang="en-AU" sz="1200" b="0" i="0" u="none" strike="noStrike" kern="1200" baseline="0" dirty="0">
                <a:solidFill>
                  <a:schemeClr val="tx1"/>
                </a:solidFill>
                <a:latin typeface="+mn-lt"/>
                <a:ea typeface="+mn-ea"/>
                <a:cs typeface="+mn-cs"/>
              </a:rPr>
              <a:t>▪ Use the thinking routine </a:t>
            </a:r>
            <a:r>
              <a:rPr lang="en-AU" sz="1200" b="1" i="0" u="none" strike="noStrike" kern="1200" baseline="0" dirty="0">
                <a:solidFill>
                  <a:schemeClr val="tx1"/>
                </a:solidFill>
                <a:latin typeface="+mn-lt"/>
                <a:ea typeface="+mn-ea"/>
                <a:cs typeface="+mn-cs"/>
              </a:rPr>
              <a:t>See Think Wonder </a:t>
            </a:r>
            <a:r>
              <a:rPr lang="en-AU" sz="1200" b="0" i="0" u="none" strike="noStrike" kern="1200" baseline="0" dirty="0">
                <a:solidFill>
                  <a:schemeClr val="tx1"/>
                </a:solidFill>
                <a:latin typeface="+mn-lt"/>
                <a:ea typeface="+mn-ea"/>
                <a:cs typeface="+mn-cs"/>
              </a:rPr>
              <a:t>to help students/groups scaffold their discussion, thinking and wonderings about states of matter </a:t>
            </a:r>
          </a:p>
          <a:p>
            <a:r>
              <a:rPr lang="en-AU" sz="1200" b="0" i="0" u="none" strike="noStrike" kern="1200" baseline="0" dirty="0">
                <a:solidFill>
                  <a:schemeClr val="tx1"/>
                </a:solidFill>
                <a:latin typeface="+mn-lt"/>
                <a:ea typeface="+mn-ea"/>
                <a:cs typeface="+mn-cs"/>
              </a:rPr>
              <a:t>▪ Use the thinking routine </a:t>
            </a:r>
            <a:r>
              <a:rPr lang="en-AU" sz="1200" b="1" i="0" u="none" strike="noStrike" kern="1200" baseline="0" dirty="0">
                <a:solidFill>
                  <a:schemeClr val="tx1"/>
                </a:solidFill>
                <a:latin typeface="+mn-lt"/>
                <a:ea typeface="+mn-ea"/>
                <a:cs typeface="+mn-cs"/>
              </a:rPr>
              <a:t>Think Puzzle Explore </a:t>
            </a:r>
            <a:r>
              <a:rPr lang="en-AU" sz="1200" b="0" i="0" u="none" strike="noStrike" kern="1200" baseline="0" dirty="0">
                <a:solidFill>
                  <a:schemeClr val="tx1"/>
                </a:solidFill>
                <a:latin typeface="+mn-lt"/>
                <a:ea typeface="+mn-ea"/>
                <a:cs typeface="+mn-cs"/>
              </a:rPr>
              <a:t>to gauge understanding &amp; misconceptions </a:t>
            </a:r>
          </a:p>
          <a:p>
            <a:r>
              <a:rPr lang="en-AU" sz="1200" b="0" i="0" u="none" strike="noStrike" kern="1200" baseline="0" dirty="0">
                <a:solidFill>
                  <a:schemeClr val="tx1"/>
                </a:solidFill>
                <a:latin typeface="+mn-lt"/>
                <a:ea typeface="+mn-ea"/>
                <a:cs typeface="+mn-cs"/>
              </a:rPr>
              <a:t>▪ Watch </a:t>
            </a:r>
            <a:r>
              <a:rPr lang="en-AU" sz="1200" b="0" i="1" u="none" strike="noStrike" kern="1200" baseline="0" dirty="0">
                <a:solidFill>
                  <a:schemeClr val="tx1"/>
                </a:solidFill>
                <a:latin typeface="+mn-lt"/>
                <a:ea typeface="+mn-ea"/>
                <a:cs typeface="+mn-cs"/>
              </a:rPr>
              <a:t>Changing Water: States of Matter </a:t>
            </a:r>
            <a:r>
              <a:rPr lang="en-AU" sz="1200" b="0" i="0" u="none" strike="noStrike" kern="1200" baseline="0" dirty="0">
                <a:solidFill>
                  <a:schemeClr val="tx1"/>
                </a:solidFill>
                <a:latin typeface="+mn-lt"/>
                <a:ea typeface="+mn-ea"/>
                <a:cs typeface="+mn-cs"/>
              </a:rPr>
              <a:t>(stop video at 2:44) https://www.youtube.com/watch?v=tuE1LePDZ4Y </a:t>
            </a:r>
          </a:p>
          <a:p>
            <a:r>
              <a:rPr lang="en-AU" sz="1200" b="0" i="0" u="none" strike="noStrike" kern="1200" baseline="0" dirty="0">
                <a:solidFill>
                  <a:schemeClr val="tx1"/>
                </a:solidFill>
                <a:latin typeface="+mn-lt"/>
                <a:ea typeface="+mn-ea"/>
                <a:cs typeface="+mn-cs"/>
              </a:rPr>
              <a:t>▪ Use the thinking routine </a:t>
            </a:r>
            <a:r>
              <a:rPr lang="en-AU" sz="1200" b="1" i="0" u="none" strike="noStrike" kern="1200" baseline="0" dirty="0">
                <a:solidFill>
                  <a:schemeClr val="tx1"/>
                </a:solidFill>
                <a:latin typeface="+mn-lt"/>
                <a:ea typeface="+mn-ea"/>
                <a:cs typeface="+mn-cs"/>
              </a:rPr>
              <a:t>+1 </a:t>
            </a:r>
            <a:r>
              <a:rPr lang="en-AU" sz="1200" b="0" i="0" u="none" strike="noStrike" kern="1200" baseline="0" dirty="0">
                <a:solidFill>
                  <a:schemeClr val="tx1"/>
                </a:solidFill>
                <a:latin typeface="+mn-lt"/>
                <a:ea typeface="+mn-ea"/>
                <a:cs typeface="+mn-cs"/>
              </a:rPr>
              <a:t>identify key ideas from the video and generate questions or puzzles about the concepts of matter, mixtures and materials. </a:t>
            </a:r>
          </a:p>
          <a:p>
            <a:endParaRPr lang="en-AU" sz="1200" b="0" i="0" u="none" strike="noStrike" kern="1200" baseline="0" dirty="0">
              <a:solidFill>
                <a:schemeClr val="tx1"/>
              </a:solidFill>
              <a:latin typeface="+mn-lt"/>
              <a:ea typeface="+mn-ea"/>
              <a:cs typeface="+mn-cs"/>
            </a:endParaRPr>
          </a:p>
          <a:p>
            <a:r>
              <a:rPr lang="en-AU" sz="1200" b="1" i="0" u="none" strike="noStrike" kern="1200" baseline="0" dirty="0">
                <a:solidFill>
                  <a:srgbClr val="C00000"/>
                </a:solidFill>
                <a:latin typeface="+mn-lt"/>
                <a:ea typeface="+mn-ea"/>
                <a:cs typeface="+mn-cs"/>
              </a:rPr>
              <a:t>Assessment </a:t>
            </a:r>
            <a:r>
              <a:rPr lang="en-AU" sz="1200" b="0" i="0" u="none" strike="noStrike" kern="1200" baseline="0" dirty="0">
                <a:solidFill>
                  <a:schemeClr val="tx1"/>
                </a:solidFill>
                <a:latin typeface="+mn-lt"/>
                <a:ea typeface="+mn-ea"/>
                <a:cs typeface="+mn-cs"/>
              </a:rPr>
              <a:t>(Diagnostic) 	</a:t>
            </a:r>
          </a:p>
          <a:p>
            <a:endParaRPr lang="en-AU" sz="1200" b="0"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FOR THE TEACHER:</a:t>
            </a:r>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How can we assess students’ prior knowledge and experience in relation to this context? </a:t>
            </a:r>
          </a:p>
          <a:p>
            <a:r>
              <a:rPr lang="en-AU" sz="1200" b="0" i="0" u="none" strike="noStrike" kern="1200" baseline="0" dirty="0">
                <a:solidFill>
                  <a:schemeClr val="tx1"/>
                </a:solidFill>
                <a:latin typeface="+mn-lt"/>
                <a:ea typeface="+mn-ea"/>
                <a:cs typeface="+mn-cs"/>
              </a:rPr>
              <a:t>▪ How will we record this information for later assessment? </a:t>
            </a:r>
          </a:p>
          <a:p>
            <a:r>
              <a:rPr lang="en-AU" sz="1200" b="0" i="0" u="none" strike="noStrike" kern="1200" baseline="0" dirty="0">
                <a:solidFill>
                  <a:schemeClr val="tx1"/>
                </a:solidFill>
                <a:latin typeface="+mn-lt"/>
                <a:ea typeface="+mn-ea"/>
                <a:cs typeface="+mn-cs"/>
              </a:rPr>
              <a:t>▪ What can we do to PROVOKE interest/enthusiasm/curiosity/motivation? </a:t>
            </a:r>
          </a:p>
          <a:p>
            <a:r>
              <a:rPr lang="en-AU" sz="1200" b="0" i="0" u="none" strike="noStrike" kern="1200" baseline="0" dirty="0">
                <a:solidFill>
                  <a:schemeClr val="tx1"/>
                </a:solidFill>
                <a:latin typeface="+mn-lt"/>
                <a:ea typeface="+mn-ea"/>
                <a:cs typeface="+mn-cs"/>
              </a:rPr>
              <a:t>▪ How can we assist students to make “conceptual connections” and see relationships to and links with their own lives? </a:t>
            </a:r>
          </a:p>
          <a:p>
            <a:r>
              <a:rPr lang="en-AU" sz="1200" b="0" i="0" u="none" strike="noStrike" kern="1200" baseline="0" dirty="0">
                <a:solidFill>
                  <a:schemeClr val="tx1"/>
                </a:solidFill>
                <a:latin typeface="+mn-lt"/>
                <a:ea typeface="+mn-ea"/>
                <a:cs typeface="+mn-cs"/>
              </a:rPr>
              <a:t>	</a:t>
            </a:r>
          </a:p>
          <a:p>
            <a:endParaRPr lang="en-AU" sz="1200" b="1" i="0" u="none" strike="noStrike" kern="1200" baseline="0" dirty="0">
              <a:solidFill>
                <a:schemeClr val="tx1"/>
              </a:solidFill>
              <a:latin typeface="+mn-lt"/>
              <a:ea typeface="+mn-ea"/>
              <a:cs typeface="+mn-cs"/>
            </a:endParaRPr>
          </a:p>
          <a:p>
            <a:endParaRPr lang="en-AU" b="1" u="sng" dirty="0"/>
          </a:p>
        </p:txBody>
      </p:sp>
      <p:sp>
        <p:nvSpPr>
          <p:cNvPr id="4" name="Slide Number Placeholder 3"/>
          <p:cNvSpPr>
            <a:spLocks noGrp="1"/>
          </p:cNvSpPr>
          <p:nvPr>
            <p:ph type="sldNum" sz="quarter" idx="10"/>
          </p:nvPr>
        </p:nvSpPr>
        <p:spPr/>
        <p:txBody>
          <a:bodyPr/>
          <a:lstStyle/>
          <a:p>
            <a:fld id="{378F92E7-23B5-43CE-92BC-AC64C075EC78}" type="slidenum">
              <a:rPr lang="en-AU" smtClean="0"/>
              <a:t>5</a:t>
            </a:fld>
            <a:endParaRPr lang="en-AU"/>
          </a:p>
        </p:txBody>
      </p:sp>
    </p:spTree>
    <p:extLst>
      <p:ext uri="{BB962C8B-B14F-4D97-AF65-F5344CB8AC3E}">
        <p14:creationId xmlns:p14="http://schemas.microsoft.com/office/powerpoint/2010/main" val="2124299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Small groups investigate the properties of water and air using balloons. </a:t>
            </a:r>
          </a:p>
          <a:p>
            <a:pPr lvl="0"/>
            <a:r>
              <a:rPr lang="en-AU" sz="1200" kern="1200" dirty="0">
                <a:solidFill>
                  <a:schemeClr val="tx1"/>
                </a:solidFill>
                <a:effectLst/>
                <a:latin typeface="+mn-lt"/>
                <a:ea typeface="+mn-ea"/>
                <a:cs typeface="+mn-cs"/>
              </a:rPr>
              <a:t>Hypothesis – </a:t>
            </a:r>
            <a:r>
              <a:rPr lang="en-AU" sz="1200" i="1" kern="1200" dirty="0">
                <a:solidFill>
                  <a:schemeClr val="tx1"/>
                </a:solidFill>
                <a:effectLst/>
                <a:latin typeface="+mn-lt"/>
                <a:ea typeface="+mn-ea"/>
                <a:cs typeface="+mn-cs"/>
              </a:rPr>
              <a:t>What do you think will happen? </a:t>
            </a:r>
            <a:r>
              <a:rPr lang="en-AU" sz="1200" kern="1200" dirty="0">
                <a:solidFill>
                  <a:schemeClr val="tx1"/>
                </a:solidFill>
                <a:effectLst/>
                <a:latin typeface="+mn-lt"/>
                <a:ea typeface="+mn-ea"/>
                <a:cs typeface="+mn-cs"/>
              </a:rPr>
              <a:t>Explain why.</a:t>
            </a:r>
          </a:p>
          <a:p>
            <a:pPr lvl="0"/>
            <a:r>
              <a:rPr lang="en-AU" sz="1200" kern="1200" dirty="0">
                <a:solidFill>
                  <a:schemeClr val="tx1"/>
                </a:solidFill>
                <a:effectLst/>
                <a:latin typeface="+mn-lt"/>
                <a:ea typeface="+mn-ea"/>
                <a:cs typeface="+mn-cs"/>
              </a:rPr>
              <a:t>Variables – </a:t>
            </a: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dependent variable</a:t>
            </a:r>
            <a:r>
              <a:rPr lang="en-AU" sz="1200" i="1" kern="1200" dirty="0">
                <a:solidFill>
                  <a:schemeClr val="tx1"/>
                </a:solidFill>
                <a:effectLst/>
                <a:latin typeface="+mn-lt"/>
                <a:ea typeface="+mn-ea"/>
                <a:cs typeface="+mn-cs"/>
              </a:rPr>
              <a:t>? What are you going to measure?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independent variable</a:t>
            </a:r>
            <a:r>
              <a:rPr lang="en-AU" sz="1200" i="1" kern="1200" dirty="0">
                <a:solidFill>
                  <a:schemeClr val="tx1"/>
                </a:solidFill>
                <a:effectLst/>
                <a:latin typeface="+mn-lt"/>
                <a:ea typeface="+mn-ea"/>
                <a:cs typeface="+mn-cs"/>
              </a:rPr>
              <a:t>? What are you going to change?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variables will you need to </a:t>
            </a:r>
            <a:r>
              <a:rPr lang="en-AU" sz="1200" b="1" i="1" kern="1200" dirty="0">
                <a:solidFill>
                  <a:schemeClr val="tx1"/>
                </a:solidFill>
                <a:effectLst/>
                <a:latin typeface="+mn-lt"/>
                <a:ea typeface="+mn-ea"/>
                <a:cs typeface="+mn-cs"/>
              </a:rPr>
              <a:t>control</a:t>
            </a:r>
            <a:r>
              <a:rPr lang="en-AU" sz="1200" i="1" kern="1200" dirty="0">
                <a:solidFill>
                  <a:schemeClr val="tx1"/>
                </a:solidFill>
                <a:effectLst/>
                <a:latin typeface="+mn-lt"/>
                <a:ea typeface="+mn-ea"/>
                <a:cs typeface="+mn-cs"/>
              </a:rPr>
              <a:t>? What will you need to keep the same?</a:t>
            </a:r>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rPr>
              <a:t>Day 1:</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Fill two with water (one for freezing) and fill one with air</a:t>
            </a:r>
          </a:p>
          <a:p>
            <a:pPr lvl="1"/>
            <a:r>
              <a:rPr lang="en-AU" sz="1200" kern="1200" dirty="0">
                <a:solidFill>
                  <a:schemeClr val="tx1"/>
                </a:solidFill>
                <a:effectLst/>
                <a:latin typeface="+mn-lt"/>
                <a:ea typeface="+mn-ea"/>
                <a:cs typeface="+mn-cs"/>
              </a:rPr>
              <a:t>Label the balloons – solid liquid gas. </a:t>
            </a:r>
          </a:p>
          <a:p>
            <a:pPr lvl="1"/>
            <a:r>
              <a:rPr lang="en-AU" sz="1200" kern="1200" dirty="0">
                <a:solidFill>
                  <a:schemeClr val="tx1"/>
                </a:solidFill>
                <a:effectLst/>
                <a:latin typeface="+mn-lt"/>
                <a:ea typeface="+mn-ea"/>
                <a:cs typeface="+mn-cs"/>
              </a:rPr>
              <a:t>Make observations and predictions about each balloon using detailed diagrams.</a:t>
            </a:r>
          </a:p>
          <a:p>
            <a:pPr lvl="1"/>
            <a:r>
              <a:rPr lang="en-AU" sz="1200" kern="1200" dirty="0">
                <a:solidFill>
                  <a:schemeClr val="tx1"/>
                </a:solidFill>
                <a:effectLst/>
                <a:latin typeface="+mn-lt"/>
                <a:ea typeface="+mn-ea"/>
                <a:cs typeface="+mn-cs"/>
              </a:rPr>
              <a:t>Measure the circumference and weigh the balloons. </a:t>
            </a:r>
          </a:p>
          <a:p>
            <a:pPr lvl="1"/>
            <a:r>
              <a:rPr lang="en-AU" sz="1200" kern="1200" dirty="0">
                <a:solidFill>
                  <a:schemeClr val="tx1"/>
                </a:solidFill>
                <a:effectLst/>
                <a:latin typeface="+mn-lt"/>
                <a:ea typeface="+mn-ea"/>
                <a:cs typeface="+mn-cs"/>
              </a:rPr>
              <a:t>Place one water balloon in the freezer. </a:t>
            </a:r>
          </a:p>
          <a:p>
            <a:r>
              <a:rPr lang="en-AU" sz="1200" u="sng" kern="1200" dirty="0">
                <a:solidFill>
                  <a:schemeClr val="tx1"/>
                </a:solidFill>
                <a:effectLst/>
                <a:latin typeface="+mn-lt"/>
                <a:ea typeface="+mn-ea"/>
                <a:cs typeface="+mn-cs"/>
              </a:rPr>
              <a:t>Day 2: </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Add to observations and re-measure the circumference and weigh, making note of any changes making predictions as to why. </a:t>
            </a:r>
          </a:p>
          <a:p>
            <a:pPr lvl="1"/>
            <a:r>
              <a:rPr lang="en-AU" sz="1200" kern="1200" dirty="0">
                <a:solidFill>
                  <a:schemeClr val="tx1"/>
                </a:solidFill>
                <a:effectLst/>
                <a:latin typeface="+mn-lt"/>
                <a:ea typeface="+mn-ea"/>
                <a:cs typeface="+mn-cs"/>
              </a:rPr>
              <a:t>Graph data, discussing with other groups why the data is not all the same. Experiment with Google sheets to create and compare data.</a:t>
            </a:r>
          </a:p>
          <a:p>
            <a:pPr lvl="1"/>
            <a:r>
              <a:rPr lang="en-AU" sz="1200" kern="1200" dirty="0">
                <a:solidFill>
                  <a:schemeClr val="tx1"/>
                </a:solidFill>
                <a:effectLst/>
                <a:latin typeface="+mn-lt"/>
                <a:ea typeface="+mn-ea"/>
                <a:cs typeface="+mn-cs"/>
              </a:rPr>
              <a:t>Explore the behaviour of each balloon as the matter is released. One by one undo/cut the top off the balloons – pour liquid into another container, let air out &amp; peel balloon off the ice. Draw detailed diagrams to show and explain differences </a:t>
            </a:r>
            <a:r>
              <a:rPr lang="en-AU" sz="1200" b="1" kern="1200" dirty="0">
                <a:solidFill>
                  <a:schemeClr val="tx1"/>
                </a:solidFill>
                <a:effectLst/>
                <a:latin typeface="+mn-lt"/>
                <a:ea typeface="+mn-ea"/>
                <a:cs typeface="+mn-cs"/>
              </a:rPr>
              <a:t>Assessment (ST3-1WS-S, ST3-2DP-T, ST3-6MW-S)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14</a:t>
            </a:fld>
            <a:endParaRPr lang="en-AU"/>
          </a:p>
        </p:txBody>
      </p:sp>
    </p:spTree>
    <p:extLst>
      <p:ext uri="{BB962C8B-B14F-4D97-AF65-F5344CB8AC3E}">
        <p14:creationId xmlns:p14="http://schemas.microsoft.com/office/powerpoint/2010/main" val="283517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Small groups investigate the properties of water and air using balloons. </a:t>
            </a:r>
          </a:p>
          <a:p>
            <a:pPr lvl="0"/>
            <a:r>
              <a:rPr lang="en-AU" sz="1200" kern="1200" dirty="0">
                <a:solidFill>
                  <a:schemeClr val="tx1"/>
                </a:solidFill>
                <a:effectLst/>
                <a:latin typeface="+mn-lt"/>
                <a:ea typeface="+mn-ea"/>
                <a:cs typeface="+mn-cs"/>
              </a:rPr>
              <a:t>Hypothesis – </a:t>
            </a:r>
            <a:r>
              <a:rPr lang="en-AU" sz="1200" i="1" kern="1200" dirty="0">
                <a:solidFill>
                  <a:schemeClr val="tx1"/>
                </a:solidFill>
                <a:effectLst/>
                <a:latin typeface="+mn-lt"/>
                <a:ea typeface="+mn-ea"/>
                <a:cs typeface="+mn-cs"/>
              </a:rPr>
              <a:t>What do you think will happen? </a:t>
            </a:r>
            <a:r>
              <a:rPr lang="en-AU" sz="1200" kern="1200" dirty="0">
                <a:solidFill>
                  <a:schemeClr val="tx1"/>
                </a:solidFill>
                <a:effectLst/>
                <a:latin typeface="+mn-lt"/>
                <a:ea typeface="+mn-ea"/>
                <a:cs typeface="+mn-cs"/>
              </a:rPr>
              <a:t>Explain why.</a:t>
            </a:r>
          </a:p>
          <a:p>
            <a:pPr lvl="0"/>
            <a:r>
              <a:rPr lang="en-AU" sz="1200" kern="1200" dirty="0">
                <a:solidFill>
                  <a:schemeClr val="tx1"/>
                </a:solidFill>
                <a:effectLst/>
                <a:latin typeface="+mn-lt"/>
                <a:ea typeface="+mn-ea"/>
                <a:cs typeface="+mn-cs"/>
              </a:rPr>
              <a:t>Variables – </a:t>
            </a: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dependent variable</a:t>
            </a:r>
            <a:r>
              <a:rPr lang="en-AU" sz="1200" i="1" kern="1200" dirty="0">
                <a:solidFill>
                  <a:schemeClr val="tx1"/>
                </a:solidFill>
                <a:effectLst/>
                <a:latin typeface="+mn-lt"/>
                <a:ea typeface="+mn-ea"/>
                <a:cs typeface="+mn-cs"/>
              </a:rPr>
              <a:t>? What are you going to measure?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independent variable</a:t>
            </a:r>
            <a:r>
              <a:rPr lang="en-AU" sz="1200" i="1" kern="1200" dirty="0">
                <a:solidFill>
                  <a:schemeClr val="tx1"/>
                </a:solidFill>
                <a:effectLst/>
                <a:latin typeface="+mn-lt"/>
                <a:ea typeface="+mn-ea"/>
                <a:cs typeface="+mn-cs"/>
              </a:rPr>
              <a:t>? What are you going to change?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variables will you need to </a:t>
            </a:r>
            <a:r>
              <a:rPr lang="en-AU" sz="1200" b="1" i="1" kern="1200" dirty="0">
                <a:solidFill>
                  <a:schemeClr val="tx1"/>
                </a:solidFill>
                <a:effectLst/>
                <a:latin typeface="+mn-lt"/>
                <a:ea typeface="+mn-ea"/>
                <a:cs typeface="+mn-cs"/>
              </a:rPr>
              <a:t>control</a:t>
            </a:r>
            <a:r>
              <a:rPr lang="en-AU" sz="1200" i="1" kern="1200" dirty="0">
                <a:solidFill>
                  <a:schemeClr val="tx1"/>
                </a:solidFill>
                <a:effectLst/>
                <a:latin typeface="+mn-lt"/>
                <a:ea typeface="+mn-ea"/>
                <a:cs typeface="+mn-cs"/>
              </a:rPr>
              <a:t>? What will you need to keep the same?</a:t>
            </a:r>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rPr>
              <a:t>Day 1:</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Fill two with water (one for freezing) and fill one with air</a:t>
            </a:r>
          </a:p>
          <a:p>
            <a:pPr lvl="1"/>
            <a:r>
              <a:rPr lang="en-AU" sz="1200" kern="1200" dirty="0">
                <a:solidFill>
                  <a:schemeClr val="tx1"/>
                </a:solidFill>
                <a:effectLst/>
                <a:latin typeface="+mn-lt"/>
                <a:ea typeface="+mn-ea"/>
                <a:cs typeface="+mn-cs"/>
              </a:rPr>
              <a:t>Label the balloons – solid liquid gas. </a:t>
            </a:r>
          </a:p>
          <a:p>
            <a:pPr lvl="1"/>
            <a:r>
              <a:rPr lang="en-AU" sz="1200" kern="1200" dirty="0">
                <a:solidFill>
                  <a:schemeClr val="tx1"/>
                </a:solidFill>
                <a:effectLst/>
                <a:latin typeface="+mn-lt"/>
                <a:ea typeface="+mn-ea"/>
                <a:cs typeface="+mn-cs"/>
              </a:rPr>
              <a:t>Make observations and predictions about each balloon using detailed diagrams.</a:t>
            </a:r>
          </a:p>
          <a:p>
            <a:pPr lvl="1"/>
            <a:r>
              <a:rPr lang="en-AU" sz="1200" kern="1200" dirty="0">
                <a:solidFill>
                  <a:schemeClr val="tx1"/>
                </a:solidFill>
                <a:effectLst/>
                <a:latin typeface="+mn-lt"/>
                <a:ea typeface="+mn-ea"/>
                <a:cs typeface="+mn-cs"/>
              </a:rPr>
              <a:t>Measure the circumference and weigh the balloons. </a:t>
            </a:r>
          </a:p>
          <a:p>
            <a:pPr lvl="1"/>
            <a:r>
              <a:rPr lang="en-AU" sz="1200" kern="1200" dirty="0">
                <a:solidFill>
                  <a:schemeClr val="tx1"/>
                </a:solidFill>
                <a:effectLst/>
                <a:latin typeface="+mn-lt"/>
                <a:ea typeface="+mn-ea"/>
                <a:cs typeface="+mn-cs"/>
              </a:rPr>
              <a:t>Place one water balloon in the freezer. </a:t>
            </a:r>
          </a:p>
          <a:p>
            <a:r>
              <a:rPr lang="en-AU" sz="1200" u="sng" kern="1200" dirty="0">
                <a:solidFill>
                  <a:schemeClr val="tx1"/>
                </a:solidFill>
                <a:effectLst/>
                <a:latin typeface="+mn-lt"/>
                <a:ea typeface="+mn-ea"/>
                <a:cs typeface="+mn-cs"/>
              </a:rPr>
              <a:t>Day 2: </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Add to observations and re-measure the circumference and weigh, making note of any changes making predictions as to why. </a:t>
            </a:r>
          </a:p>
          <a:p>
            <a:pPr lvl="1"/>
            <a:r>
              <a:rPr lang="en-AU" sz="1200" kern="1200" dirty="0">
                <a:solidFill>
                  <a:schemeClr val="tx1"/>
                </a:solidFill>
                <a:effectLst/>
                <a:latin typeface="+mn-lt"/>
                <a:ea typeface="+mn-ea"/>
                <a:cs typeface="+mn-cs"/>
              </a:rPr>
              <a:t>Graph data, discussing with other groups why the data is not all the same. Experiment with Google sheets to create and compare data.</a:t>
            </a:r>
          </a:p>
          <a:p>
            <a:pPr lvl="1"/>
            <a:r>
              <a:rPr lang="en-AU" sz="1200" kern="1200" dirty="0">
                <a:solidFill>
                  <a:schemeClr val="tx1"/>
                </a:solidFill>
                <a:effectLst/>
                <a:latin typeface="+mn-lt"/>
                <a:ea typeface="+mn-ea"/>
                <a:cs typeface="+mn-cs"/>
              </a:rPr>
              <a:t>Explore the behaviour of each balloon as the matter is released. One by one undo/cut the top off the balloons – pour liquid into another container, let air out &amp; peel balloon off the ice. Draw detailed diagrams to show and explain differences </a:t>
            </a:r>
            <a:r>
              <a:rPr lang="en-AU" sz="1200" b="1" kern="1200" dirty="0">
                <a:solidFill>
                  <a:schemeClr val="tx1"/>
                </a:solidFill>
                <a:effectLst/>
                <a:latin typeface="+mn-lt"/>
                <a:ea typeface="+mn-ea"/>
                <a:cs typeface="+mn-cs"/>
              </a:rPr>
              <a:t>Assessment (ST3-1WS-S, ST3-2DP-T, ST3-6MW-S)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15</a:t>
            </a:fld>
            <a:endParaRPr lang="en-AU"/>
          </a:p>
        </p:txBody>
      </p:sp>
    </p:spTree>
    <p:extLst>
      <p:ext uri="{BB962C8B-B14F-4D97-AF65-F5344CB8AC3E}">
        <p14:creationId xmlns:p14="http://schemas.microsoft.com/office/powerpoint/2010/main" val="310816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Small groups investigate the properties of water and air using balloons. </a:t>
            </a:r>
          </a:p>
          <a:p>
            <a:pPr lvl="0"/>
            <a:r>
              <a:rPr lang="en-AU" sz="1200" kern="1200" dirty="0">
                <a:solidFill>
                  <a:schemeClr val="tx1"/>
                </a:solidFill>
                <a:effectLst/>
                <a:latin typeface="+mn-lt"/>
                <a:ea typeface="+mn-ea"/>
                <a:cs typeface="+mn-cs"/>
              </a:rPr>
              <a:t>Hypothesis – </a:t>
            </a:r>
            <a:r>
              <a:rPr lang="en-AU" sz="1200" i="1" kern="1200" dirty="0">
                <a:solidFill>
                  <a:schemeClr val="tx1"/>
                </a:solidFill>
                <a:effectLst/>
                <a:latin typeface="+mn-lt"/>
                <a:ea typeface="+mn-ea"/>
                <a:cs typeface="+mn-cs"/>
              </a:rPr>
              <a:t>What do you think will happen? </a:t>
            </a:r>
            <a:r>
              <a:rPr lang="en-AU" sz="1200" kern="1200" dirty="0">
                <a:solidFill>
                  <a:schemeClr val="tx1"/>
                </a:solidFill>
                <a:effectLst/>
                <a:latin typeface="+mn-lt"/>
                <a:ea typeface="+mn-ea"/>
                <a:cs typeface="+mn-cs"/>
              </a:rPr>
              <a:t>Explain why.</a:t>
            </a:r>
          </a:p>
          <a:p>
            <a:pPr lvl="0"/>
            <a:r>
              <a:rPr lang="en-AU" sz="1200" kern="1200" dirty="0">
                <a:solidFill>
                  <a:schemeClr val="tx1"/>
                </a:solidFill>
                <a:effectLst/>
                <a:latin typeface="+mn-lt"/>
                <a:ea typeface="+mn-ea"/>
                <a:cs typeface="+mn-cs"/>
              </a:rPr>
              <a:t>Variables – </a:t>
            </a: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dependent variable</a:t>
            </a:r>
            <a:r>
              <a:rPr lang="en-AU" sz="1200" i="1" kern="1200" dirty="0">
                <a:solidFill>
                  <a:schemeClr val="tx1"/>
                </a:solidFill>
                <a:effectLst/>
                <a:latin typeface="+mn-lt"/>
                <a:ea typeface="+mn-ea"/>
                <a:cs typeface="+mn-cs"/>
              </a:rPr>
              <a:t>? What are you going to measure?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independent variable</a:t>
            </a:r>
            <a:r>
              <a:rPr lang="en-AU" sz="1200" i="1" kern="1200" dirty="0">
                <a:solidFill>
                  <a:schemeClr val="tx1"/>
                </a:solidFill>
                <a:effectLst/>
                <a:latin typeface="+mn-lt"/>
                <a:ea typeface="+mn-ea"/>
                <a:cs typeface="+mn-cs"/>
              </a:rPr>
              <a:t>? What are you going to change?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variables will you need to </a:t>
            </a:r>
            <a:r>
              <a:rPr lang="en-AU" sz="1200" b="1" i="1" kern="1200" dirty="0">
                <a:solidFill>
                  <a:schemeClr val="tx1"/>
                </a:solidFill>
                <a:effectLst/>
                <a:latin typeface="+mn-lt"/>
                <a:ea typeface="+mn-ea"/>
                <a:cs typeface="+mn-cs"/>
              </a:rPr>
              <a:t>control</a:t>
            </a:r>
            <a:r>
              <a:rPr lang="en-AU" sz="1200" i="1" kern="1200" dirty="0">
                <a:solidFill>
                  <a:schemeClr val="tx1"/>
                </a:solidFill>
                <a:effectLst/>
                <a:latin typeface="+mn-lt"/>
                <a:ea typeface="+mn-ea"/>
                <a:cs typeface="+mn-cs"/>
              </a:rPr>
              <a:t>? What will you need to keep the same?</a:t>
            </a:r>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rPr>
              <a:t>Day 1:</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Fill two with water (one for freezing) and fill one with air</a:t>
            </a:r>
          </a:p>
          <a:p>
            <a:pPr lvl="1"/>
            <a:r>
              <a:rPr lang="en-AU" sz="1200" kern="1200" dirty="0">
                <a:solidFill>
                  <a:schemeClr val="tx1"/>
                </a:solidFill>
                <a:effectLst/>
                <a:latin typeface="+mn-lt"/>
                <a:ea typeface="+mn-ea"/>
                <a:cs typeface="+mn-cs"/>
              </a:rPr>
              <a:t>Label the balloons – solid liquid gas. </a:t>
            </a:r>
          </a:p>
          <a:p>
            <a:pPr lvl="1"/>
            <a:r>
              <a:rPr lang="en-AU" sz="1200" kern="1200" dirty="0">
                <a:solidFill>
                  <a:schemeClr val="tx1"/>
                </a:solidFill>
                <a:effectLst/>
                <a:latin typeface="+mn-lt"/>
                <a:ea typeface="+mn-ea"/>
                <a:cs typeface="+mn-cs"/>
              </a:rPr>
              <a:t>Make observations and predictions about each balloon using detailed diagrams.</a:t>
            </a:r>
          </a:p>
          <a:p>
            <a:pPr lvl="1"/>
            <a:r>
              <a:rPr lang="en-AU" sz="1200" kern="1200" dirty="0">
                <a:solidFill>
                  <a:schemeClr val="tx1"/>
                </a:solidFill>
                <a:effectLst/>
                <a:latin typeface="+mn-lt"/>
                <a:ea typeface="+mn-ea"/>
                <a:cs typeface="+mn-cs"/>
              </a:rPr>
              <a:t>Measure the circumference and weigh the balloons. </a:t>
            </a:r>
          </a:p>
          <a:p>
            <a:pPr lvl="1"/>
            <a:r>
              <a:rPr lang="en-AU" sz="1200" kern="1200" dirty="0">
                <a:solidFill>
                  <a:schemeClr val="tx1"/>
                </a:solidFill>
                <a:effectLst/>
                <a:latin typeface="+mn-lt"/>
                <a:ea typeface="+mn-ea"/>
                <a:cs typeface="+mn-cs"/>
              </a:rPr>
              <a:t>Place one water balloon in the freezer. </a:t>
            </a:r>
          </a:p>
          <a:p>
            <a:r>
              <a:rPr lang="en-AU" sz="1200" u="sng" kern="1200" dirty="0">
                <a:solidFill>
                  <a:schemeClr val="tx1"/>
                </a:solidFill>
                <a:effectLst/>
                <a:latin typeface="+mn-lt"/>
                <a:ea typeface="+mn-ea"/>
                <a:cs typeface="+mn-cs"/>
              </a:rPr>
              <a:t>Day 2: </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Add to observations and re-measure the circumference and weigh, making note of any changes making predictions as to why. </a:t>
            </a:r>
          </a:p>
          <a:p>
            <a:pPr lvl="1"/>
            <a:r>
              <a:rPr lang="en-AU" sz="1200" kern="1200" dirty="0">
                <a:solidFill>
                  <a:schemeClr val="tx1"/>
                </a:solidFill>
                <a:effectLst/>
                <a:latin typeface="+mn-lt"/>
                <a:ea typeface="+mn-ea"/>
                <a:cs typeface="+mn-cs"/>
              </a:rPr>
              <a:t>Graph data, discussing with other groups why the data is not all the same. Experiment with Google sheets to create and compare data.</a:t>
            </a:r>
          </a:p>
          <a:p>
            <a:pPr lvl="1"/>
            <a:r>
              <a:rPr lang="en-AU" sz="1200" kern="1200" dirty="0">
                <a:solidFill>
                  <a:schemeClr val="tx1"/>
                </a:solidFill>
                <a:effectLst/>
                <a:latin typeface="+mn-lt"/>
                <a:ea typeface="+mn-ea"/>
                <a:cs typeface="+mn-cs"/>
              </a:rPr>
              <a:t>Explore the behaviour of each balloon as the matter is released. One by one undo/cut the top off the balloons – pour liquid into another container, let air out &amp; peel balloon off the ice. Draw detailed diagrams to show and explain differences </a:t>
            </a:r>
            <a:r>
              <a:rPr lang="en-AU" sz="1200" b="1" kern="1200" dirty="0">
                <a:solidFill>
                  <a:schemeClr val="tx1"/>
                </a:solidFill>
                <a:effectLst/>
                <a:latin typeface="+mn-lt"/>
                <a:ea typeface="+mn-ea"/>
                <a:cs typeface="+mn-cs"/>
              </a:rPr>
              <a:t>Assessment (ST3-1WS-S, ST3-2DP-T, ST3-6MW-S)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16</a:t>
            </a:fld>
            <a:endParaRPr lang="en-AU"/>
          </a:p>
        </p:txBody>
      </p:sp>
    </p:spTree>
    <p:extLst>
      <p:ext uri="{BB962C8B-B14F-4D97-AF65-F5344CB8AC3E}">
        <p14:creationId xmlns:p14="http://schemas.microsoft.com/office/powerpoint/2010/main" val="888415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Why do liquids change shape? What happens when you heat or cool liquids? Using a given volume of water small groups investigate what happens when water (room temperature) is poured into different containers. Groups compose an investigation report, including:</a:t>
            </a:r>
          </a:p>
          <a:p>
            <a:pPr lvl="1"/>
            <a:r>
              <a:rPr lang="en-AU" sz="1200" kern="1200" dirty="0">
                <a:solidFill>
                  <a:schemeClr val="tx1"/>
                </a:solidFill>
                <a:effectLst/>
                <a:latin typeface="+mn-lt"/>
                <a:ea typeface="+mn-ea"/>
                <a:cs typeface="+mn-cs"/>
              </a:rPr>
              <a:t>Hypothesis – </a:t>
            </a:r>
            <a:r>
              <a:rPr lang="en-AU" sz="1200" i="1" kern="1200" dirty="0">
                <a:solidFill>
                  <a:schemeClr val="tx1"/>
                </a:solidFill>
                <a:effectLst/>
                <a:latin typeface="+mn-lt"/>
                <a:ea typeface="+mn-ea"/>
                <a:cs typeface="+mn-cs"/>
              </a:rPr>
              <a:t>What do you think will happen? </a:t>
            </a:r>
            <a:r>
              <a:rPr lang="en-AU" sz="1200" kern="1200" dirty="0">
                <a:solidFill>
                  <a:schemeClr val="tx1"/>
                </a:solidFill>
                <a:effectLst/>
                <a:latin typeface="+mn-lt"/>
                <a:ea typeface="+mn-ea"/>
                <a:cs typeface="+mn-cs"/>
              </a:rPr>
              <a:t>Explain why.</a:t>
            </a:r>
          </a:p>
          <a:p>
            <a:pPr lvl="1"/>
            <a:r>
              <a:rPr lang="en-AU" sz="1200" kern="1200" dirty="0">
                <a:solidFill>
                  <a:schemeClr val="tx1"/>
                </a:solidFill>
                <a:effectLst/>
                <a:latin typeface="+mn-lt"/>
                <a:ea typeface="+mn-ea"/>
                <a:cs typeface="+mn-cs"/>
              </a:rPr>
              <a:t>Variables – </a:t>
            </a: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dependent variable</a:t>
            </a:r>
            <a:r>
              <a:rPr lang="en-AU" sz="1200" i="1" kern="1200" dirty="0">
                <a:solidFill>
                  <a:schemeClr val="tx1"/>
                </a:solidFill>
                <a:effectLst/>
                <a:latin typeface="+mn-lt"/>
                <a:ea typeface="+mn-ea"/>
                <a:cs typeface="+mn-cs"/>
              </a:rPr>
              <a:t>? What are you going to measure?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independent variable</a:t>
            </a:r>
            <a:r>
              <a:rPr lang="en-AU" sz="1200" i="1" kern="1200" dirty="0">
                <a:solidFill>
                  <a:schemeClr val="tx1"/>
                </a:solidFill>
                <a:effectLst/>
                <a:latin typeface="+mn-lt"/>
                <a:ea typeface="+mn-ea"/>
                <a:cs typeface="+mn-cs"/>
              </a:rPr>
              <a:t>? What are you going to change?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variables will you need to </a:t>
            </a:r>
            <a:r>
              <a:rPr lang="en-AU" sz="1200" b="1" i="1" kern="1200" dirty="0">
                <a:solidFill>
                  <a:schemeClr val="tx1"/>
                </a:solidFill>
                <a:effectLst/>
                <a:latin typeface="+mn-lt"/>
                <a:ea typeface="+mn-ea"/>
                <a:cs typeface="+mn-cs"/>
              </a:rPr>
              <a:t>control</a:t>
            </a:r>
            <a:r>
              <a:rPr lang="en-AU" sz="1200" i="1" kern="1200" dirty="0">
                <a:solidFill>
                  <a:schemeClr val="tx1"/>
                </a:solidFill>
                <a:effectLst/>
                <a:latin typeface="+mn-lt"/>
                <a:ea typeface="+mn-ea"/>
                <a:cs typeface="+mn-cs"/>
              </a:rPr>
              <a:t>? What will you need to keep the same?</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Draw and observe the change of shape</a:t>
            </a:r>
          </a:p>
          <a:p>
            <a:pPr lvl="1"/>
            <a:r>
              <a:rPr lang="en-AU" sz="1200" kern="1200" dirty="0">
                <a:solidFill>
                  <a:schemeClr val="tx1"/>
                </a:solidFill>
                <a:effectLst/>
                <a:latin typeface="+mn-lt"/>
                <a:ea typeface="+mn-ea"/>
                <a:cs typeface="+mn-cs"/>
              </a:rPr>
              <a:t>Make predictions about how high the water will rise in each container</a:t>
            </a:r>
          </a:p>
          <a:p>
            <a:pPr lvl="1"/>
            <a:r>
              <a:rPr lang="en-AU" sz="1200" kern="1200" dirty="0">
                <a:solidFill>
                  <a:schemeClr val="tx1"/>
                </a:solidFill>
                <a:effectLst/>
                <a:latin typeface="+mn-lt"/>
                <a:ea typeface="+mn-ea"/>
                <a:cs typeface="+mn-cs"/>
              </a:rPr>
              <a:t>Reason with evidence as to how and why liquids change shape.</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Assessment (ST3-1WS-S, ST3-2DP-T, ST3-6MW-S)</a:t>
            </a:r>
            <a:endParaRPr lang="en-AU" sz="1200" kern="1200" dirty="0">
              <a:solidFill>
                <a:schemeClr val="tx1"/>
              </a:solidFill>
              <a:effectLst/>
              <a:latin typeface="+mn-lt"/>
              <a:ea typeface="+mn-ea"/>
              <a:cs typeface="+mn-cs"/>
            </a:endParaRP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17</a:t>
            </a:fld>
            <a:endParaRPr lang="en-AU"/>
          </a:p>
        </p:txBody>
      </p:sp>
    </p:spTree>
    <p:extLst>
      <p:ext uri="{BB962C8B-B14F-4D97-AF65-F5344CB8AC3E}">
        <p14:creationId xmlns:p14="http://schemas.microsoft.com/office/powerpoint/2010/main" val="344967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Why do liquids change shape? What happens when you heat or cool liquids? Using a given volume of water small groups investigate what happens when water (room temperature) is poured into different containers. Groups compose an investigation report, including:</a:t>
            </a:r>
          </a:p>
          <a:p>
            <a:pPr lvl="1"/>
            <a:r>
              <a:rPr lang="en-AU" sz="1200" kern="1200" dirty="0">
                <a:solidFill>
                  <a:schemeClr val="tx1"/>
                </a:solidFill>
                <a:effectLst/>
                <a:latin typeface="+mn-lt"/>
                <a:ea typeface="+mn-ea"/>
                <a:cs typeface="+mn-cs"/>
              </a:rPr>
              <a:t>Hypothesis – </a:t>
            </a:r>
            <a:r>
              <a:rPr lang="en-AU" sz="1200" i="1" kern="1200" dirty="0">
                <a:solidFill>
                  <a:schemeClr val="tx1"/>
                </a:solidFill>
                <a:effectLst/>
                <a:latin typeface="+mn-lt"/>
                <a:ea typeface="+mn-ea"/>
                <a:cs typeface="+mn-cs"/>
              </a:rPr>
              <a:t>What do you think will happen? </a:t>
            </a:r>
            <a:r>
              <a:rPr lang="en-AU" sz="1200" kern="1200" dirty="0">
                <a:solidFill>
                  <a:schemeClr val="tx1"/>
                </a:solidFill>
                <a:effectLst/>
                <a:latin typeface="+mn-lt"/>
                <a:ea typeface="+mn-ea"/>
                <a:cs typeface="+mn-cs"/>
              </a:rPr>
              <a:t>Explain why.</a:t>
            </a:r>
          </a:p>
          <a:p>
            <a:pPr lvl="1"/>
            <a:r>
              <a:rPr lang="en-AU" sz="1200" kern="1200" dirty="0">
                <a:solidFill>
                  <a:schemeClr val="tx1"/>
                </a:solidFill>
                <a:effectLst/>
                <a:latin typeface="+mn-lt"/>
                <a:ea typeface="+mn-ea"/>
                <a:cs typeface="+mn-cs"/>
              </a:rPr>
              <a:t>Variables – </a:t>
            </a: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dependent variable</a:t>
            </a:r>
            <a:r>
              <a:rPr lang="en-AU" sz="1200" i="1" kern="1200" dirty="0">
                <a:solidFill>
                  <a:schemeClr val="tx1"/>
                </a:solidFill>
                <a:effectLst/>
                <a:latin typeface="+mn-lt"/>
                <a:ea typeface="+mn-ea"/>
                <a:cs typeface="+mn-cs"/>
              </a:rPr>
              <a:t>? What are you going to measure?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independent variable</a:t>
            </a:r>
            <a:r>
              <a:rPr lang="en-AU" sz="1200" i="1" kern="1200" dirty="0">
                <a:solidFill>
                  <a:schemeClr val="tx1"/>
                </a:solidFill>
                <a:effectLst/>
                <a:latin typeface="+mn-lt"/>
                <a:ea typeface="+mn-ea"/>
                <a:cs typeface="+mn-cs"/>
              </a:rPr>
              <a:t>? What are you going to change?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variables will you need to </a:t>
            </a:r>
            <a:r>
              <a:rPr lang="en-AU" sz="1200" b="1" i="1" kern="1200" dirty="0">
                <a:solidFill>
                  <a:schemeClr val="tx1"/>
                </a:solidFill>
                <a:effectLst/>
                <a:latin typeface="+mn-lt"/>
                <a:ea typeface="+mn-ea"/>
                <a:cs typeface="+mn-cs"/>
              </a:rPr>
              <a:t>control</a:t>
            </a:r>
            <a:r>
              <a:rPr lang="en-AU" sz="1200" i="1" kern="1200" dirty="0">
                <a:solidFill>
                  <a:schemeClr val="tx1"/>
                </a:solidFill>
                <a:effectLst/>
                <a:latin typeface="+mn-lt"/>
                <a:ea typeface="+mn-ea"/>
                <a:cs typeface="+mn-cs"/>
              </a:rPr>
              <a:t>? What will you need to keep the same?</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Draw and observe the change of shape</a:t>
            </a:r>
          </a:p>
          <a:p>
            <a:pPr lvl="1"/>
            <a:r>
              <a:rPr lang="en-AU" sz="1200" kern="1200" dirty="0">
                <a:solidFill>
                  <a:schemeClr val="tx1"/>
                </a:solidFill>
                <a:effectLst/>
                <a:latin typeface="+mn-lt"/>
                <a:ea typeface="+mn-ea"/>
                <a:cs typeface="+mn-cs"/>
              </a:rPr>
              <a:t>Make predictions about how high the water will rise in each container</a:t>
            </a:r>
          </a:p>
          <a:p>
            <a:pPr lvl="1"/>
            <a:r>
              <a:rPr lang="en-AU" sz="1200" kern="1200" dirty="0">
                <a:solidFill>
                  <a:schemeClr val="tx1"/>
                </a:solidFill>
                <a:effectLst/>
                <a:latin typeface="+mn-lt"/>
                <a:ea typeface="+mn-ea"/>
                <a:cs typeface="+mn-cs"/>
              </a:rPr>
              <a:t>Reason with evidence as to how and why liquids change shape.</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Assessment (ST3-1WS-S, ST3-2DP-T, ST3-6MW-S)</a:t>
            </a:r>
            <a:endParaRPr lang="en-AU" sz="1200" kern="1200" dirty="0">
              <a:solidFill>
                <a:schemeClr val="tx1"/>
              </a:solidFill>
              <a:effectLst/>
              <a:latin typeface="+mn-lt"/>
              <a:ea typeface="+mn-ea"/>
              <a:cs typeface="+mn-cs"/>
            </a:endParaRP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18</a:t>
            </a:fld>
            <a:endParaRPr lang="en-AU"/>
          </a:p>
        </p:txBody>
      </p:sp>
    </p:spTree>
    <p:extLst>
      <p:ext uri="{BB962C8B-B14F-4D97-AF65-F5344CB8AC3E}">
        <p14:creationId xmlns:p14="http://schemas.microsoft.com/office/powerpoint/2010/main" val="31812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Introduce and define the term viscosity – a liquids resistance to flowing. Not all liquids are the same. Some are thin and flow easily – these have low viscosity. Others are thick and gooey and have a high viscosity. </a:t>
            </a:r>
          </a:p>
          <a:p>
            <a:endParaRPr lang="en-AU" dirty="0"/>
          </a:p>
        </p:txBody>
      </p:sp>
      <p:sp>
        <p:nvSpPr>
          <p:cNvPr id="4" name="Slide Number Placeholder 3"/>
          <p:cNvSpPr>
            <a:spLocks noGrp="1"/>
          </p:cNvSpPr>
          <p:nvPr>
            <p:ph type="sldNum" sz="quarter" idx="5"/>
          </p:nvPr>
        </p:nvSpPr>
        <p:spPr/>
        <p:txBody>
          <a:bodyPr/>
          <a:lstStyle/>
          <a:p>
            <a:fld id="{378F92E7-23B5-43CE-92BC-AC64C075EC78}" type="slidenum">
              <a:rPr lang="en-AU" smtClean="0"/>
              <a:t>19</a:t>
            </a:fld>
            <a:endParaRPr lang="en-AU"/>
          </a:p>
        </p:txBody>
      </p:sp>
    </p:spTree>
    <p:extLst>
      <p:ext uri="{BB962C8B-B14F-4D97-AF65-F5344CB8AC3E}">
        <p14:creationId xmlns:p14="http://schemas.microsoft.com/office/powerpoint/2010/main" val="674714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Shared Inquiry (Activity Sequence)</a:t>
            </a:r>
            <a:endParaRPr lang="en-AU" sz="105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Small groups investigate reasons why different liquids travel at different speeds and how heating or cooling the liquid might impact this process. Explain and explicitly model experiment for students demonstrating WILF &amp; WAGOLL. Small groups will need to:</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Assign each member a key role – e.g. group leader, timer, recorder, equipment manager</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Choose 4 liquid options.</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Mark aluminium trays with a start and finish lines.</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Place a teaspoonful of each liquid at the start line whilst the tray is laying flat. Make sure there is space between each liquid.</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Tilt tray slightly to allow liquids to run down the tray.</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Record time it takes each liquid to run down the tray using a timer and record using an iPad.</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Represent data gathered using a graph.</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Repeat experiment with chilled and/or warm liquids. (</a:t>
            </a:r>
            <a:r>
              <a:rPr lang="en-AU" sz="1200" b="1" kern="1200" dirty="0">
                <a:solidFill>
                  <a:schemeClr val="tx1"/>
                </a:solidFill>
                <a:effectLst/>
                <a:latin typeface="+mn-lt"/>
                <a:ea typeface="+mn-ea"/>
                <a:cs typeface="+mn-cs"/>
              </a:rPr>
              <a:t>NB:</a:t>
            </a:r>
            <a:r>
              <a:rPr lang="en-AU" sz="1200" kern="1200" dirty="0">
                <a:solidFill>
                  <a:schemeClr val="tx1"/>
                </a:solidFill>
                <a:effectLst/>
                <a:latin typeface="+mn-lt"/>
                <a:ea typeface="+mn-ea"/>
                <a:cs typeface="+mn-cs"/>
              </a:rPr>
              <a:t> Some groups might be given cool and some might be given warm or if time permits groups explore both.)</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Represent new data</a:t>
            </a:r>
            <a:endParaRPr lang="en-AU" sz="105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20</a:t>
            </a:fld>
            <a:endParaRPr lang="en-AU"/>
          </a:p>
        </p:txBody>
      </p:sp>
    </p:spTree>
    <p:extLst>
      <p:ext uri="{BB962C8B-B14F-4D97-AF65-F5344CB8AC3E}">
        <p14:creationId xmlns:p14="http://schemas.microsoft.com/office/powerpoint/2010/main" val="3715434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Shared Inquiry (Activity Sequence)</a:t>
            </a:r>
            <a:endParaRPr lang="en-AU" sz="105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Small groups investigate reasons why different liquids travel at different speeds and how heating or cooling the liquid might impact this process. Explain and explicitly model experiment for students demonstrating WILF &amp; WAGOLL. Small groups will need to:</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Assign each member a key role – e.g. group leader, timer, recorder, equipment manager</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Choose 4 liquid options.</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Mark aluminium trays with a start and finish lines.</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Place a teaspoonful of each liquid at the start line whilst the tray is laying flat. Make sure there is space between each liquid.</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Tilt tray slightly to allow liquids to run down the tray.</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Record time it takes each liquid to run down the tray using a timer and record using an iPad.</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Represent data gathered using a graph.</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Repeat experiment with chilled and/or warm liquids. (</a:t>
            </a:r>
            <a:r>
              <a:rPr lang="en-AU" sz="1200" b="1" kern="1200" dirty="0">
                <a:solidFill>
                  <a:schemeClr val="tx1"/>
                </a:solidFill>
                <a:effectLst/>
                <a:latin typeface="+mn-lt"/>
                <a:ea typeface="+mn-ea"/>
                <a:cs typeface="+mn-cs"/>
              </a:rPr>
              <a:t>NB:</a:t>
            </a:r>
            <a:r>
              <a:rPr lang="en-AU" sz="1200" kern="1200" dirty="0">
                <a:solidFill>
                  <a:schemeClr val="tx1"/>
                </a:solidFill>
                <a:effectLst/>
                <a:latin typeface="+mn-lt"/>
                <a:ea typeface="+mn-ea"/>
                <a:cs typeface="+mn-cs"/>
              </a:rPr>
              <a:t> Some groups might be given cool and some might be given warm or if time permits groups explore both.)</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Represent new data</a:t>
            </a:r>
            <a:endParaRPr lang="en-AU" sz="105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21</a:t>
            </a:fld>
            <a:endParaRPr lang="en-AU"/>
          </a:p>
        </p:txBody>
      </p:sp>
    </p:spTree>
    <p:extLst>
      <p:ext uri="{BB962C8B-B14F-4D97-AF65-F5344CB8AC3E}">
        <p14:creationId xmlns:p14="http://schemas.microsoft.com/office/powerpoint/2010/main" val="269354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Formative Assessment</a:t>
            </a:r>
            <a:endParaRPr lang="en-AU" sz="105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Small groups draw comparisons and conclusions between each of their experiments and the data they gathered. </a:t>
            </a:r>
            <a:endParaRPr lang="en-AU" sz="105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Use one or more of the following apps to record findings and answer the lesson supporting question </a:t>
            </a:r>
            <a:r>
              <a:rPr lang="en-AU" sz="1200" i="1" kern="1200" dirty="0">
                <a:solidFill>
                  <a:schemeClr val="tx1"/>
                </a:solidFill>
                <a:effectLst/>
                <a:latin typeface="+mn-lt"/>
                <a:ea typeface="+mn-ea"/>
                <a:cs typeface="+mn-cs"/>
              </a:rPr>
              <a:t>What are the properties of liquids? What impact does changing temperature have on the speed at which liquids travel?</a:t>
            </a:r>
            <a:r>
              <a:rPr lang="en-AU" sz="1200" kern="1200" dirty="0">
                <a:solidFill>
                  <a:schemeClr val="tx1"/>
                </a:solidFill>
                <a:effectLst/>
                <a:latin typeface="+mn-lt"/>
                <a:ea typeface="+mn-ea"/>
                <a:cs typeface="+mn-cs"/>
              </a:rPr>
              <a:t> group member must be observed contributing in the recorded response and use video and images from task.</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iMovie</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Shadow Puppet</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Seesaw </a:t>
            </a:r>
            <a:endParaRPr lang="en-AU" sz="105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Post responses to Seesaw, tagging each group member </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View videos as a class and discuss findings and conclusions made by each group. Explore reasons why groups may have differing data and drawn different conclusions during the experiment. Teacher records key findings made by the groups to be used in plenary</a:t>
            </a:r>
            <a:endParaRPr lang="en-AU" sz="105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Share recordings with parents (via the app)</a:t>
            </a:r>
            <a:endParaRPr lang="en-AU" sz="105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Success Criteria:</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utilise experiment information and data gathered during their investigation</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make accurate comparisons between data</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draw scientific conclusions about the properties of liquids and how they are impacted by temperature with growing confidence</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ensure all members of the group contribute to a variety of aspects during the experiment and recording phases</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plan, compose, edit and present a logical and coherent explanation supported by evidence that answers the supporting questions </a:t>
            </a:r>
            <a:r>
              <a:rPr lang="en-AU" sz="1200" i="1" kern="1200" dirty="0">
                <a:solidFill>
                  <a:schemeClr val="tx1"/>
                </a:solidFill>
                <a:effectLst/>
                <a:latin typeface="+mn-lt"/>
                <a:ea typeface="+mn-ea"/>
                <a:cs typeface="+mn-cs"/>
              </a:rPr>
              <a:t>What are the properties of liquids? What impact does changing temperature have on the speed at which liquids travel?</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actively engage in discussions about data and conclusion discrepancies between groups and explore reasons for these</a:t>
            </a:r>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22</a:t>
            </a:fld>
            <a:endParaRPr lang="en-AU"/>
          </a:p>
        </p:txBody>
      </p:sp>
    </p:spTree>
    <p:extLst>
      <p:ext uri="{BB962C8B-B14F-4D97-AF65-F5344CB8AC3E}">
        <p14:creationId xmlns:p14="http://schemas.microsoft.com/office/powerpoint/2010/main" val="4255215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23</a:t>
            </a:fld>
            <a:endParaRPr lang="en-AU"/>
          </a:p>
        </p:txBody>
      </p:sp>
    </p:spTree>
    <p:extLst>
      <p:ext uri="{BB962C8B-B14F-4D97-AF65-F5344CB8AC3E}">
        <p14:creationId xmlns:p14="http://schemas.microsoft.com/office/powerpoint/2010/main" val="342698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Small groups examine a range of 6-9 objects on a tray (e.g. rock, cup of water, balloon filled with air, things that have been mixed e.g. water and sand) that show different states of matter. </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Classify the objects – solids, liquids and gases </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In Science journals, students draw, describe and justify why they classified a group of objects in a particular way – including properties of the objects</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Use the thinking routine </a:t>
            </a:r>
            <a:r>
              <a:rPr lang="en-AU" sz="1200" b="1" u="sng" kern="1200" dirty="0">
                <a:solidFill>
                  <a:schemeClr val="tx1"/>
                </a:solidFill>
                <a:effectLst/>
                <a:latin typeface="+mn-lt"/>
                <a:ea typeface="+mn-ea"/>
                <a:cs typeface="+mn-cs"/>
                <a:hlinkClick r:id="rId3"/>
              </a:rPr>
              <a:t>See Think Wonder</a:t>
            </a:r>
            <a:r>
              <a:rPr lang="en-AU" sz="1200" kern="1200" dirty="0">
                <a:solidFill>
                  <a:schemeClr val="tx1"/>
                </a:solidFill>
                <a:effectLst/>
                <a:latin typeface="+mn-lt"/>
                <a:ea typeface="+mn-ea"/>
                <a:cs typeface="+mn-cs"/>
              </a:rPr>
              <a:t> to help students/groups scaffold their discussion, thinking and wonderings about states of matter</a:t>
            </a:r>
            <a:endParaRPr lang="en-AU" sz="11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78F92E7-23B5-43CE-92BC-AC64C075EC78}" type="slidenum">
              <a:rPr lang="en-AU" smtClean="0"/>
              <a:t>6</a:t>
            </a:fld>
            <a:endParaRPr lang="en-AU"/>
          </a:p>
        </p:txBody>
      </p:sp>
    </p:spTree>
    <p:extLst>
      <p:ext uri="{BB962C8B-B14F-4D97-AF65-F5344CB8AC3E}">
        <p14:creationId xmlns:p14="http://schemas.microsoft.com/office/powerpoint/2010/main" val="248804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Investigate the difference between hot air and cold air. Compile an investigation report that includes:</a:t>
            </a:r>
          </a:p>
          <a:p>
            <a:pPr lvl="1"/>
            <a:r>
              <a:rPr lang="en-AU" sz="1200" kern="1200" dirty="0">
                <a:solidFill>
                  <a:schemeClr val="tx1"/>
                </a:solidFill>
                <a:effectLst/>
                <a:latin typeface="+mn-lt"/>
                <a:ea typeface="+mn-ea"/>
                <a:cs typeface="+mn-cs"/>
              </a:rPr>
              <a:t>Hypothesis – </a:t>
            </a:r>
            <a:r>
              <a:rPr lang="en-AU" sz="1200" i="1" kern="1200" dirty="0">
                <a:solidFill>
                  <a:schemeClr val="tx1"/>
                </a:solidFill>
                <a:effectLst/>
                <a:latin typeface="+mn-lt"/>
                <a:ea typeface="+mn-ea"/>
                <a:cs typeface="+mn-cs"/>
              </a:rPr>
              <a:t>What do you think will happen? </a:t>
            </a:r>
            <a:r>
              <a:rPr lang="en-AU" sz="1200" kern="1200" dirty="0">
                <a:solidFill>
                  <a:schemeClr val="tx1"/>
                </a:solidFill>
                <a:effectLst/>
                <a:latin typeface="+mn-lt"/>
                <a:ea typeface="+mn-ea"/>
                <a:cs typeface="+mn-cs"/>
              </a:rPr>
              <a:t>Explain why.</a:t>
            </a:r>
          </a:p>
          <a:p>
            <a:pPr lvl="1"/>
            <a:r>
              <a:rPr lang="en-AU" sz="1200" kern="1200" dirty="0">
                <a:solidFill>
                  <a:schemeClr val="tx1"/>
                </a:solidFill>
                <a:effectLst/>
                <a:latin typeface="+mn-lt"/>
                <a:ea typeface="+mn-ea"/>
                <a:cs typeface="+mn-cs"/>
              </a:rPr>
              <a:t>Variables – </a:t>
            </a: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dependent variable</a:t>
            </a:r>
            <a:r>
              <a:rPr lang="en-AU" sz="1200" i="1" kern="1200" dirty="0">
                <a:solidFill>
                  <a:schemeClr val="tx1"/>
                </a:solidFill>
                <a:effectLst/>
                <a:latin typeface="+mn-lt"/>
                <a:ea typeface="+mn-ea"/>
                <a:cs typeface="+mn-cs"/>
              </a:rPr>
              <a:t>? What are you going to measure?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independent variable</a:t>
            </a:r>
            <a:r>
              <a:rPr lang="en-AU" sz="1200" i="1" kern="1200" dirty="0">
                <a:solidFill>
                  <a:schemeClr val="tx1"/>
                </a:solidFill>
                <a:effectLst/>
                <a:latin typeface="+mn-lt"/>
                <a:ea typeface="+mn-ea"/>
                <a:cs typeface="+mn-cs"/>
              </a:rPr>
              <a:t>? What are you going to change?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variables will you need to </a:t>
            </a:r>
            <a:r>
              <a:rPr lang="en-AU" sz="1200" b="1" i="1" kern="1200" dirty="0">
                <a:solidFill>
                  <a:schemeClr val="tx1"/>
                </a:solidFill>
                <a:effectLst/>
                <a:latin typeface="+mn-lt"/>
                <a:ea typeface="+mn-ea"/>
                <a:cs typeface="+mn-cs"/>
              </a:rPr>
              <a:t>control</a:t>
            </a:r>
            <a:r>
              <a:rPr lang="en-AU" sz="1200" i="1" kern="1200" dirty="0">
                <a:solidFill>
                  <a:schemeClr val="tx1"/>
                </a:solidFill>
                <a:effectLst/>
                <a:latin typeface="+mn-lt"/>
                <a:ea typeface="+mn-ea"/>
                <a:cs typeface="+mn-cs"/>
              </a:rPr>
              <a:t>? What will you need to keep the same?</a:t>
            </a:r>
            <a:r>
              <a:rPr lang="en-AU" sz="1200" kern="1200" dirty="0">
                <a:solidFill>
                  <a:schemeClr val="tx1"/>
                </a:solidFill>
                <a:effectLst/>
                <a:latin typeface="+mn-lt"/>
                <a:ea typeface="+mn-ea"/>
                <a:cs typeface="+mn-cs"/>
              </a:rPr>
              <a:t> </a:t>
            </a:r>
          </a:p>
          <a:p>
            <a:pPr lvl="1"/>
            <a:r>
              <a:rPr lang="en-AU" sz="1200" kern="1200" dirty="0">
                <a:solidFill>
                  <a:schemeClr val="tx1"/>
                </a:solidFill>
                <a:effectLst/>
                <a:latin typeface="+mn-lt"/>
                <a:ea typeface="+mn-ea"/>
                <a:cs typeface="+mn-cs"/>
              </a:rPr>
              <a:t>Investigation sequence:</a:t>
            </a:r>
          </a:p>
          <a:p>
            <a:pPr lvl="2"/>
            <a:r>
              <a:rPr lang="en-AU" sz="1200" kern="1200" dirty="0">
                <a:solidFill>
                  <a:schemeClr val="tx1"/>
                </a:solidFill>
                <a:effectLst/>
                <a:latin typeface="+mn-lt"/>
                <a:ea typeface="+mn-ea"/>
                <a:cs typeface="+mn-cs"/>
              </a:rPr>
              <a:t>Place a balloon on top of an empty small plastic bottle. </a:t>
            </a:r>
          </a:p>
          <a:p>
            <a:pPr lvl="2"/>
            <a:r>
              <a:rPr lang="en-AU" sz="1200" kern="1200" dirty="0">
                <a:solidFill>
                  <a:schemeClr val="tx1"/>
                </a:solidFill>
                <a:effectLst/>
                <a:latin typeface="+mn-lt"/>
                <a:ea typeface="+mn-ea"/>
                <a:cs typeface="+mn-cs"/>
              </a:rPr>
              <a:t>Stand the bottle in warm water and observe what happens. Why might this occur? </a:t>
            </a:r>
          </a:p>
          <a:p>
            <a:pPr lvl="2"/>
            <a:r>
              <a:rPr lang="en-AU" sz="1200" kern="1200" dirty="0">
                <a:solidFill>
                  <a:schemeClr val="tx1"/>
                </a:solidFill>
                <a:effectLst/>
                <a:latin typeface="+mn-lt"/>
                <a:ea typeface="+mn-ea"/>
                <a:cs typeface="+mn-cs"/>
              </a:rPr>
              <a:t>Remove the bottle from the water placing it into chilled water, allowing it to cool. What happens now? Why does this happen? </a:t>
            </a:r>
          </a:p>
          <a:p>
            <a:pPr lvl="2"/>
            <a:r>
              <a:rPr lang="en-AU" sz="1200" kern="1200" dirty="0">
                <a:solidFill>
                  <a:schemeClr val="tx1"/>
                </a:solidFill>
                <a:effectLst/>
                <a:latin typeface="+mn-lt"/>
                <a:ea typeface="+mn-ea"/>
                <a:cs typeface="+mn-cs"/>
              </a:rPr>
              <a:t>What conclusions can you draw about hot and cold air? What might this mean for the weather?? </a:t>
            </a:r>
          </a:p>
          <a:p>
            <a:r>
              <a:rPr lang="en-AU" sz="1200" b="0" i="0" u="none" strike="noStrike" kern="1200" baseline="0" dirty="0">
                <a:solidFill>
                  <a:schemeClr val="tx1"/>
                </a:solidFill>
                <a:latin typeface="+mn-lt"/>
                <a:ea typeface="+mn-ea"/>
                <a:cs typeface="+mn-cs"/>
              </a:rPr>
              <a:t>		</a:t>
            </a: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24</a:t>
            </a:fld>
            <a:endParaRPr lang="en-AU"/>
          </a:p>
        </p:txBody>
      </p:sp>
    </p:spTree>
    <p:extLst>
      <p:ext uri="{BB962C8B-B14F-4D97-AF65-F5344CB8AC3E}">
        <p14:creationId xmlns:p14="http://schemas.microsoft.com/office/powerpoint/2010/main" val="372386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Investigate the difference between hot air and cold air. Compile an investigation report that includes:</a:t>
            </a:r>
          </a:p>
          <a:p>
            <a:pPr lvl="1"/>
            <a:r>
              <a:rPr lang="en-AU" sz="1200" kern="1200" dirty="0">
                <a:solidFill>
                  <a:schemeClr val="tx1"/>
                </a:solidFill>
                <a:effectLst/>
                <a:latin typeface="+mn-lt"/>
                <a:ea typeface="+mn-ea"/>
                <a:cs typeface="+mn-cs"/>
              </a:rPr>
              <a:t>Hypothesis – </a:t>
            </a:r>
            <a:r>
              <a:rPr lang="en-AU" sz="1200" i="1" kern="1200" dirty="0">
                <a:solidFill>
                  <a:schemeClr val="tx1"/>
                </a:solidFill>
                <a:effectLst/>
                <a:latin typeface="+mn-lt"/>
                <a:ea typeface="+mn-ea"/>
                <a:cs typeface="+mn-cs"/>
              </a:rPr>
              <a:t>What do you think will happen? </a:t>
            </a:r>
            <a:r>
              <a:rPr lang="en-AU" sz="1200" kern="1200" dirty="0">
                <a:solidFill>
                  <a:schemeClr val="tx1"/>
                </a:solidFill>
                <a:effectLst/>
                <a:latin typeface="+mn-lt"/>
                <a:ea typeface="+mn-ea"/>
                <a:cs typeface="+mn-cs"/>
              </a:rPr>
              <a:t>Explain why.</a:t>
            </a:r>
          </a:p>
          <a:p>
            <a:pPr lvl="1"/>
            <a:r>
              <a:rPr lang="en-AU" sz="1200" kern="1200" dirty="0">
                <a:solidFill>
                  <a:schemeClr val="tx1"/>
                </a:solidFill>
                <a:effectLst/>
                <a:latin typeface="+mn-lt"/>
                <a:ea typeface="+mn-ea"/>
                <a:cs typeface="+mn-cs"/>
              </a:rPr>
              <a:t>Variables – </a:t>
            </a: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dependent variable</a:t>
            </a:r>
            <a:r>
              <a:rPr lang="en-AU" sz="1200" i="1" kern="1200" dirty="0">
                <a:solidFill>
                  <a:schemeClr val="tx1"/>
                </a:solidFill>
                <a:effectLst/>
                <a:latin typeface="+mn-lt"/>
                <a:ea typeface="+mn-ea"/>
                <a:cs typeface="+mn-cs"/>
              </a:rPr>
              <a:t>? What are you going to measure?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independent variable</a:t>
            </a:r>
            <a:r>
              <a:rPr lang="en-AU" sz="1200" i="1" kern="1200" dirty="0">
                <a:solidFill>
                  <a:schemeClr val="tx1"/>
                </a:solidFill>
                <a:effectLst/>
                <a:latin typeface="+mn-lt"/>
                <a:ea typeface="+mn-ea"/>
                <a:cs typeface="+mn-cs"/>
              </a:rPr>
              <a:t>? What are you going to change?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variables will you need to </a:t>
            </a:r>
            <a:r>
              <a:rPr lang="en-AU" sz="1200" b="1" i="1" kern="1200" dirty="0">
                <a:solidFill>
                  <a:schemeClr val="tx1"/>
                </a:solidFill>
                <a:effectLst/>
                <a:latin typeface="+mn-lt"/>
                <a:ea typeface="+mn-ea"/>
                <a:cs typeface="+mn-cs"/>
              </a:rPr>
              <a:t>control</a:t>
            </a:r>
            <a:r>
              <a:rPr lang="en-AU" sz="1200" i="1" kern="1200" dirty="0">
                <a:solidFill>
                  <a:schemeClr val="tx1"/>
                </a:solidFill>
                <a:effectLst/>
                <a:latin typeface="+mn-lt"/>
                <a:ea typeface="+mn-ea"/>
                <a:cs typeface="+mn-cs"/>
              </a:rPr>
              <a:t>? What will you need to keep the same?</a:t>
            </a:r>
            <a:r>
              <a:rPr lang="en-AU" sz="1200" kern="1200" dirty="0">
                <a:solidFill>
                  <a:schemeClr val="tx1"/>
                </a:solidFill>
                <a:effectLst/>
                <a:latin typeface="+mn-lt"/>
                <a:ea typeface="+mn-ea"/>
                <a:cs typeface="+mn-cs"/>
              </a:rPr>
              <a:t> </a:t>
            </a:r>
          </a:p>
          <a:p>
            <a:pPr lvl="1"/>
            <a:r>
              <a:rPr lang="en-AU" sz="1200" kern="1200" dirty="0">
                <a:solidFill>
                  <a:schemeClr val="tx1"/>
                </a:solidFill>
                <a:effectLst/>
                <a:latin typeface="+mn-lt"/>
                <a:ea typeface="+mn-ea"/>
                <a:cs typeface="+mn-cs"/>
              </a:rPr>
              <a:t>Investigation sequence:</a:t>
            </a:r>
          </a:p>
          <a:p>
            <a:pPr lvl="2"/>
            <a:r>
              <a:rPr lang="en-AU" sz="1200" kern="1200" dirty="0">
                <a:solidFill>
                  <a:schemeClr val="tx1"/>
                </a:solidFill>
                <a:effectLst/>
                <a:latin typeface="+mn-lt"/>
                <a:ea typeface="+mn-ea"/>
                <a:cs typeface="+mn-cs"/>
              </a:rPr>
              <a:t>Place a balloon on top of an empty small plastic bottle. </a:t>
            </a:r>
          </a:p>
          <a:p>
            <a:pPr lvl="2"/>
            <a:r>
              <a:rPr lang="en-AU" sz="1200" kern="1200" dirty="0">
                <a:solidFill>
                  <a:schemeClr val="tx1"/>
                </a:solidFill>
                <a:effectLst/>
                <a:latin typeface="+mn-lt"/>
                <a:ea typeface="+mn-ea"/>
                <a:cs typeface="+mn-cs"/>
              </a:rPr>
              <a:t>Stand the bottle in warm water and observe what happens. Why might this occur? </a:t>
            </a:r>
          </a:p>
          <a:p>
            <a:pPr lvl="2"/>
            <a:r>
              <a:rPr lang="en-AU" sz="1200" kern="1200" dirty="0">
                <a:solidFill>
                  <a:schemeClr val="tx1"/>
                </a:solidFill>
                <a:effectLst/>
                <a:latin typeface="+mn-lt"/>
                <a:ea typeface="+mn-ea"/>
                <a:cs typeface="+mn-cs"/>
              </a:rPr>
              <a:t>Remove the bottle from the water placing it into chilled water, allowing it to cool. What happens now? Why does this happen? </a:t>
            </a:r>
          </a:p>
          <a:p>
            <a:pPr lvl="2"/>
            <a:r>
              <a:rPr lang="en-AU" sz="1200" kern="1200" dirty="0">
                <a:solidFill>
                  <a:schemeClr val="tx1"/>
                </a:solidFill>
                <a:effectLst/>
                <a:latin typeface="+mn-lt"/>
                <a:ea typeface="+mn-ea"/>
                <a:cs typeface="+mn-cs"/>
              </a:rPr>
              <a:t>What conclusions can you draw about hot and cold air? What might this mean for the weather?? </a:t>
            </a:r>
          </a:p>
          <a:p>
            <a:r>
              <a:rPr lang="en-AU" sz="1200" b="0" i="0" u="none" strike="noStrike" kern="1200" baseline="0" dirty="0">
                <a:solidFill>
                  <a:schemeClr val="tx1"/>
                </a:solidFill>
                <a:latin typeface="+mn-lt"/>
                <a:ea typeface="+mn-ea"/>
                <a:cs typeface="+mn-cs"/>
              </a:rPr>
              <a:t>		</a:t>
            </a: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25</a:t>
            </a:fld>
            <a:endParaRPr lang="en-AU"/>
          </a:p>
        </p:txBody>
      </p:sp>
    </p:spTree>
    <p:extLst>
      <p:ext uri="{BB962C8B-B14F-4D97-AF65-F5344CB8AC3E}">
        <p14:creationId xmlns:p14="http://schemas.microsoft.com/office/powerpoint/2010/main" val="2577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26</a:t>
            </a:fld>
            <a:endParaRPr lang="en-AU"/>
          </a:p>
        </p:txBody>
      </p:sp>
    </p:spTree>
    <p:extLst>
      <p:ext uri="{BB962C8B-B14F-4D97-AF65-F5344CB8AC3E}">
        <p14:creationId xmlns:p14="http://schemas.microsoft.com/office/powerpoint/2010/main" val="110829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Examine the essential question. How might we go about answering this? What evidence have we gathered to support our responses? What questions do we still have about states of matter? The thinking routine </a:t>
            </a:r>
            <a:r>
              <a:rPr lang="en-AU" sz="1200" b="1" i="0" u="none" strike="noStrike" kern="1200" baseline="0" dirty="0">
                <a:solidFill>
                  <a:schemeClr val="tx1"/>
                </a:solidFill>
                <a:latin typeface="+mn-lt"/>
                <a:ea typeface="+mn-ea"/>
                <a:cs typeface="+mn-cs"/>
              </a:rPr>
              <a:t>Claim Support Question </a:t>
            </a:r>
            <a:r>
              <a:rPr lang="en-AU" sz="1200" b="0" i="0" u="none" strike="noStrike" kern="1200" baseline="0" dirty="0">
                <a:solidFill>
                  <a:schemeClr val="tx1"/>
                </a:solidFill>
                <a:latin typeface="+mn-lt"/>
                <a:ea typeface="+mn-ea"/>
                <a:cs typeface="+mn-cs"/>
              </a:rPr>
              <a:t>would be a useful tool to scaffold student thinking. </a:t>
            </a:r>
          </a:p>
          <a:p>
            <a:endParaRPr lang="en-AU" sz="1200" b="0"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Assessment </a:t>
            </a:r>
            <a:r>
              <a:rPr lang="en-AU" sz="1200" b="0" i="0" u="none" strike="noStrike" kern="1200" baseline="0" dirty="0">
                <a:solidFill>
                  <a:schemeClr val="tx1"/>
                </a:solidFill>
                <a:latin typeface="+mn-lt"/>
                <a:ea typeface="+mn-ea"/>
                <a:cs typeface="+mn-cs"/>
              </a:rPr>
              <a:t>(Summative)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27</a:t>
            </a:fld>
            <a:endParaRPr lang="en-AU"/>
          </a:p>
        </p:txBody>
      </p:sp>
    </p:spTree>
    <p:extLst>
      <p:ext uri="{BB962C8B-B14F-4D97-AF65-F5344CB8AC3E}">
        <p14:creationId xmlns:p14="http://schemas.microsoft.com/office/powerpoint/2010/main" val="3959508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Discuss what are reversible and irreversible changes in matter and define the key terms.</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Burning paper (irreversible) – demonstrate and discuss how when paper is burnt it turns to ash and cannot be returned to its former state. </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Burning a candle (reversible) – demonstrate and discuss how when you burn a candle the wax turns into a liquid. However, it can be moulded back into its original form.</a:t>
            </a:r>
            <a:endParaRPr lang="en-AU" sz="11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78F92E7-23B5-43CE-92BC-AC64C075EC78}" type="slidenum">
              <a:rPr lang="en-AU" smtClean="0"/>
              <a:t>29</a:t>
            </a:fld>
            <a:endParaRPr lang="en-AU"/>
          </a:p>
        </p:txBody>
      </p:sp>
    </p:spTree>
    <p:extLst>
      <p:ext uri="{BB962C8B-B14F-4D97-AF65-F5344CB8AC3E}">
        <p14:creationId xmlns:p14="http://schemas.microsoft.com/office/powerpoint/2010/main" val="1359441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Steel wool rust investigation – explain that the class will be observing the effects of different products on steel wool over a period of time.</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Using 3 jars – fill one with water, one with water with salt added and one with water that has had either vinegar or bleach added to it. </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Place a piece of steel wool into each jar.</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Have students predict what effects they think the solutions will have on the steel wool, if any. Examine the changes to the steel wool over time in different solutions (Record observations daily on class chart).</a:t>
            </a:r>
            <a:endParaRPr lang="en-AU" sz="1100" kern="1200" dirty="0">
              <a:solidFill>
                <a:schemeClr val="tx1"/>
              </a:solidFill>
              <a:effectLst/>
              <a:latin typeface="+mn-lt"/>
              <a:ea typeface="+mn-ea"/>
              <a:cs typeface="+mn-cs"/>
            </a:endParaRPr>
          </a:p>
          <a:p>
            <a:endParaRPr lang="en-AU" sz="1200" b="1"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30</a:t>
            </a:fld>
            <a:endParaRPr lang="en-AU"/>
          </a:p>
        </p:txBody>
      </p:sp>
    </p:spTree>
    <p:extLst>
      <p:ext uri="{BB962C8B-B14F-4D97-AF65-F5344CB8AC3E}">
        <p14:creationId xmlns:p14="http://schemas.microsoft.com/office/powerpoint/2010/main" val="3899176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Investigate the reactions that occur when two different materials are combined, in small groups. Some examples could include: </a:t>
            </a:r>
          </a:p>
          <a:p>
            <a:r>
              <a:rPr lang="en-AU" sz="1200" b="0" i="0" u="none" strike="noStrike" kern="1200" baseline="0" dirty="0">
                <a:solidFill>
                  <a:schemeClr val="tx1"/>
                </a:solidFill>
                <a:latin typeface="+mn-lt"/>
                <a:ea typeface="+mn-ea"/>
                <a:cs typeface="+mn-cs"/>
              </a:rPr>
              <a:t>o salt and water </a:t>
            </a:r>
          </a:p>
          <a:p>
            <a:r>
              <a:rPr lang="en-AU" sz="1200" b="0" i="0" u="none" strike="noStrike" kern="1200" baseline="0" dirty="0">
                <a:solidFill>
                  <a:schemeClr val="tx1"/>
                </a:solidFill>
                <a:latin typeface="+mn-lt"/>
                <a:ea typeface="+mn-ea"/>
                <a:cs typeface="+mn-cs"/>
              </a:rPr>
              <a:t>o bicarb soda &amp; vinegar – produces lots of froth </a:t>
            </a:r>
          </a:p>
          <a:p>
            <a:r>
              <a:rPr lang="en-AU" sz="1200" b="0" i="0" u="none" strike="noStrike" kern="1200" baseline="0" dirty="0">
                <a:solidFill>
                  <a:schemeClr val="tx1"/>
                </a:solidFill>
                <a:latin typeface="+mn-lt"/>
                <a:ea typeface="+mn-ea"/>
                <a:cs typeface="+mn-cs"/>
              </a:rPr>
              <a:t>o lemonade and sultanas – watch the sultanas dance up and down as the gas lifts them to the surface, pops, escapes and allows them to drop to the bottom. </a:t>
            </a:r>
          </a:p>
          <a:p>
            <a:r>
              <a:rPr lang="en-AU" sz="1200" b="0" i="0" u="none" strike="noStrike" kern="1200" baseline="0" dirty="0">
                <a:solidFill>
                  <a:schemeClr val="tx1"/>
                </a:solidFill>
                <a:latin typeface="+mn-lt"/>
                <a:ea typeface="+mn-ea"/>
                <a:cs typeface="+mn-cs"/>
              </a:rPr>
              <a:t>o Water, vegetable oil, food colouring and soluble aspirin (DIY Lava Lamp: instructions and video (click link) </a:t>
            </a:r>
          </a:p>
          <a:p>
            <a:r>
              <a:rPr lang="en-AU" sz="1200" b="0" i="0" u="none" strike="noStrike" kern="1200" baseline="0" dirty="0">
                <a:solidFill>
                  <a:schemeClr val="tx1"/>
                </a:solidFill>
                <a:latin typeface="+mn-lt"/>
                <a:ea typeface="+mn-ea"/>
                <a:cs typeface="+mn-cs"/>
              </a:rPr>
              <a:t>o Use a device to record the experiment reactions </a:t>
            </a:r>
          </a:p>
          <a:p>
            <a:r>
              <a:rPr lang="en-AU" sz="1200" b="0" i="0" u="none" strike="noStrike" kern="1200" baseline="0" dirty="0">
                <a:solidFill>
                  <a:schemeClr val="tx1"/>
                </a:solidFill>
                <a:latin typeface="+mn-lt"/>
                <a:ea typeface="+mn-ea"/>
                <a:cs typeface="+mn-cs"/>
              </a:rPr>
              <a:t>o Corn starch, water and food colouring (makes slime - </a:t>
            </a:r>
            <a:r>
              <a:rPr lang="en-AU" sz="1200" b="0" i="0" u="none" strike="noStrike" kern="1200" baseline="0" dirty="0" err="1">
                <a:solidFill>
                  <a:schemeClr val="tx1"/>
                </a:solidFill>
                <a:latin typeface="+mn-lt"/>
                <a:ea typeface="+mn-ea"/>
                <a:cs typeface="+mn-cs"/>
              </a:rPr>
              <a:t>Mythbusters</a:t>
            </a:r>
            <a:r>
              <a:rPr lang="en-AU" sz="1200" b="0" i="0" u="none" strike="noStrike" kern="1200" baseline="0" dirty="0">
                <a:solidFill>
                  <a:schemeClr val="tx1"/>
                </a:solidFill>
                <a:latin typeface="+mn-lt"/>
                <a:ea typeface="+mn-ea"/>
                <a:cs typeface="+mn-cs"/>
              </a:rPr>
              <a:t> Walking on water video link) </a:t>
            </a:r>
          </a:p>
          <a:p>
            <a:endParaRPr lang="en-AU"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Investigation Sequence</a:t>
            </a:r>
            <a:r>
              <a:rPr lang="en-AU" sz="1200" kern="1200" dirty="0">
                <a:solidFill>
                  <a:schemeClr val="tx1"/>
                </a:solidFill>
                <a:effectLst/>
                <a:latin typeface="+mn-lt"/>
                <a:ea typeface="+mn-ea"/>
                <a:cs typeface="+mn-cs"/>
              </a:rPr>
              <a:t>: make predictions about what might occur, determine the variables to make it a fair test, draw and label diagrams to show reactions, explain what occurred during each experiment and reason with evidence as to why they think this might be.</a:t>
            </a:r>
          </a:p>
          <a:p>
            <a:r>
              <a:rPr lang="en-AU" sz="1200" b="0" i="0" u="none" strike="noStrike" kern="1200" baseline="0" dirty="0">
                <a:solidFill>
                  <a:schemeClr val="tx1"/>
                </a:solidFill>
                <a:latin typeface="+mn-lt"/>
                <a:ea typeface="+mn-ea"/>
                <a:cs typeface="+mn-cs"/>
              </a:rPr>
              <a:t>	</a:t>
            </a:r>
            <a:r>
              <a:rPr lang="en-AU" sz="1200" b="1" kern="1200" dirty="0">
                <a:solidFill>
                  <a:schemeClr val="tx1"/>
                </a:solidFill>
                <a:effectLst/>
                <a:latin typeface="+mn-lt"/>
                <a:ea typeface="+mn-ea"/>
                <a:cs typeface="+mn-cs"/>
              </a:rPr>
              <a:t>Assessment</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(ST3-1WS-S, ST3-2DP-T, ST3-6MW-S)</a:t>
            </a:r>
            <a:endParaRPr lang="en-AU" sz="1200" b="0" i="0" u="none" strike="noStrike" kern="1200" baseline="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31</a:t>
            </a:fld>
            <a:endParaRPr lang="en-AU"/>
          </a:p>
        </p:txBody>
      </p:sp>
    </p:spTree>
    <p:extLst>
      <p:ext uri="{BB962C8B-B14F-4D97-AF65-F5344CB8AC3E}">
        <p14:creationId xmlns:p14="http://schemas.microsoft.com/office/powerpoint/2010/main" val="3471089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Discuss what are reversible and irreversible changes in matter and define the key terms.</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Burning paper (irreversible) – demonstrate and discuss how when paper is burnt it turns to ash and cannot be returned to its former state. </a:t>
            </a:r>
            <a:endParaRPr lang="en-AU" sz="11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Burning a candle (reversible) – demonstrate and discuss how when you burn a candle the wax turns into a liquid. However, it can be moulded back into its original form.</a:t>
            </a:r>
            <a:endParaRPr lang="en-AU" sz="11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78F92E7-23B5-43CE-92BC-AC64C075EC78}" type="slidenum">
              <a:rPr lang="en-AU" smtClean="0"/>
              <a:t>32</a:t>
            </a:fld>
            <a:endParaRPr lang="en-AU"/>
          </a:p>
        </p:txBody>
      </p:sp>
    </p:spTree>
    <p:extLst>
      <p:ext uri="{BB962C8B-B14F-4D97-AF65-F5344CB8AC3E}">
        <p14:creationId xmlns:p14="http://schemas.microsoft.com/office/powerpoint/2010/main" val="374292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How can materials be mixed together and then separated? </a:t>
            </a:r>
          </a:p>
          <a:p>
            <a:r>
              <a:rPr lang="en-AU" sz="1200" b="0" i="0" u="none" strike="noStrike" kern="1200" baseline="0" dirty="0">
                <a:solidFill>
                  <a:schemeClr val="tx1"/>
                </a:solidFill>
                <a:latin typeface="+mn-lt"/>
                <a:ea typeface="+mn-ea"/>
                <a:cs typeface="+mn-cs"/>
              </a:rPr>
              <a:t>o Mix water and sand together </a:t>
            </a:r>
          </a:p>
          <a:p>
            <a:r>
              <a:rPr lang="en-AU" sz="1200" b="0" i="0" u="none" strike="noStrike" kern="1200" baseline="0" dirty="0">
                <a:solidFill>
                  <a:schemeClr val="tx1"/>
                </a:solidFill>
                <a:latin typeface="+mn-lt"/>
                <a:ea typeface="+mn-ea"/>
                <a:cs typeface="+mn-cs"/>
              </a:rPr>
              <a:t>o Small groups examine how the process of filtration can be used to separate the sand from the water </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33</a:t>
            </a:fld>
            <a:endParaRPr lang="en-AU"/>
          </a:p>
        </p:txBody>
      </p:sp>
    </p:spTree>
    <p:extLst>
      <p:ext uri="{BB962C8B-B14F-4D97-AF65-F5344CB8AC3E}">
        <p14:creationId xmlns:p14="http://schemas.microsoft.com/office/powerpoint/2010/main" val="2545568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How can materials be mixed together and then separated? </a:t>
            </a:r>
          </a:p>
          <a:p>
            <a:r>
              <a:rPr lang="en-AU" sz="1200" b="0" i="0" u="none" strike="noStrike" kern="1200" baseline="0" dirty="0">
                <a:solidFill>
                  <a:schemeClr val="tx1"/>
                </a:solidFill>
                <a:latin typeface="+mn-lt"/>
                <a:ea typeface="+mn-ea"/>
                <a:cs typeface="+mn-cs"/>
              </a:rPr>
              <a:t>o Mix water and sand together </a:t>
            </a:r>
          </a:p>
          <a:p>
            <a:r>
              <a:rPr lang="en-AU" sz="1200" b="0" i="0" u="none" strike="noStrike" kern="1200" baseline="0" dirty="0">
                <a:solidFill>
                  <a:schemeClr val="tx1"/>
                </a:solidFill>
                <a:latin typeface="+mn-lt"/>
                <a:ea typeface="+mn-ea"/>
                <a:cs typeface="+mn-cs"/>
              </a:rPr>
              <a:t>o Small groups examine how the process of filtration can be used to separate the sand from the water </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34</a:t>
            </a:fld>
            <a:endParaRPr lang="en-AU"/>
          </a:p>
        </p:txBody>
      </p:sp>
    </p:spTree>
    <p:extLst>
      <p:ext uri="{BB962C8B-B14F-4D97-AF65-F5344CB8AC3E}">
        <p14:creationId xmlns:p14="http://schemas.microsoft.com/office/powerpoint/2010/main" val="277633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Use the thinking routine </a:t>
            </a:r>
            <a:r>
              <a:rPr lang="en-AU" sz="1200" b="1" u="sng" kern="1200" dirty="0">
                <a:solidFill>
                  <a:schemeClr val="tx1"/>
                </a:solidFill>
                <a:effectLst/>
                <a:latin typeface="+mn-lt"/>
                <a:ea typeface="+mn-ea"/>
                <a:cs typeface="+mn-cs"/>
                <a:hlinkClick r:id="rId3"/>
              </a:rPr>
              <a:t>Think Puzzle Explore</a:t>
            </a:r>
            <a:r>
              <a:rPr lang="en-AU" sz="1200" kern="1200" dirty="0">
                <a:solidFill>
                  <a:schemeClr val="tx1"/>
                </a:solidFill>
                <a:effectLst/>
                <a:latin typeface="+mn-lt"/>
                <a:ea typeface="+mn-ea"/>
                <a:cs typeface="+mn-cs"/>
              </a:rPr>
              <a:t> to gauge understanding &amp; misconceptions. The explore component can be sorting wonders in to topics areas</a:t>
            </a:r>
          </a:p>
          <a:p>
            <a:endParaRPr lang="en-AU" dirty="0"/>
          </a:p>
        </p:txBody>
      </p:sp>
      <p:sp>
        <p:nvSpPr>
          <p:cNvPr id="4" name="Slide Number Placeholder 3"/>
          <p:cNvSpPr>
            <a:spLocks noGrp="1"/>
          </p:cNvSpPr>
          <p:nvPr>
            <p:ph type="sldNum" sz="quarter" idx="5"/>
          </p:nvPr>
        </p:nvSpPr>
        <p:spPr/>
        <p:txBody>
          <a:bodyPr/>
          <a:lstStyle/>
          <a:p>
            <a:fld id="{378F92E7-23B5-43CE-92BC-AC64C075EC78}" type="slidenum">
              <a:rPr lang="en-AU" smtClean="0"/>
              <a:t>7</a:t>
            </a:fld>
            <a:endParaRPr lang="en-AU"/>
          </a:p>
        </p:txBody>
      </p:sp>
    </p:spTree>
    <p:extLst>
      <p:ext uri="{BB962C8B-B14F-4D97-AF65-F5344CB8AC3E}">
        <p14:creationId xmlns:p14="http://schemas.microsoft.com/office/powerpoint/2010/main" val="2721226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M&amp;M experiment. Can I separate the sugar coating from the chocolate? </a:t>
            </a:r>
          </a:p>
          <a:p>
            <a:r>
              <a:rPr lang="en-AU" sz="1200" b="0" i="0" u="none" strike="noStrike" kern="1200" baseline="0" dirty="0">
                <a:solidFill>
                  <a:schemeClr val="tx1"/>
                </a:solidFill>
                <a:latin typeface="+mn-lt"/>
                <a:ea typeface="+mn-ea"/>
                <a:cs typeface="+mn-cs"/>
              </a:rPr>
              <a:t>o Small groups investigate what happens when M7M’s are combined with water. </a:t>
            </a:r>
          </a:p>
          <a:p>
            <a:r>
              <a:rPr lang="en-AU" sz="1200" b="0" i="0" u="none" strike="noStrike" kern="1200" baseline="0" dirty="0">
                <a:solidFill>
                  <a:schemeClr val="tx1"/>
                </a:solidFill>
                <a:latin typeface="+mn-lt"/>
                <a:ea typeface="+mn-ea"/>
                <a:cs typeface="+mn-cs"/>
              </a:rPr>
              <a:t>□ Place a small dish with water on a table </a:t>
            </a:r>
          </a:p>
          <a:p>
            <a:r>
              <a:rPr lang="en-AU" sz="1200" b="0" i="0" u="none" strike="noStrike" kern="1200" baseline="0" dirty="0">
                <a:solidFill>
                  <a:schemeClr val="tx1"/>
                </a:solidFill>
                <a:latin typeface="+mn-lt"/>
                <a:ea typeface="+mn-ea"/>
                <a:cs typeface="+mn-cs"/>
              </a:rPr>
              <a:t>□ Place different coloured M&amp;M’s in a circular pattern in the water, with one on the centre </a:t>
            </a:r>
          </a:p>
          <a:p>
            <a:r>
              <a:rPr lang="en-AU" sz="1200" b="0" i="0" u="none" strike="noStrike" kern="1200" baseline="0" dirty="0">
                <a:solidFill>
                  <a:schemeClr val="tx1"/>
                </a:solidFill>
                <a:latin typeface="+mn-lt"/>
                <a:ea typeface="+mn-ea"/>
                <a:cs typeface="+mn-cs"/>
              </a:rPr>
              <a:t>□ Make predictions and record observations about what occurs and why this happens </a:t>
            </a:r>
          </a:p>
          <a:p>
            <a:r>
              <a:rPr lang="en-AU" sz="1200" b="0" i="0" u="none" strike="noStrike" kern="1200" baseline="0" dirty="0">
                <a:solidFill>
                  <a:schemeClr val="tx1"/>
                </a:solidFill>
                <a:latin typeface="+mn-lt"/>
                <a:ea typeface="+mn-ea"/>
                <a:cs typeface="+mn-cs"/>
              </a:rPr>
              <a:t>□ Video: http://education.abc.net.au/home#!/media/103792/from-chocolate-buttons-to-magic-patterns </a:t>
            </a: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35</a:t>
            </a:fld>
            <a:endParaRPr lang="en-AU"/>
          </a:p>
        </p:txBody>
      </p:sp>
    </p:spTree>
    <p:extLst>
      <p:ext uri="{BB962C8B-B14F-4D97-AF65-F5344CB8AC3E}">
        <p14:creationId xmlns:p14="http://schemas.microsoft.com/office/powerpoint/2010/main" val="1060952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36</a:t>
            </a:fld>
            <a:endParaRPr lang="en-AU"/>
          </a:p>
        </p:txBody>
      </p:sp>
    </p:spTree>
    <p:extLst>
      <p:ext uri="{BB962C8B-B14F-4D97-AF65-F5344CB8AC3E}">
        <p14:creationId xmlns:p14="http://schemas.microsoft.com/office/powerpoint/2010/main" val="21248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FOR THE TEACHER:</a:t>
            </a:r>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What questions did the students pose that could help you drive learning in the shared inquiry phase?</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Students need learning experiences that help them find and sort information in order to make sense and build understanding about the concept of matter and it’s uses.  	</a:t>
            </a:r>
          </a:p>
          <a:p>
            <a:endParaRPr lang="en-AU" b="1" u="sng" dirty="0"/>
          </a:p>
        </p:txBody>
      </p:sp>
      <p:sp>
        <p:nvSpPr>
          <p:cNvPr id="4" name="Slide Number Placeholder 3"/>
          <p:cNvSpPr>
            <a:spLocks noGrp="1"/>
          </p:cNvSpPr>
          <p:nvPr>
            <p:ph type="sldNum" sz="quarter" idx="10"/>
          </p:nvPr>
        </p:nvSpPr>
        <p:spPr/>
        <p:txBody>
          <a:bodyPr/>
          <a:lstStyle/>
          <a:p>
            <a:fld id="{378F92E7-23B5-43CE-92BC-AC64C075EC78}" type="slidenum">
              <a:rPr lang="en-AU" smtClean="0"/>
              <a:t>8</a:t>
            </a:fld>
            <a:endParaRPr lang="en-AU"/>
          </a:p>
        </p:txBody>
      </p:sp>
    </p:spTree>
    <p:extLst>
      <p:ext uri="{BB962C8B-B14F-4D97-AF65-F5344CB8AC3E}">
        <p14:creationId xmlns:p14="http://schemas.microsoft.com/office/powerpoint/2010/main" val="344315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i="0" u="none" strike="noStrike" kern="1200" baseline="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9</a:t>
            </a:fld>
            <a:endParaRPr lang="en-AU"/>
          </a:p>
        </p:txBody>
      </p:sp>
    </p:spTree>
    <p:extLst>
      <p:ext uri="{BB962C8B-B14F-4D97-AF65-F5344CB8AC3E}">
        <p14:creationId xmlns:p14="http://schemas.microsoft.com/office/powerpoint/2010/main" val="244799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Watch </a:t>
            </a:r>
            <a:r>
              <a:rPr lang="en-AU" sz="1200" i="1" u="sng" kern="1200" dirty="0">
                <a:solidFill>
                  <a:schemeClr val="tx1"/>
                </a:solidFill>
                <a:effectLst/>
                <a:latin typeface="+mn-lt"/>
                <a:ea typeface="+mn-ea"/>
                <a:cs typeface="+mn-cs"/>
                <a:hlinkClick r:id="rId3"/>
              </a:rPr>
              <a:t>Changing Water: States of Matter</a:t>
            </a:r>
            <a:r>
              <a:rPr lang="en-AU" sz="1200" kern="1200" dirty="0">
                <a:solidFill>
                  <a:schemeClr val="tx1"/>
                </a:solidFill>
                <a:effectLst/>
                <a:latin typeface="+mn-lt"/>
                <a:ea typeface="+mn-ea"/>
                <a:cs typeface="+mn-cs"/>
              </a:rPr>
              <a:t> (stop video at 2:44) </a:t>
            </a:r>
          </a:p>
          <a:p>
            <a:endParaRPr lang="en-AU" dirty="0"/>
          </a:p>
          <a:p>
            <a:r>
              <a:rPr lang="en-AU" sz="1200" u="sng" kern="1200" dirty="0">
                <a:solidFill>
                  <a:schemeClr val="tx1"/>
                </a:solidFill>
                <a:effectLst/>
                <a:latin typeface="+mn-lt"/>
                <a:ea typeface="+mn-ea"/>
                <a:cs typeface="+mn-cs"/>
                <a:hlinkClick r:id="rId3"/>
              </a:rPr>
              <a:t>https://www.youtube.com/watch?v=tuE1LePDZ4Y</a:t>
            </a:r>
            <a:r>
              <a:rPr lang="en-AU" sz="12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10</a:t>
            </a:fld>
            <a:endParaRPr lang="en-AU"/>
          </a:p>
        </p:txBody>
      </p:sp>
    </p:spTree>
    <p:extLst>
      <p:ext uri="{BB962C8B-B14F-4D97-AF65-F5344CB8AC3E}">
        <p14:creationId xmlns:p14="http://schemas.microsoft.com/office/powerpoint/2010/main" val="227214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Define key terms solid, liquid, gas, matter and properties</a:t>
            </a:r>
          </a:p>
          <a:p>
            <a:endParaRPr lang="en-AU" dirty="0"/>
          </a:p>
        </p:txBody>
      </p:sp>
      <p:sp>
        <p:nvSpPr>
          <p:cNvPr id="4" name="Slide Number Placeholder 3"/>
          <p:cNvSpPr>
            <a:spLocks noGrp="1"/>
          </p:cNvSpPr>
          <p:nvPr>
            <p:ph type="sldNum" sz="quarter" idx="5"/>
          </p:nvPr>
        </p:nvSpPr>
        <p:spPr/>
        <p:txBody>
          <a:bodyPr/>
          <a:lstStyle/>
          <a:p>
            <a:fld id="{378F92E7-23B5-43CE-92BC-AC64C075EC78}" type="slidenum">
              <a:rPr lang="en-AU" smtClean="0"/>
              <a:t>11</a:t>
            </a:fld>
            <a:endParaRPr lang="en-AU"/>
          </a:p>
        </p:txBody>
      </p:sp>
    </p:spTree>
    <p:extLst>
      <p:ext uri="{BB962C8B-B14F-4D97-AF65-F5344CB8AC3E}">
        <p14:creationId xmlns:p14="http://schemas.microsoft.com/office/powerpoint/2010/main" val="301812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What is a fair test and what are the scientific variables? </a:t>
            </a:r>
          </a:p>
          <a:p>
            <a:r>
              <a:rPr lang="en-AU" sz="1200" kern="1200" dirty="0">
                <a:solidFill>
                  <a:schemeClr val="tx1"/>
                </a:solidFill>
                <a:effectLst/>
                <a:latin typeface="+mn-lt"/>
                <a:ea typeface="+mn-ea"/>
                <a:cs typeface="+mn-cs"/>
              </a:rPr>
              <a:t>Watch </a:t>
            </a:r>
            <a:r>
              <a:rPr lang="en-AU" sz="1200" u="sng" kern="1200" dirty="0">
                <a:solidFill>
                  <a:schemeClr val="tx1"/>
                </a:solidFill>
                <a:effectLst/>
                <a:latin typeface="+mn-lt"/>
                <a:ea typeface="+mn-ea"/>
                <a:cs typeface="+mn-cs"/>
                <a:hlinkClick r:id="rId3"/>
              </a:rPr>
              <a:t>Scientific Variables</a:t>
            </a:r>
            <a:r>
              <a:rPr lang="en-AU" sz="1200" kern="1200" dirty="0">
                <a:solidFill>
                  <a:schemeClr val="tx1"/>
                </a:solidFill>
                <a:effectLst/>
                <a:latin typeface="+mn-lt"/>
                <a:ea typeface="+mn-ea"/>
                <a:cs typeface="+mn-cs"/>
              </a:rPr>
              <a:t> and discuss the 3 variables. Groups could generate a poster to explain the 3 types and how they contribute to a fair test.</a:t>
            </a:r>
          </a:p>
          <a:p>
            <a:endParaRPr lang="en-AU" dirty="0"/>
          </a:p>
          <a:p>
            <a:r>
              <a:rPr lang="en-AU" sz="1200" u="sng" kern="1200" dirty="0">
                <a:solidFill>
                  <a:schemeClr val="tx1"/>
                </a:solidFill>
                <a:effectLst/>
                <a:latin typeface="+mn-lt"/>
                <a:ea typeface="+mn-ea"/>
                <a:cs typeface="+mn-cs"/>
                <a:hlinkClick r:id="rId3"/>
              </a:rPr>
              <a:t>https://www.youtube.com/watch?v=0A55QRyJHPM</a:t>
            </a:r>
            <a:r>
              <a:rPr lang="en-AU" sz="12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5"/>
          </p:nvPr>
        </p:nvSpPr>
        <p:spPr/>
        <p:txBody>
          <a:bodyPr/>
          <a:lstStyle/>
          <a:p>
            <a:fld id="{378F92E7-23B5-43CE-92BC-AC64C075EC78}" type="slidenum">
              <a:rPr lang="en-AU" smtClean="0"/>
              <a:t>12</a:t>
            </a:fld>
            <a:endParaRPr lang="en-AU"/>
          </a:p>
        </p:txBody>
      </p:sp>
    </p:spTree>
    <p:extLst>
      <p:ext uri="{BB962C8B-B14F-4D97-AF65-F5344CB8AC3E}">
        <p14:creationId xmlns:p14="http://schemas.microsoft.com/office/powerpoint/2010/main" val="42075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Small groups investigate the properties of water and air using balloons. </a:t>
            </a:r>
          </a:p>
          <a:p>
            <a:pPr lvl="0"/>
            <a:r>
              <a:rPr lang="en-AU" sz="1200" kern="1200" dirty="0">
                <a:solidFill>
                  <a:schemeClr val="tx1"/>
                </a:solidFill>
                <a:effectLst/>
                <a:latin typeface="+mn-lt"/>
                <a:ea typeface="+mn-ea"/>
                <a:cs typeface="+mn-cs"/>
              </a:rPr>
              <a:t>Hypothesis – </a:t>
            </a:r>
            <a:r>
              <a:rPr lang="en-AU" sz="1200" i="1" kern="1200" dirty="0">
                <a:solidFill>
                  <a:schemeClr val="tx1"/>
                </a:solidFill>
                <a:effectLst/>
                <a:latin typeface="+mn-lt"/>
                <a:ea typeface="+mn-ea"/>
                <a:cs typeface="+mn-cs"/>
              </a:rPr>
              <a:t>What do you think will happen? </a:t>
            </a:r>
            <a:r>
              <a:rPr lang="en-AU" sz="1200" kern="1200" dirty="0">
                <a:solidFill>
                  <a:schemeClr val="tx1"/>
                </a:solidFill>
                <a:effectLst/>
                <a:latin typeface="+mn-lt"/>
                <a:ea typeface="+mn-ea"/>
                <a:cs typeface="+mn-cs"/>
              </a:rPr>
              <a:t>Explain why.</a:t>
            </a:r>
          </a:p>
          <a:p>
            <a:pPr lvl="0"/>
            <a:r>
              <a:rPr lang="en-AU" sz="1200" kern="1200" dirty="0">
                <a:solidFill>
                  <a:schemeClr val="tx1"/>
                </a:solidFill>
                <a:effectLst/>
                <a:latin typeface="+mn-lt"/>
                <a:ea typeface="+mn-ea"/>
                <a:cs typeface="+mn-cs"/>
              </a:rPr>
              <a:t>Variables – </a:t>
            </a: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dependent variable</a:t>
            </a:r>
            <a:r>
              <a:rPr lang="en-AU" sz="1200" i="1" kern="1200" dirty="0">
                <a:solidFill>
                  <a:schemeClr val="tx1"/>
                </a:solidFill>
                <a:effectLst/>
                <a:latin typeface="+mn-lt"/>
                <a:ea typeface="+mn-ea"/>
                <a:cs typeface="+mn-cs"/>
              </a:rPr>
              <a:t>? What are you going to measure?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will be the </a:t>
            </a:r>
            <a:r>
              <a:rPr lang="en-AU" sz="1200" b="1" i="1" kern="1200" dirty="0">
                <a:solidFill>
                  <a:schemeClr val="tx1"/>
                </a:solidFill>
                <a:effectLst/>
                <a:latin typeface="+mn-lt"/>
                <a:ea typeface="+mn-ea"/>
                <a:cs typeface="+mn-cs"/>
              </a:rPr>
              <a:t>independent variable</a:t>
            </a:r>
            <a:r>
              <a:rPr lang="en-AU" sz="1200" i="1" kern="1200" dirty="0">
                <a:solidFill>
                  <a:schemeClr val="tx1"/>
                </a:solidFill>
                <a:effectLst/>
                <a:latin typeface="+mn-lt"/>
                <a:ea typeface="+mn-ea"/>
                <a:cs typeface="+mn-cs"/>
              </a:rPr>
              <a:t>? What are you going to change? </a:t>
            </a:r>
            <a:endParaRPr lang="en-AU" sz="1200" kern="1200" dirty="0">
              <a:solidFill>
                <a:schemeClr val="tx1"/>
              </a:solidFill>
              <a:effectLst/>
              <a:latin typeface="+mn-lt"/>
              <a:ea typeface="+mn-ea"/>
              <a:cs typeface="+mn-cs"/>
            </a:endParaRPr>
          </a:p>
          <a:p>
            <a:pPr lvl="2"/>
            <a:r>
              <a:rPr lang="en-AU" sz="1200" i="1" kern="1200" dirty="0">
                <a:solidFill>
                  <a:schemeClr val="tx1"/>
                </a:solidFill>
                <a:effectLst/>
                <a:latin typeface="+mn-lt"/>
                <a:ea typeface="+mn-ea"/>
                <a:cs typeface="+mn-cs"/>
              </a:rPr>
              <a:t>What variables will you need to </a:t>
            </a:r>
            <a:r>
              <a:rPr lang="en-AU" sz="1200" b="1" i="1" kern="1200" dirty="0">
                <a:solidFill>
                  <a:schemeClr val="tx1"/>
                </a:solidFill>
                <a:effectLst/>
                <a:latin typeface="+mn-lt"/>
                <a:ea typeface="+mn-ea"/>
                <a:cs typeface="+mn-cs"/>
              </a:rPr>
              <a:t>control</a:t>
            </a:r>
            <a:r>
              <a:rPr lang="en-AU" sz="1200" i="1" kern="1200" dirty="0">
                <a:solidFill>
                  <a:schemeClr val="tx1"/>
                </a:solidFill>
                <a:effectLst/>
                <a:latin typeface="+mn-lt"/>
                <a:ea typeface="+mn-ea"/>
                <a:cs typeface="+mn-cs"/>
              </a:rPr>
              <a:t>? What will you need to keep the same?</a:t>
            </a:r>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rPr>
              <a:t>Day 1:</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Fill two with water (one for freezing) and fill one with air</a:t>
            </a:r>
          </a:p>
          <a:p>
            <a:pPr lvl="1"/>
            <a:r>
              <a:rPr lang="en-AU" sz="1200" kern="1200" dirty="0">
                <a:solidFill>
                  <a:schemeClr val="tx1"/>
                </a:solidFill>
                <a:effectLst/>
                <a:latin typeface="+mn-lt"/>
                <a:ea typeface="+mn-ea"/>
                <a:cs typeface="+mn-cs"/>
              </a:rPr>
              <a:t>Label the balloons – solid liquid gas. </a:t>
            </a:r>
          </a:p>
          <a:p>
            <a:pPr lvl="1"/>
            <a:r>
              <a:rPr lang="en-AU" sz="1200" kern="1200" dirty="0">
                <a:solidFill>
                  <a:schemeClr val="tx1"/>
                </a:solidFill>
                <a:effectLst/>
                <a:latin typeface="+mn-lt"/>
                <a:ea typeface="+mn-ea"/>
                <a:cs typeface="+mn-cs"/>
              </a:rPr>
              <a:t>Make observations and predictions about each balloon using detailed diagrams.</a:t>
            </a:r>
          </a:p>
          <a:p>
            <a:pPr lvl="1"/>
            <a:r>
              <a:rPr lang="en-AU" sz="1200" kern="1200" dirty="0">
                <a:solidFill>
                  <a:schemeClr val="tx1"/>
                </a:solidFill>
                <a:effectLst/>
                <a:latin typeface="+mn-lt"/>
                <a:ea typeface="+mn-ea"/>
                <a:cs typeface="+mn-cs"/>
              </a:rPr>
              <a:t>Measure the circumference and weigh the balloons. </a:t>
            </a:r>
          </a:p>
          <a:p>
            <a:pPr lvl="1"/>
            <a:r>
              <a:rPr lang="en-AU" sz="1200" kern="1200" dirty="0">
                <a:solidFill>
                  <a:schemeClr val="tx1"/>
                </a:solidFill>
                <a:effectLst/>
                <a:latin typeface="+mn-lt"/>
                <a:ea typeface="+mn-ea"/>
                <a:cs typeface="+mn-cs"/>
              </a:rPr>
              <a:t>Place one water balloon in the freezer. </a:t>
            </a:r>
          </a:p>
          <a:p>
            <a:r>
              <a:rPr lang="en-AU" sz="1200" u="sng" kern="1200" dirty="0">
                <a:solidFill>
                  <a:schemeClr val="tx1"/>
                </a:solidFill>
                <a:effectLst/>
                <a:latin typeface="+mn-lt"/>
                <a:ea typeface="+mn-ea"/>
                <a:cs typeface="+mn-cs"/>
              </a:rPr>
              <a:t>Day 2: </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Add to observations and re-measure the circumference and weigh, making note of any changes making predictions as to why. </a:t>
            </a:r>
          </a:p>
          <a:p>
            <a:pPr lvl="1"/>
            <a:r>
              <a:rPr lang="en-AU" sz="1200" kern="1200" dirty="0">
                <a:solidFill>
                  <a:schemeClr val="tx1"/>
                </a:solidFill>
                <a:effectLst/>
                <a:latin typeface="+mn-lt"/>
                <a:ea typeface="+mn-ea"/>
                <a:cs typeface="+mn-cs"/>
              </a:rPr>
              <a:t>Graph data, discussing with other groups why the data is not all the same. Experiment with Google sheets to create and compare data.</a:t>
            </a:r>
          </a:p>
          <a:p>
            <a:pPr lvl="1"/>
            <a:r>
              <a:rPr lang="en-AU" sz="1200" kern="1200" dirty="0">
                <a:solidFill>
                  <a:schemeClr val="tx1"/>
                </a:solidFill>
                <a:effectLst/>
                <a:latin typeface="+mn-lt"/>
                <a:ea typeface="+mn-ea"/>
                <a:cs typeface="+mn-cs"/>
              </a:rPr>
              <a:t>Explore the behaviour of each balloon as the matter is released. One by one undo/cut the top off the balloons – pour liquid into another container, let air out &amp; peel balloon off the ice. Draw detailed diagrams to show and explain differences </a:t>
            </a:r>
            <a:r>
              <a:rPr lang="en-AU" sz="1200" b="1" kern="1200" dirty="0">
                <a:solidFill>
                  <a:schemeClr val="tx1"/>
                </a:solidFill>
                <a:effectLst/>
                <a:latin typeface="+mn-lt"/>
                <a:ea typeface="+mn-ea"/>
                <a:cs typeface="+mn-cs"/>
              </a:rPr>
              <a:t>Assessment (ST3-1WS-S, ST3-2DP-T, ST3-6MW-S)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78F92E7-23B5-43CE-92BC-AC64C075EC78}" type="slidenum">
              <a:rPr lang="en-AU" smtClean="0"/>
              <a:t>13</a:t>
            </a:fld>
            <a:endParaRPr lang="en-AU"/>
          </a:p>
        </p:txBody>
      </p:sp>
    </p:spTree>
    <p:extLst>
      <p:ext uri="{BB962C8B-B14F-4D97-AF65-F5344CB8AC3E}">
        <p14:creationId xmlns:p14="http://schemas.microsoft.com/office/powerpoint/2010/main" val="249934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402A2-930C-410E-B4F2-F6554F9F3E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934B998-63CA-4676-887C-F27FB3D01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10F400E-A9E6-46A7-ADD2-D7D009711F31}"/>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5" name="Footer Placeholder 4">
            <a:extLst>
              <a:ext uri="{FF2B5EF4-FFF2-40B4-BE49-F238E27FC236}">
                <a16:creationId xmlns:a16="http://schemas.microsoft.com/office/drawing/2014/main" id="{965E5A25-4775-4F44-B24D-5EDF3D0CC4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1CE5984-978A-47E6-99BD-778D110A0C5D}"/>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2103198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600A-FFCD-4598-9969-925980EE542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A7ABA50-5D24-4D53-A7C0-806B99FE4D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C05751B-AB56-4D41-8BD1-47B0DF86D72E}"/>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5" name="Footer Placeholder 4">
            <a:extLst>
              <a:ext uri="{FF2B5EF4-FFF2-40B4-BE49-F238E27FC236}">
                <a16:creationId xmlns:a16="http://schemas.microsoft.com/office/drawing/2014/main" id="{E10F1B0C-E33B-4EE0-8D30-2EDDF6DB86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05E17D-E581-4351-BF18-CD22D088A8BA}"/>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3134476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CCEF8-D2AC-439A-938B-582231679E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6996278-4929-4604-B78A-429842617D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FD4869-C9CD-4201-A6B9-980F66685360}"/>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5" name="Footer Placeholder 4">
            <a:extLst>
              <a:ext uri="{FF2B5EF4-FFF2-40B4-BE49-F238E27FC236}">
                <a16:creationId xmlns:a16="http://schemas.microsoft.com/office/drawing/2014/main" id="{EB410E4F-EE70-4F0F-9F21-E25B032A88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CB8A49-DF8F-4B1D-8808-EC2F956C71F8}"/>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1061693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8113-0201-43E1-8626-32C0B597784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8F61AA1-FC89-4B7E-868E-27BF6DEF8E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B660E4-63B2-485B-B1F2-97B6B32D6112}"/>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5" name="Footer Placeholder 4">
            <a:extLst>
              <a:ext uri="{FF2B5EF4-FFF2-40B4-BE49-F238E27FC236}">
                <a16:creationId xmlns:a16="http://schemas.microsoft.com/office/drawing/2014/main" id="{0CE61499-5E9F-4784-BB6A-3092536A9DF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592BDD-6AFC-467D-AA75-EA7279764290}"/>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128631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9255-C788-4328-A631-A8338B9463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4DC52D9-A251-48CF-B5BE-B0C6EFD0D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41378A-866B-451D-A388-9934CF31ACA6}"/>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5" name="Footer Placeholder 4">
            <a:extLst>
              <a:ext uri="{FF2B5EF4-FFF2-40B4-BE49-F238E27FC236}">
                <a16:creationId xmlns:a16="http://schemas.microsoft.com/office/drawing/2014/main" id="{06924200-1472-4126-BE7F-5ECB600A44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95E96C-7815-479E-840E-EC6B1334FABB}"/>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3395404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1A5C-3E07-4046-95AA-794160CED8E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C335D0D-AF5C-41B6-9DB6-837DD0451F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6934FE0-6D10-419F-9014-EA9304A369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7055A0B-E69F-4D81-B58D-D173BFA5CB31}"/>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6" name="Footer Placeholder 5">
            <a:extLst>
              <a:ext uri="{FF2B5EF4-FFF2-40B4-BE49-F238E27FC236}">
                <a16:creationId xmlns:a16="http://schemas.microsoft.com/office/drawing/2014/main" id="{0A20C379-D441-497F-BD97-96E17FC096B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FE3C19F-7D50-4FB4-B88D-D11E413458CD}"/>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2188058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C480-543B-42C7-9D1F-7B4FAEEB2B7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F46A64D-C523-4CED-93A1-8887099BE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059A14-0078-421D-9E6F-224A0112B5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10CBB21-FC0D-4A7F-B430-1A7EE95EFE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6DACB4-A3CF-4E30-8EB4-A0CE12F89A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358614D-90A2-44D3-A081-AD2124717245}"/>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8" name="Footer Placeholder 7">
            <a:extLst>
              <a:ext uri="{FF2B5EF4-FFF2-40B4-BE49-F238E27FC236}">
                <a16:creationId xmlns:a16="http://schemas.microsoft.com/office/drawing/2014/main" id="{0207C436-23F4-4EF0-9010-13562B8B519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D774958-74BD-4084-8575-A3D4E1DAB69C}"/>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723092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D65F-B0E8-4C2E-A0FF-AB76819CEB6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3B5A389-7302-481A-B741-F5C9B8DD1599}"/>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4" name="Footer Placeholder 3">
            <a:extLst>
              <a:ext uri="{FF2B5EF4-FFF2-40B4-BE49-F238E27FC236}">
                <a16:creationId xmlns:a16="http://schemas.microsoft.com/office/drawing/2014/main" id="{91AB658C-7515-4517-9553-46C49917830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6294F10-F180-45B0-9020-8750D92CF0A0}"/>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727472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89344-7250-4D20-B4EA-C3785E70B301}"/>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3" name="Footer Placeholder 2">
            <a:extLst>
              <a:ext uri="{FF2B5EF4-FFF2-40B4-BE49-F238E27FC236}">
                <a16:creationId xmlns:a16="http://schemas.microsoft.com/office/drawing/2014/main" id="{70F8259E-6447-4F42-A2B7-DCBEF0F8A9B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8A7BB25-0744-466A-BCA7-B526933FED3A}"/>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780269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8C01-86BC-456A-AA6F-B92914229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7031A71-41DC-465B-97C2-5F12E4667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348A06B-4FFF-4DF3-AB82-9AC821159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44AEC6-8F5B-4211-A59E-8BBD11A60489}"/>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6" name="Footer Placeholder 5">
            <a:extLst>
              <a:ext uri="{FF2B5EF4-FFF2-40B4-BE49-F238E27FC236}">
                <a16:creationId xmlns:a16="http://schemas.microsoft.com/office/drawing/2014/main" id="{EC43F745-A944-4E20-B4AC-8E9ACEFCEB4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BEC7972-6368-4CB3-9355-61C3039FB06A}"/>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2897246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662C-F569-4CA8-8757-C62813C6F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0BCF4A0-E6FC-4DED-A88E-795AC2978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3455B0A-2B04-4A7C-8B3E-AB535C75F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9DFE-38F1-477D-A514-E59993FE773C}"/>
              </a:ext>
            </a:extLst>
          </p:cNvPr>
          <p:cNvSpPr>
            <a:spLocks noGrp="1"/>
          </p:cNvSpPr>
          <p:nvPr>
            <p:ph type="dt" sz="half" idx="10"/>
          </p:nvPr>
        </p:nvSpPr>
        <p:spPr/>
        <p:txBody>
          <a:bodyPr/>
          <a:lstStyle/>
          <a:p>
            <a:fld id="{6127B9D3-34D9-4A26-9A95-E958220E935A}" type="datetimeFigureOut">
              <a:rPr lang="en-AU" smtClean="0"/>
              <a:t>23/12/2018</a:t>
            </a:fld>
            <a:endParaRPr lang="en-AU"/>
          </a:p>
        </p:txBody>
      </p:sp>
      <p:sp>
        <p:nvSpPr>
          <p:cNvPr id="6" name="Footer Placeholder 5">
            <a:extLst>
              <a:ext uri="{FF2B5EF4-FFF2-40B4-BE49-F238E27FC236}">
                <a16:creationId xmlns:a16="http://schemas.microsoft.com/office/drawing/2014/main" id="{5BE9F2C3-099B-48A8-928A-F43CAA7BE7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6C4A834-6316-4604-9A62-888ACEE116D4}"/>
              </a:ext>
            </a:extLst>
          </p:cNvPr>
          <p:cNvSpPr>
            <a:spLocks noGrp="1"/>
          </p:cNvSpPr>
          <p:nvPr>
            <p:ph type="sldNum" sz="quarter" idx="12"/>
          </p:nvPr>
        </p:nvSpPr>
        <p:spPr/>
        <p:txBody>
          <a:bodyPr/>
          <a:lstStyle/>
          <a:p>
            <a:fld id="{B45EA746-8167-4598-A7C2-08363C633A71}" type="slidenum">
              <a:rPr lang="en-AU" smtClean="0"/>
              <a:t>‹#›</a:t>
            </a:fld>
            <a:endParaRPr lang="en-AU"/>
          </a:p>
        </p:txBody>
      </p:sp>
    </p:spTree>
    <p:extLst>
      <p:ext uri="{BB962C8B-B14F-4D97-AF65-F5344CB8AC3E}">
        <p14:creationId xmlns:p14="http://schemas.microsoft.com/office/powerpoint/2010/main" val="1619616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11114-7CE1-41BC-9F11-E1B0E1571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E23EB5-1AC5-4B6E-93F0-D16A11E84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1418F70-78B5-4A04-A11C-3C92C2A33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7B9D3-34D9-4A26-9A95-E958220E935A}" type="datetimeFigureOut">
              <a:rPr lang="en-AU" smtClean="0"/>
              <a:t>23/12/2018</a:t>
            </a:fld>
            <a:endParaRPr lang="en-AU"/>
          </a:p>
        </p:txBody>
      </p:sp>
      <p:sp>
        <p:nvSpPr>
          <p:cNvPr id="5" name="Footer Placeholder 4">
            <a:extLst>
              <a:ext uri="{FF2B5EF4-FFF2-40B4-BE49-F238E27FC236}">
                <a16:creationId xmlns:a16="http://schemas.microsoft.com/office/drawing/2014/main" id="{639044B1-A58F-47D1-A945-630B9BDAC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9BC0A4C-0BB3-4BDD-AAA1-73EB7EA0E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EA746-8167-4598-A7C2-08363C633A71}" type="slidenum">
              <a:rPr lang="en-AU" smtClean="0"/>
              <a:t>‹#›</a:t>
            </a:fld>
            <a:endParaRPr lang="en-AU"/>
          </a:p>
        </p:txBody>
      </p:sp>
    </p:spTree>
    <p:extLst>
      <p:ext uri="{BB962C8B-B14F-4D97-AF65-F5344CB8AC3E}">
        <p14:creationId xmlns:p14="http://schemas.microsoft.com/office/powerpoint/2010/main" val="26905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tuE1LePDZ4Y" TargetMode="External"/><Relationship Id="rId6" Type="http://schemas.openxmlformats.org/officeDocument/2006/relationships/image" Target="../media/image1.jpg"/><Relationship Id="rId5" Type="http://schemas.openxmlformats.org/officeDocument/2006/relationships/image" Target="../media/image5.jpe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0A55QRyJHPM" TargetMode="External"/><Relationship Id="rId6" Type="http://schemas.openxmlformats.org/officeDocument/2006/relationships/image" Target="../media/image6.jpeg"/><Relationship Id="rId5" Type="http://schemas.openxmlformats.org/officeDocument/2006/relationships/image" Target="../media/image3.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6.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ELchwUIlWa8" TargetMode="External"/><Relationship Id="rId6" Type="http://schemas.openxmlformats.org/officeDocument/2006/relationships/image" Target="../media/image14.jpeg"/><Relationship Id="rId5" Type="http://schemas.openxmlformats.org/officeDocument/2006/relationships/image" Target="../media/image1.jp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education.abc.net.au/home#!/media/103418/" TargetMode="Externa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education.abc.net.au/home#!/media/103792/from-chocolate-buttons-to-magic-patterns" TargetMode="Externa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thinkingpathways@gmail.com"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hyperlink" Target="https://thinkingpathwayz.weebly.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2C7A12-1960-4BEF-BDF2-3A83AAC87575}"/>
              </a:ext>
            </a:extLst>
          </p:cNvPr>
          <p:cNvGrpSpPr/>
          <p:nvPr/>
        </p:nvGrpSpPr>
        <p:grpSpPr>
          <a:xfrm>
            <a:off x="-58723" y="0"/>
            <a:ext cx="12250723" cy="6925112"/>
            <a:chOff x="-58723" y="0"/>
            <a:chExt cx="12250723" cy="6925112"/>
          </a:xfrm>
        </p:grpSpPr>
        <p:pic>
          <p:nvPicPr>
            <p:cNvPr id="5" name="Picture 4">
              <a:extLst>
                <a:ext uri="{FF2B5EF4-FFF2-40B4-BE49-F238E27FC236}">
                  <a16:creationId xmlns:a16="http://schemas.microsoft.com/office/drawing/2014/main" id="{38370CE8-82BD-4C83-AD77-8998597D3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4D9EE7A-EE12-473A-9FAF-9A67272FC19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561" l="2210" r="100000">
                          <a14:foregroundMark x1="38674" y1="6341" x2="38674" y2="6341"/>
                          <a14:foregroundMark x1="24309" y1="16585" x2="24309" y2="16585"/>
                          <a14:foregroundMark x1="16022" y1="27317" x2="16022" y2="27317"/>
                        </a14:backgroundRemoval>
                      </a14:imgEffect>
                    </a14:imgLayer>
                  </a14:imgProps>
                </a:ext>
              </a:extLst>
            </a:blip>
            <a:stretch>
              <a:fillRect/>
            </a:stretch>
          </p:blipFill>
          <p:spPr>
            <a:xfrm>
              <a:off x="-58723" y="5675324"/>
              <a:ext cx="1103472" cy="1249788"/>
            </a:xfrm>
            <a:prstGeom prst="rect">
              <a:avLst/>
            </a:prstGeom>
          </p:spPr>
        </p:pic>
      </p:grpSp>
      <p:sp>
        <p:nvSpPr>
          <p:cNvPr id="2" name="Title 1">
            <a:extLst>
              <a:ext uri="{FF2B5EF4-FFF2-40B4-BE49-F238E27FC236}">
                <a16:creationId xmlns:a16="http://schemas.microsoft.com/office/drawing/2014/main" id="{B1E43ABB-36F4-4718-B9AC-336D047F9608}"/>
              </a:ext>
            </a:extLst>
          </p:cNvPr>
          <p:cNvSpPr>
            <a:spLocks noGrp="1"/>
          </p:cNvSpPr>
          <p:nvPr>
            <p:ph type="ctrTitle"/>
          </p:nvPr>
        </p:nvSpPr>
        <p:spPr>
          <a:xfrm>
            <a:off x="1524000" y="1706432"/>
            <a:ext cx="9144000" cy="2387600"/>
          </a:xfrm>
        </p:spPr>
        <p:txBody>
          <a:bodyPr>
            <a:normAutofit fontScale="90000"/>
          </a:bodyPr>
          <a:lstStyle/>
          <a:p>
            <a:r>
              <a:rPr lang="en-AU" sz="8800" dirty="0">
                <a:solidFill>
                  <a:srgbClr val="510B3A"/>
                </a:solidFill>
                <a:latin typeface="AR DELANEY" panose="02000000000000000000" pitchFamily="2" charset="0"/>
              </a:rPr>
              <a:t>Material World</a:t>
            </a:r>
            <a:br>
              <a:rPr lang="en-AU" sz="8800" dirty="0">
                <a:solidFill>
                  <a:srgbClr val="510B3A"/>
                </a:solidFill>
                <a:latin typeface="AR DELANEY" panose="02000000000000000000" pitchFamily="2" charset="0"/>
              </a:rPr>
            </a:br>
            <a:r>
              <a:rPr lang="en-AU" sz="8800" dirty="0">
                <a:solidFill>
                  <a:srgbClr val="510B3A"/>
                </a:solidFill>
                <a:latin typeface="AR DELANEY" panose="02000000000000000000" pitchFamily="2" charset="0"/>
              </a:rPr>
              <a:t>- Matter</a:t>
            </a:r>
          </a:p>
        </p:txBody>
      </p:sp>
      <p:sp>
        <p:nvSpPr>
          <p:cNvPr id="3" name="Subtitle 2">
            <a:extLst>
              <a:ext uri="{FF2B5EF4-FFF2-40B4-BE49-F238E27FC236}">
                <a16:creationId xmlns:a16="http://schemas.microsoft.com/office/drawing/2014/main" id="{D7B08BD8-813B-43AD-B0FD-A08EC259CAE9}"/>
              </a:ext>
            </a:extLst>
          </p:cNvPr>
          <p:cNvSpPr>
            <a:spLocks noGrp="1"/>
          </p:cNvSpPr>
          <p:nvPr>
            <p:ph type="subTitle" idx="1"/>
          </p:nvPr>
        </p:nvSpPr>
        <p:spPr>
          <a:xfrm>
            <a:off x="1524000" y="4455282"/>
            <a:ext cx="9144000" cy="902850"/>
          </a:xfrm>
        </p:spPr>
        <p:txBody>
          <a:bodyPr/>
          <a:lstStyle/>
          <a:p>
            <a:r>
              <a:rPr lang="en-AU" dirty="0">
                <a:latin typeface="FSFFatBottom" panose="02000603000000000000" pitchFamily="2" charset="0"/>
                <a:ea typeface="FSFFatBottom" panose="02000603000000000000" pitchFamily="2" charset="0"/>
              </a:rPr>
              <a:t>Year 5</a:t>
            </a:r>
          </a:p>
          <a:p>
            <a:r>
              <a:rPr lang="en-AU" dirty="0">
                <a:latin typeface="FSFFatBottom" panose="02000603000000000000" pitchFamily="2" charset="0"/>
                <a:ea typeface="FSFFatBottom" panose="02000603000000000000" pitchFamily="2" charset="0"/>
              </a:rPr>
              <a:t>Science &amp; Technology</a:t>
            </a:r>
          </a:p>
        </p:txBody>
      </p:sp>
    </p:spTree>
    <p:extLst>
      <p:ext uri="{BB962C8B-B14F-4D97-AF65-F5344CB8AC3E}">
        <p14:creationId xmlns:p14="http://schemas.microsoft.com/office/powerpoint/2010/main" val="1689341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FA72-6414-4CEB-A786-D46504C5B3A9}"/>
              </a:ext>
            </a:extLst>
          </p:cNvPr>
          <p:cNvSpPr>
            <a:spLocks noGrp="1"/>
          </p:cNvSpPr>
          <p:nvPr>
            <p:ph type="title"/>
          </p:nvPr>
        </p:nvSpPr>
        <p:spPr>
          <a:xfrm>
            <a:off x="1782658" y="123291"/>
            <a:ext cx="10228980" cy="1403012"/>
          </a:xfrm>
        </p:spPr>
        <p:txBody>
          <a:bodyPr>
            <a:noAutofit/>
          </a:bodyPr>
          <a:lstStyle/>
          <a:p>
            <a:pPr algn="ctr"/>
            <a:r>
              <a:rPr lang="en-AU" sz="50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Changing Water: States of Matter</a:t>
            </a:r>
            <a:endParaRPr lang="en-AU" sz="5000" dirty="0"/>
          </a:p>
        </p:txBody>
      </p:sp>
      <p:pic>
        <p:nvPicPr>
          <p:cNvPr id="10" name="Online Media 9" title="Changing water- States of matter">
            <a:hlinkClick r:id="" action="ppaction://media"/>
            <a:extLst>
              <a:ext uri="{FF2B5EF4-FFF2-40B4-BE49-F238E27FC236}">
                <a16:creationId xmlns:a16="http://schemas.microsoft.com/office/drawing/2014/main" id="{68533FD3-5F34-48BA-8017-DB207CB07770}"/>
              </a:ext>
            </a:extLst>
          </p:cNvPr>
          <p:cNvPicPr>
            <a:picLocks noGrp="1" noRot="1" noChangeAspect="1"/>
          </p:cNvPicPr>
          <p:nvPr>
            <p:ph idx="1"/>
            <a:videoFile r:link="rId1"/>
          </p:nvPr>
        </p:nvPicPr>
        <p:blipFill>
          <a:blip r:embed="rId5"/>
          <a:stretch>
            <a:fillRect/>
          </a:stretch>
        </p:blipFill>
        <p:spPr>
          <a:xfrm>
            <a:off x="1938900" y="1428108"/>
            <a:ext cx="10072738" cy="5303470"/>
          </a:xfrm>
          <a:prstGeom prst="rect">
            <a:avLst/>
          </a:prstGeom>
        </p:spPr>
      </p:pic>
      <p:grpSp>
        <p:nvGrpSpPr>
          <p:cNvPr id="4" name="Group 3">
            <a:extLst>
              <a:ext uri="{FF2B5EF4-FFF2-40B4-BE49-F238E27FC236}">
                <a16:creationId xmlns:a16="http://schemas.microsoft.com/office/drawing/2014/main" id="{96609207-CD39-4BA1-92CB-8A9B39426525}"/>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B324F9CB-F953-4C39-B88C-99DEFE2E50F8}"/>
                </a:ext>
              </a:extLst>
            </p:cNvPr>
            <p:cNvPicPr>
              <a:picLocks noChangeAspect="1"/>
            </p:cNvPicPr>
            <p:nvPr/>
          </p:nvPicPr>
          <p:blipFill rotWithShape="1">
            <a:blip r:embed="rId6">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F1FBFE7B-5DF0-4BF0-B2F9-2214829F0E82}"/>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49745765-FBE3-43E0-B2E4-0F9175AF7D2C}"/>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72D7EA6D-F5F8-4DEC-88AC-F86D4AB3F0E6}"/>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F8AAB16F-0B20-4728-90EF-31582637F943}"/>
              </a:ext>
            </a:extLst>
          </p:cNvPr>
          <p:cNvSpPr txBox="1"/>
          <p:nvPr/>
        </p:nvSpPr>
        <p:spPr>
          <a:xfrm>
            <a:off x="311292" y="633146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2963152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cTn>
                <p:tgtEl>
                  <p:spTgt spid="1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325563"/>
          </a:xfrm>
        </p:spPr>
        <p:txBody>
          <a:bodyPr>
            <a:normAutofit/>
          </a:bodyPr>
          <a:lstStyle/>
          <a:p>
            <a:pPr algn="ctr"/>
            <a:r>
              <a:rPr lang="en-AU" sz="72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Key Terms</a:t>
            </a:r>
            <a:endParaRPr lang="en-AU" sz="7200" dirty="0"/>
          </a:p>
        </p:txBody>
      </p:sp>
      <p:sp>
        <p:nvSpPr>
          <p:cNvPr id="3" name="Content Placeholder 2">
            <a:extLst>
              <a:ext uri="{FF2B5EF4-FFF2-40B4-BE49-F238E27FC236}">
                <a16:creationId xmlns:a16="http://schemas.microsoft.com/office/drawing/2014/main" id="{62ED0A1D-37E1-4A3F-8E7E-BA8634DC6C89}"/>
              </a:ext>
            </a:extLst>
          </p:cNvPr>
          <p:cNvSpPr>
            <a:spLocks noGrp="1"/>
          </p:cNvSpPr>
          <p:nvPr>
            <p:ph idx="1"/>
          </p:nvPr>
        </p:nvSpPr>
        <p:spPr>
          <a:xfrm>
            <a:off x="1938900" y="1825625"/>
            <a:ext cx="10072738" cy="4351338"/>
          </a:xfrm>
        </p:spPr>
        <p:txBody>
          <a:bodyPr>
            <a:normAutofit lnSpcReduction="10000"/>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Solid</a:t>
            </a:r>
          </a:p>
          <a:p>
            <a:pPr marL="0" indent="0">
              <a:buNone/>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Liquid </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Gas</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Matter</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Properties</a:t>
            </a:r>
          </a:p>
        </p:txBody>
      </p:sp>
    </p:spTree>
    <p:extLst>
      <p:ext uri="{BB962C8B-B14F-4D97-AF65-F5344CB8AC3E}">
        <p14:creationId xmlns:p14="http://schemas.microsoft.com/office/powerpoint/2010/main" val="2006405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4">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325563"/>
          </a:xfrm>
        </p:spPr>
        <p:txBody>
          <a:bodyPr>
            <a:normAutofit/>
          </a:bodyPr>
          <a:lstStyle/>
          <a:p>
            <a:pPr algn="ctr"/>
            <a:r>
              <a:rPr lang="en-AU" sz="7200" b="1" dirty="0">
                <a:blipFill dpi="0" rotWithShape="1">
                  <a:blip r:embed="rId5">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Fair Tests</a:t>
            </a:r>
            <a:endParaRPr lang="en-AU" sz="7200" dirty="0"/>
          </a:p>
        </p:txBody>
      </p:sp>
      <p:sp>
        <p:nvSpPr>
          <p:cNvPr id="3" name="Content Placeholder 2">
            <a:extLst>
              <a:ext uri="{FF2B5EF4-FFF2-40B4-BE49-F238E27FC236}">
                <a16:creationId xmlns:a16="http://schemas.microsoft.com/office/drawing/2014/main" id="{62ED0A1D-37E1-4A3F-8E7E-BA8634DC6C89}"/>
              </a:ext>
            </a:extLst>
          </p:cNvPr>
          <p:cNvSpPr>
            <a:spLocks noGrp="1"/>
          </p:cNvSpPr>
          <p:nvPr>
            <p:ph idx="1"/>
          </p:nvPr>
        </p:nvSpPr>
        <p:spPr>
          <a:xfrm>
            <a:off x="1602298" y="1294544"/>
            <a:ext cx="4069038" cy="4882419"/>
          </a:xfrm>
        </p:spPr>
        <p:txBody>
          <a:bodyPr>
            <a:normAutofit/>
          </a:bodyPr>
          <a:lstStyle/>
          <a:p>
            <a:pPr marL="0" indent="0">
              <a:buNone/>
            </a:pPr>
            <a:r>
              <a:rPr lang="en-AU" dirty="0">
                <a:latin typeface="FSFFatBottom" panose="02000603000000000000" pitchFamily="2" charset="0"/>
                <a:ea typeface="FSFFatBottom" panose="02000603000000000000" pitchFamily="2" charset="0"/>
              </a:rPr>
              <a:t>What is a fair test?</a:t>
            </a:r>
          </a:p>
          <a:p>
            <a:pPr marL="0" indent="0">
              <a:buNone/>
            </a:pPr>
            <a:endParaRPr lang="en-AU" dirty="0">
              <a:latin typeface="FSFFatBottom" panose="02000603000000000000" pitchFamily="2" charset="0"/>
              <a:ea typeface="FSFFatBottom" panose="02000603000000000000" pitchFamily="2" charset="0"/>
            </a:endParaRPr>
          </a:p>
          <a:p>
            <a:pPr marL="0" indent="0">
              <a:buNone/>
            </a:pPr>
            <a:endParaRPr lang="en-AU" dirty="0">
              <a:latin typeface="FSFFatBottom" panose="02000603000000000000" pitchFamily="2" charset="0"/>
              <a:ea typeface="FSFFatBottom" panose="02000603000000000000" pitchFamily="2" charset="0"/>
            </a:endParaRP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What are the 3 variables to consider when conducting a Science experiment?</a:t>
            </a:r>
          </a:p>
        </p:txBody>
      </p:sp>
      <p:pic>
        <p:nvPicPr>
          <p:cNvPr id="10" name="Online Media 9" title="Scientific Variables">
            <a:hlinkClick r:id="" action="ppaction://media"/>
            <a:extLst>
              <a:ext uri="{FF2B5EF4-FFF2-40B4-BE49-F238E27FC236}">
                <a16:creationId xmlns:a16="http://schemas.microsoft.com/office/drawing/2014/main" id="{7D53A41E-4B8E-4275-998D-84774C23C0D0}"/>
              </a:ext>
            </a:extLst>
          </p:cNvPr>
          <p:cNvPicPr>
            <a:picLocks noRot="1" noChangeAspect="1"/>
          </p:cNvPicPr>
          <p:nvPr>
            <a:videoFile r:link="rId1"/>
          </p:nvPr>
        </p:nvPicPr>
        <p:blipFill>
          <a:blip r:embed="rId6"/>
          <a:stretch>
            <a:fillRect/>
          </a:stretch>
        </p:blipFill>
        <p:spPr>
          <a:xfrm>
            <a:off x="5671335" y="1294544"/>
            <a:ext cx="6419635" cy="4882419"/>
          </a:xfrm>
          <a:prstGeom prst="rect">
            <a:avLst/>
          </a:prstGeom>
        </p:spPr>
      </p:pic>
    </p:spTree>
    <p:extLst>
      <p:ext uri="{BB962C8B-B14F-4D97-AF65-F5344CB8AC3E}">
        <p14:creationId xmlns:p14="http://schemas.microsoft.com/office/powerpoint/2010/main" val="1998935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325563"/>
          </a:xfrm>
        </p:spPr>
        <p:txBody>
          <a:bodyPr>
            <a:noAutofit/>
          </a:bodyPr>
          <a:lstStyle/>
          <a:p>
            <a:pPr algn="ctr"/>
            <a:r>
              <a:rPr lang="en-AU" sz="60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Properties of Water &amp; Air</a:t>
            </a:r>
            <a:endParaRPr lang="en-AU" sz="6000" dirty="0"/>
          </a:p>
        </p:txBody>
      </p:sp>
      <p:sp>
        <p:nvSpPr>
          <p:cNvPr id="3" name="Content Placeholder 2">
            <a:extLst>
              <a:ext uri="{FF2B5EF4-FFF2-40B4-BE49-F238E27FC236}">
                <a16:creationId xmlns:a16="http://schemas.microsoft.com/office/drawing/2014/main" id="{62ED0A1D-37E1-4A3F-8E7E-BA8634DC6C89}"/>
              </a:ext>
            </a:extLst>
          </p:cNvPr>
          <p:cNvSpPr>
            <a:spLocks noGrp="1"/>
          </p:cNvSpPr>
          <p:nvPr>
            <p:ph idx="1"/>
          </p:nvPr>
        </p:nvSpPr>
        <p:spPr>
          <a:xfrm>
            <a:off x="1602296" y="1191801"/>
            <a:ext cx="8034864" cy="5498635"/>
          </a:xfrm>
        </p:spPr>
        <p:txBody>
          <a:bodyPr>
            <a:normAutofit fontScale="92500" lnSpcReduction="20000"/>
          </a:bodyPr>
          <a:lstStyle/>
          <a:p>
            <a:pPr marL="0" indent="0">
              <a:buNone/>
            </a:pPr>
            <a:r>
              <a:rPr lang="en-AU" dirty="0">
                <a:solidFill>
                  <a:srgbClr val="8F1B7C"/>
                </a:solidFill>
                <a:latin typeface="FSFFatBottom" panose="02000603000000000000" pitchFamily="2" charset="0"/>
                <a:ea typeface="FSFFatBottom" panose="02000603000000000000" pitchFamily="2" charset="0"/>
              </a:rPr>
              <a:t>Hypothesis</a:t>
            </a:r>
            <a:r>
              <a:rPr lang="en-AU" dirty="0">
                <a:latin typeface="FSFFatBottom" panose="02000603000000000000" pitchFamily="2" charset="0"/>
                <a:ea typeface="FSFFatBottom" panose="02000603000000000000" pitchFamily="2" charset="0"/>
              </a:rPr>
              <a:t>: </a:t>
            </a:r>
            <a:r>
              <a:rPr lang="en-AU" i="1" dirty="0">
                <a:latin typeface="FSFFatBottom" panose="02000603000000000000" pitchFamily="2" charset="0"/>
                <a:ea typeface="FSFFatBottom" panose="02000603000000000000" pitchFamily="2" charset="0"/>
              </a:rPr>
              <a:t>What do you think will happen?</a:t>
            </a:r>
            <a:r>
              <a:rPr lang="en-AU" dirty="0">
                <a:latin typeface="FSFFatBottom" panose="02000603000000000000" pitchFamily="2" charset="0"/>
                <a:ea typeface="FSFFatBottom" panose="02000603000000000000" pitchFamily="2" charset="0"/>
              </a:rPr>
              <a:t> </a:t>
            </a:r>
            <a:r>
              <a:rPr lang="en-AU" i="1" dirty="0">
                <a:latin typeface="FSFFatBottom" panose="02000603000000000000" pitchFamily="2" charset="0"/>
                <a:ea typeface="FSFFatBottom" panose="02000603000000000000" pitchFamily="2" charset="0"/>
              </a:rPr>
              <a:t>What makes you say that?</a:t>
            </a: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 </a:t>
            </a:r>
            <a:endParaRPr lang="en-AU" sz="2600" dirty="0">
              <a:latin typeface="FSFFatBottom" panose="02000603000000000000" pitchFamily="2" charset="0"/>
              <a:ea typeface="FSFFatBottom" panose="02000603000000000000" pitchFamily="2" charset="0"/>
            </a:endParaRPr>
          </a:p>
          <a:p>
            <a:pPr marL="0" indent="0">
              <a:buNone/>
            </a:pPr>
            <a:endParaRPr lang="en-AU" sz="2600" dirty="0">
              <a:latin typeface="FSFFatBottom" panose="02000603000000000000" pitchFamily="2" charset="0"/>
              <a:ea typeface="FSFFatBottom" panose="02000603000000000000" pitchFamily="2" charset="0"/>
            </a:endParaRPr>
          </a:p>
          <a:p>
            <a:pPr marL="0" indent="0">
              <a:buNone/>
            </a:pPr>
            <a:endParaRPr lang="en-AU" sz="1500" dirty="0">
              <a:latin typeface="FSFFatBottom" panose="02000603000000000000" pitchFamily="2" charset="0"/>
              <a:ea typeface="FSFFatBottom" panose="02000603000000000000" pitchFamily="2" charset="0"/>
            </a:endParaRPr>
          </a:p>
          <a:p>
            <a:pPr marL="0" indent="0">
              <a:buNone/>
            </a:pPr>
            <a:r>
              <a:rPr lang="en-AU" dirty="0">
                <a:solidFill>
                  <a:srgbClr val="930245"/>
                </a:solidFill>
                <a:latin typeface="FSFFatBottom" panose="02000603000000000000" pitchFamily="2" charset="0"/>
                <a:ea typeface="FSFFatBottom" panose="02000603000000000000" pitchFamily="2" charset="0"/>
              </a:rPr>
              <a:t>Scientific Variables</a:t>
            </a:r>
            <a:r>
              <a:rPr lang="en-AU" dirty="0">
                <a:latin typeface="FSFFatBottom" panose="02000603000000000000" pitchFamily="2" charset="0"/>
                <a:ea typeface="FSFFatBottom" panose="02000603000000000000" pitchFamily="2" charset="0"/>
              </a:rPr>
              <a:t>:</a:t>
            </a: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will be the </a:t>
            </a:r>
            <a:r>
              <a:rPr lang="en-AU" b="1" i="1" dirty="0">
                <a:latin typeface="FSFFatBottom" panose="02000603000000000000" pitchFamily="2" charset="0"/>
                <a:ea typeface="FSFFatBottom" panose="02000603000000000000" pitchFamily="2" charset="0"/>
              </a:rPr>
              <a:t>dependent variable</a:t>
            </a:r>
            <a:r>
              <a:rPr lang="en-AU" i="1" dirty="0">
                <a:latin typeface="FSFFatBottom" panose="02000603000000000000" pitchFamily="2" charset="0"/>
                <a:ea typeface="FSFFatBottom" panose="02000603000000000000" pitchFamily="2" charset="0"/>
              </a:rPr>
              <a:t>? What are you going to measure? </a:t>
            </a:r>
          </a:p>
          <a:p>
            <a:pPr marL="0" indent="0">
              <a:buNone/>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will be the </a:t>
            </a:r>
            <a:r>
              <a:rPr lang="en-AU" b="1" i="1" dirty="0">
                <a:latin typeface="FSFFatBottom" panose="02000603000000000000" pitchFamily="2" charset="0"/>
                <a:ea typeface="FSFFatBottom" panose="02000603000000000000" pitchFamily="2" charset="0"/>
              </a:rPr>
              <a:t>independent variable</a:t>
            </a:r>
            <a:r>
              <a:rPr lang="en-AU" i="1" dirty="0">
                <a:latin typeface="FSFFatBottom" panose="02000603000000000000" pitchFamily="2" charset="0"/>
                <a:ea typeface="FSFFatBottom" panose="02000603000000000000" pitchFamily="2" charset="0"/>
              </a:rPr>
              <a:t>? What are you going to change? </a:t>
            </a:r>
          </a:p>
          <a:p>
            <a:pPr>
              <a:buFont typeface="Wingdings" panose="05000000000000000000" pitchFamily="2" charset="2"/>
              <a:buChar char="q"/>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variables will you need to </a:t>
            </a:r>
            <a:r>
              <a:rPr lang="en-AU" b="1" i="1" dirty="0">
                <a:latin typeface="FSFFatBottom" panose="02000603000000000000" pitchFamily="2" charset="0"/>
                <a:ea typeface="FSFFatBottom" panose="02000603000000000000" pitchFamily="2" charset="0"/>
              </a:rPr>
              <a:t>control</a:t>
            </a:r>
            <a:r>
              <a:rPr lang="en-AU" i="1" dirty="0">
                <a:latin typeface="FSFFatBottom" panose="02000603000000000000" pitchFamily="2" charset="0"/>
                <a:ea typeface="FSFFatBottom" panose="02000603000000000000" pitchFamily="2" charset="0"/>
              </a:rPr>
              <a:t>? What will you need to keep the same?</a:t>
            </a:r>
          </a:p>
          <a:p>
            <a:pPr>
              <a:buFont typeface="Wingdings" panose="05000000000000000000" pitchFamily="2" charset="2"/>
              <a:buChar char="q"/>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pic>
        <p:nvPicPr>
          <p:cNvPr id="1028" name="Picture 4" descr="Related image">
            <a:extLst>
              <a:ext uri="{FF2B5EF4-FFF2-40B4-BE49-F238E27FC236}">
                <a16:creationId xmlns:a16="http://schemas.microsoft.com/office/drawing/2014/main" id="{15208D91-A903-47EE-98C6-F6F89BC8F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921" y="1273997"/>
            <a:ext cx="2762079" cy="549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259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325563"/>
          </a:xfrm>
        </p:spPr>
        <p:txBody>
          <a:bodyPr>
            <a:noAutofit/>
          </a:bodyPr>
          <a:lstStyle/>
          <a:p>
            <a:pPr algn="ctr"/>
            <a:r>
              <a:rPr lang="en-AU" sz="60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Properties of Water &amp; Air</a:t>
            </a:r>
            <a:endParaRPr lang="en-AU" sz="6000" dirty="0"/>
          </a:p>
        </p:txBody>
      </p:sp>
      <p:sp>
        <p:nvSpPr>
          <p:cNvPr id="3" name="Content Placeholder 2">
            <a:extLst>
              <a:ext uri="{FF2B5EF4-FFF2-40B4-BE49-F238E27FC236}">
                <a16:creationId xmlns:a16="http://schemas.microsoft.com/office/drawing/2014/main" id="{62ED0A1D-37E1-4A3F-8E7E-BA8634DC6C89}"/>
              </a:ext>
            </a:extLst>
          </p:cNvPr>
          <p:cNvSpPr>
            <a:spLocks noGrp="1"/>
          </p:cNvSpPr>
          <p:nvPr>
            <p:ph idx="1"/>
          </p:nvPr>
        </p:nvSpPr>
        <p:spPr>
          <a:xfrm>
            <a:off x="1938900" y="1273998"/>
            <a:ext cx="7698260" cy="5250092"/>
          </a:xfrm>
        </p:spPr>
        <p:txBody>
          <a:bodyPr>
            <a:normAutofit/>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Observe and draw detailed diagrams of the three balloons.</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Make predictions about the changes that may occur to the solid, liquid &amp; gas balloons over the next 24hours.</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Measure the circumference of each balloon</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Weigh each balloon.</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pic>
        <p:nvPicPr>
          <p:cNvPr id="1028" name="Picture 4" descr="Related image">
            <a:extLst>
              <a:ext uri="{FF2B5EF4-FFF2-40B4-BE49-F238E27FC236}">
                <a16:creationId xmlns:a16="http://schemas.microsoft.com/office/drawing/2014/main" id="{15208D91-A903-47EE-98C6-F6F89BC8F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921" y="1273997"/>
            <a:ext cx="2762079" cy="549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841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325563"/>
          </a:xfrm>
        </p:spPr>
        <p:txBody>
          <a:bodyPr>
            <a:noAutofit/>
          </a:bodyPr>
          <a:lstStyle/>
          <a:p>
            <a:pPr algn="ctr"/>
            <a:r>
              <a:rPr lang="en-AU" sz="60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Properties of Water &amp; Air</a:t>
            </a:r>
            <a:endParaRPr lang="en-AU" sz="6000" dirty="0"/>
          </a:p>
        </p:txBody>
      </p:sp>
      <p:sp>
        <p:nvSpPr>
          <p:cNvPr id="3" name="Content Placeholder 2">
            <a:extLst>
              <a:ext uri="{FF2B5EF4-FFF2-40B4-BE49-F238E27FC236}">
                <a16:creationId xmlns:a16="http://schemas.microsoft.com/office/drawing/2014/main" id="{62ED0A1D-37E1-4A3F-8E7E-BA8634DC6C89}"/>
              </a:ext>
            </a:extLst>
          </p:cNvPr>
          <p:cNvSpPr>
            <a:spLocks noGrp="1"/>
          </p:cNvSpPr>
          <p:nvPr>
            <p:ph idx="1"/>
          </p:nvPr>
        </p:nvSpPr>
        <p:spPr>
          <a:xfrm>
            <a:off x="1938900" y="1516588"/>
            <a:ext cx="7410583" cy="5161613"/>
          </a:xfrm>
        </p:spPr>
        <p:txBody>
          <a:bodyPr>
            <a:normAutofit fontScale="92500" lnSpcReduction="10000"/>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do you see, observe or notice 24 hours on?</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Measure the circumference and weigh each balloon. Why might there have been changes?</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Experiment with </a:t>
            </a:r>
            <a:r>
              <a:rPr lang="en-AU" dirty="0">
                <a:latin typeface="FSFFatBottom" panose="02000603000000000000" pitchFamily="2" charset="0"/>
                <a:ea typeface="FSFFatBottom" panose="02000603000000000000" pitchFamily="2" charset="0"/>
                <a:hlinkClick r:id="rId5" action="ppaction://hlinksldjump"/>
              </a:rPr>
              <a:t>Google Sheets </a:t>
            </a:r>
            <a:r>
              <a:rPr lang="en-AU" dirty="0">
                <a:latin typeface="FSFFatBottom" panose="02000603000000000000" pitchFamily="2" charset="0"/>
                <a:ea typeface="FSFFatBottom" panose="02000603000000000000" pitchFamily="2" charset="0"/>
              </a:rPr>
              <a:t>to graph &amp; compare data. </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happens when the matter is released? Draw detailed diagrams to show and explain the differences.</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pic>
        <p:nvPicPr>
          <p:cNvPr id="15" name="Picture 4" descr="Related image">
            <a:extLst>
              <a:ext uri="{FF2B5EF4-FFF2-40B4-BE49-F238E27FC236}">
                <a16:creationId xmlns:a16="http://schemas.microsoft.com/office/drawing/2014/main" id="{F11F0CD6-C291-41BB-A209-32CC1E0AFC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9921" y="1273997"/>
            <a:ext cx="2762079" cy="549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46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325563"/>
          </a:xfrm>
        </p:spPr>
        <p:txBody>
          <a:bodyPr>
            <a:noAutofit/>
          </a:bodyPr>
          <a:lstStyle/>
          <a:p>
            <a:pPr algn="ctr"/>
            <a:r>
              <a:rPr lang="en-AU" sz="60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Properties of Water &amp; Air</a:t>
            </a:r>
            <a:endParaRPr lang="en-AU" sz="6000" dirty="0"/>
          </a:p>
        </p:txBody>
      </p:sp>
      <p:pic>
        <p:nvPicPr>
          <p:cNvPr id="2050" name="Picture 2" descr="Image result for google sheets">
            <a:extLst>
              <a:ext uri="{FF2B5EF4-FFF2-40B4-BE49-F238E27FC236}">
                <a16:creationId xmlns:a16="http://schemas.microsoft.com/office/drawing/2014/main" id="{D9D7C5C2-6473-408A-A933-D3B5A321C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073" y="2502203"/>
            <a:ext cx="2964003" cy="258839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81160DE4-AE4B-4028-9B6F-8AB8FECDF5A8}"/>
              </a:ext>
            </a:extLst>
          </p:cNvPr>
          <p:cNvSpPr txBox="1">
            <a:spLocks/>
          </p:cNvSpPr>
          <p:nvPr/>
        </p:nvSpPr>
        <p:spPr>
          <a:xfrm>
            <a:off x="5383853" y="1428305"/>
            <a:ext cx="6410880" cy="512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Graph your data using Google sheets.</a:t>
            </a: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Gather data from one other group.</a:t>
            </a: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Graph their data.</a:t>
            </a: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Compare and contrast the data. </a:t>
            </a: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Are there differences? Why might this be? </a:t>
            </a: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does this experiment tell you about different states of matter?</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spTree>
    <p:extLst>
      <p:ext uri="{BB962C8B-B14F-4D97-AF65-F5344CB8AC3E}">
        <p14:creationId xmlns:p14="http://schemas.microsoft.com/office/powerpoint/2010/main" val="3600390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027415"/>
          </a:xfrm>
        </p:spPr>
        <p:txBody>
          <a:bodyPr>
            <a:noAutofit/>
          </a:bodyPr>
          <a:lstStyle/>
          <a:p>
            <a:pPr algn="ctr"/>
            <a:r>
              <a:rPr lang="en-AU" sz="54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Liquid Investigation - Shape</a:t>
            </a:r>
            <a:endParaRPr lang="en-AU" sz="5400" dirty="0"/>
          </a:p>
        </p:txBody>
      </p:sp>
      <p:sp>
        <p:nvSpPr>
          <p:cNvPr id="12" name="Content Placeholder 2">
            <a:extLst>
              <a:ext uri="{FF2B5EF4-FFF2-40B4-BE49-F238E27FC236}">
                <a16:creationId xmlns:a16="http://schemas.microsoft.com/office/drawing/2014/main" id="{81160DE4-AE4B-4028-9B6F-8AB8FECDF5A8}"/>
              </a:ext>
            </a:extLst>
          </p:cNvPr>
          <p:cNvSpPr txBox="1">
            <a:spLocks/>
          </p:cNvSpPr>
          <p:nvPr/>
        </p:nvSpPr>
        <p:spPr>
          <a:xfrm>
            <a:off x="1938901" y="3429000"/>
            <a:ext cx="9855832" cy="3125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dirty="0">
                <a:latin typeface="FSFFatBottom" panose="02000603000000000000" pitchFamily="2" charset="0"/>
                <a:ea typeface="FSFFatBottom" panose="02000603000000000000" pitchFamily="2" charset="0"/>
              </a:rPr>
              <a:t>Why do liquids change shape?</a:t>
            </a:r>
          </a:p>
          <a:p>
            <a:pPr marL="0" indent="0">
              <a:buNone/>
            </a:pPr>
            <a:endParaRPr lang="en-AU" i="1" dirty="0">
              <a:latin typeface="FSFFatBottom" panose="02000603000000000000" pitchFamily="2" charset="0"/>
              <a:ea typeface="FSFFatBottom" panose="02000603000000000000" pitchFamily="2" charset="0"/>
            </a:endParaRPr>
          </a:p>
          <a:p>
            <a:pPr marL="0" indent="0">
              <a:buNone/>
            </a:pPr>
            <a:endParaRPr lang="en-AU" i="1"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What do you think will happen? What makes you say that?</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pic>
        <p:nvPicPr>
          <p:cNvPr id="3" name="Picture 2">
            <a:extLst>
              <a:ext uri="{FF2B5EF4-FFF2-40B4-BE49-F238E27FC236}">
                <a16:creationId xmlns:a16="http://schemas.microsoft.com/office/drawing/2014/main" id="{1204115F-D5BB-4F12-9A0E-BEED2E691809}"/>
              </a:ext>
            </a:extLst>
          </p:cNvPr>
          <p:cNvPicPr>
            <a:picLocks noChangeAspect="1"/>
          </p:cNvPicPr>
          <p:nvPr/>
        </p:nvPicPr>
        <p:blipFill>
          <a:blip r:embed="rId5"/>
          <a:stretch>
            <a:fillRect/>
          </a:stretch>
        </p:blipFill>
        <p:spPr>
          <a:xfrm>
            <a:off x="4130211" y="1130157"/>
            <a:ext cx="5229546" cy="1931542"/>
          </a:xfrm>
          <a:prstGeom prst="rect">
            <a:avLst/>
          </a:prstGeom>
        </p:spPr>
      </p:pic>
    </p:spTree>
    <p:extLst>
      <p:ext uri="{BB962C8B-B14F-4D97-AF65-F5344CB8AC3E}">
        <p14:creationId xmlns:p14="http://schemas.microsoft.com/office/powerpoint/2010/main" val="3574346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027415"/>
          </a:xfrm>
        </p:spPr>
        <p:txBody>
          <a:bodyPr>
            <a:noAutofit/>
          </a:bodyPr>
          <a:lstStyle/>
          <a:p>
            <a:pPr algn="ctr"/>
            <a:r>
              <a:rPr lang="en-AU" sz="54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Liquid Investigation - Shape</a:t>
            </a:r>
            <a:endParaRPr lang="en-AU" sz="5400" dirty="0"/>
          </a:p>
        </p:txBody>
      </p:sp>
      <p:sp>
        <p:nvSpPr>
          <p:cNvPr id="12" name="Content Placeholder 2">
            <a:extLst>
              <a:ext uri="{FF2B5EF4-FFF2-40B4-BE49-F238E27FC236}">
                <a16:creationId xmlns:a16="http://schemas.microsoft.com/office/drawing/2014/main" id="{81160DE4-AE4B-4028-9B6F-8AB8FECDF5A8}"/>
              </a:ext>
            </a:extLst>
          </p:cNvPr>
          <p:cNvSpPr txBox="1">
            <a:spLocks/>
          </p:cNvSpPr>
          <p:nvPr/>
        </p:nvSpPr>
        <p:spPr>
          <a:xfrm>
            <a:off x="1938901" y="3429000"/>
            <a:ext cx="9855832" cy="3125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pic>
        <p:nvPicPr>
          <p:cNvPr id="3" name="Picture 2">
            <a:extLst>
              <a:ext uri="{FF2B5EF4-FFF2-40B4-BE49-F238E27FC236}">
                <a16:creationId xmlns:a16="http://schemas.microsoft.com/office/drawing/2014/main" id="{1204115F-D5BB-4F12-9A0E-BEED2E691809}"/>
              </a:ext>
            </a:extLst>
          </p:cNvPr>
          <p:cNvPicPr>
            <a:picLocks noChangeAspect="1"/>
          </p:cNvPicPr>
          <p:nvPr/>
        </p:nvPicPr>
        <p:blipFill>
          <a:blip r:embed="rId5"/>
          <a:stretch>
            <a:fillRect/>
          </a:stretch>
        </p:blipFill>
        <p:spPr>
          <a:xfrm>
            <a:off x="4130211" y="1130157"/>
            <a:ext cx="5229546" cy="1931542"/>
          </a:xfrm>
          <a:prstGeom prst="rect">
            <a:avLst/>
          </a:prstGeom>
        </p:spPr>
      </p:pic>
      <p:sp>
        <p:nvSpPr>
          <p:cNvPr id="10" name="Rectangle 9">
            <a:extLst>
              <a:ext uri="{FF2B5EF4-FFF2-40B4-BE49-F238E27FC236}">
                <a16:creationId xmlns:a16="http://schemas.microsoft.com/office/drawing/2014/main" id="{4AE51356-C784-4EAA-BEB3-23A476E9EAAA}"/>
              </a:ext>
            </a:extLst>
          </p:cNvPr>
          <p:cNvSpPr/>
          <p:nvPr/>
        </p:nvSpPr>
        <p:spPr>
          <a:xfrm>
            <a:off x="1782657" y="3228654"/>
            <a:ext cx="10012075" cy="2862322"/>
          </a:xfrm>
          <a:prstGeom prst="rect">
            <a:avLst/>
          </a:prstGeom>
        </p:spPr>
        <p:txBody>
          <a:bodyPr wrap="square">
            <a:spAutoFit/>
          </a:bodyPr>
          <a:lstStyle/>
          <a:p>
            <a:r>
              <a:rPr lang="en-AU" sz="2000" dirty="0">
                <a:solidFill>
                  <a:srgbClr val="930245"/>
                </a:solidFill>
                <a:latin typeface="FSFFatBottom" panose="02000603000000000000" pitchFamily="2" charset="0"/>
                <a:ea typeface="FSFFatBottom" panose="02000603000000000000" pitchFamily="2" charset="0"/>
              </a:rPr>
              <a:t>Scientific Variables</a:t>
            </a:r>
            <a:r>
              <a:rPr lang="en-AU" sz="2000" dirty="0">
                <a:latin typeface="FSFFatBottom" panose="02000603000000000000" pitchFamily="2" charset="0"/>
                <a:ea typeface="FSFFatBottom" panose="02000603000000000000" pitchFamily="2" charset="0"/>
              </a:rPr>
              <a:t>:</a:t>
            </a:r>
          </a:p>
          <a:p>
            <a:pPr>
              <a:buFont typeface="Wingdings" panose="05000000000000000000" pitchFamily="2" charset="2"/>
              <a:buChar char="q"/>
            </a:pPr>
            <a:r>
              <a:rPr lang="en-AU" sz="2000" i="1" dirty="0">
                <a:latin typeface="FSFFatBottom" panose="02000603000000000000" pitchFamily="2" charset="0"/>
                <a:ea typeface="FSFFatBottom" panose="02000603000000000000" pitchFamily="2" charset="0"/>
              </a:rPr>
              <a:t>What will be the </a:t>
            </a:r>
            <a:r>
              <a:rPr lang="en-AU" sz="2000" b="1" i="1" dirty="0">
                <a:latin typeface="FSFFatBottom" panose="02000603000000000000" pitchFamily="2" charset="0"/>
                <a:ea typeface="FSFFatBottom" panose="02000603000000000000" pitchFamily="2" charset="0"/>
              </a:rPr>
              <a:t>dependent variable</a:t>
            </a:r>
            <a:r>
              <a:rPr lang="en-AU" sz="2000" i="1" dirty="0">
                <a:latin typeface="FSFFatBottom" panose="02000603000000000000" pitchFamily="2" charset="0"/>
                <a:ea typeface="FSFFatBottom" panose="02000603000000000000" pitchFamily="2" charset="0"/>
              </a:rPr>
              <a:t>? What are you going to measure? </a:t>
            </a:r>
          </a:p>
          <a:p>
            <a:endParaRPr lang="en-AU" sz="2000" i="1" dirty="0">
              <a:latin typeface="FSFFatBottom" panose="02000603000000000000" pitchFamily="2" charset="0"/>
              <a:ea typeface="FSFFatBottom" panose="02000603000000000000" pitchFamily="2" charset="0"/>
            </a:endParaRPr>
          </a:p>
          <a:p>
            <a:endParaRPr lang="en-AU" sz="2000"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sz="2000" i="1" dirty="0">
                <a:latin typeface="FSFFatBottom" panose="02000603000000000000" pitchFamily="2" charset="0"/>
                <a:ea typeface="FSFFatBottom" panose="02000603000000000000" pitchFamily="2" charset="0"/>
              </a:rPr>
              <a:t>What will be the </a:t>
            </a:r>
            <a:r>
              <a:rPr lang="en-AU" sz="2000" b="1" i="1" dirty="0">
                <a:latin typeface="FSFFatBottom" panose="02000603000000000000" pitchFamily="2" charset="0"/>
                <a:ea typeface="FSFFatBottom" panose="02000603000000000000" pitchFamily="2" charset="0"/>
              </a:rPr>
              <a:t>independent variable</a:t>
            </a:r>
            <a:r>
              <a:rPr lang="en-AU" sz="2000" i="1" dirty="0">
                <a:latin typeface="FSFFatBottom" panose="02000603000000000000" pitchFamily="2" charset="0"/>
                <a:ea typeface="FSFFatBottom" panose="02000603000000000000" pitchFamily="2" charset="0"/>
              </a:rPr>
              <a:t>? What are you going to change? </a:t>
            </a:r>
          </a:p>
          <a:p>
            <a:pPr>
              <a:buFont typeface="Wingdings" panose="05000000000000000000" pitchFamily="2" charset="2"/>
              <a:buChar char="q"/>
            </a:pPr>
            <a:endParaRPr lang="en-AU" sz="2000"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sz="2000"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sz="2000" i="1" dirty="0">
                <a:latin typeface="FSFFatBottom" panose="02000603000000000000" pitchFamily="2" charset="0"/>
                <a:ea typeface="FSFFatBottom" panose="02000603000000000000" pitchFamily="2" charset="0"/>
              </a:rPr>
              <a:t>What variables will you need to </a:t>
            </a:r>
            <a:r>
              <a:rPr lang="en-AU" sz="2000" b="1" i="1" dirty="0">
                <a:latin typeface="FSFFatBottom" panose="02000603000000000000" pitchFamily="2" charset="0"/>
                <a:ea typeface="FSFFatBottom" panose="02000603000000000000" pitchFamily="2" charset="0"/>
              </a:rPr>
              <a:t>control</a:t>
            </a:r>
            <a:r>
              <a:rPr lang="en-AU" sz="2000" i="1" dirty="0">
                <a:latin typeface="FSFFatBottom" panose="02000603000000000000" pitchFamily="2" charset="0"/>
                <a:ea typeface="FSFFatBottom" panose="02000603000000000000" pitchFamily="2" charset="0"/>
              </a:rPr>
              <a:t>? What will you need to keep the same?</a:t>
            </a:r>
          </a:p>
        </p:txBody>
      </p:sp>
    </p:spTree>
    <p:extLst>
      <p:ext uri="{BB962C8B-B14F-4D97-AF65-F5344CB8AC3E}">
        <p14:creationId xmlns:p14="http://schemas.microsoft.com/office/powerpoint/2010/main" val="900387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325563"/>
          </a:xfrm>
        </p:spPr>
        <p:txBody>
          <a:bodyPr>
            <a:normAutofit/>
          </a:bodyPr>
          <a:lstStyle/>
          <a:p>
            <a:pPr algn="ctr"/>
            <a:r>
              <a:rPr lang="en-AU" sz="72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Key Terms</a:t>
            </a:r>
            <a:endParaRPr lang="en-AU" sz="7200" dirty="0"/>
          </a:p>
        </p:txBody>
      </p:sp>
      <p:sp>
        <p:nvSpPr>
          <p:cNvPr id="3" name="Content Placeholder 2">
            <a:extLst>
              <a:ext uri="{FF2B5EF4-FFF2-40B4-BE49-F238E27FC236}">
                <a16:creationId xmlns:a16="http://schemas.microsoft.com/office/drawing/2014/main" id="{62ED0A1D-37E1-4A3F-8E7E-BA8634DC6C89}"/>
              </a:ext>
            </a:extLst>
          </p:cNvPr>
          <p:cNvSpPr>
            <a:spLocks noGrp="1"/>
          </p:cNvSpPr>
          <p:nvPr>
            <p:ph idx="1"/>
          </p:nvPr>
        </p:nvSpPr>
        <p:spPr>
          <a:xfrm>
            <a:off x="1938900" y="1825625"/>
            <a:ext cx="10072738" cy="4351338"/>
          </a:xfrm>
        </p:spPr>
        <p:txBody>
          <a:bodyPr>
            <a:normAutofit lnSpcReduction="10000"/>
          </a:bodyPr>
          <a:lstStyle/>
          <a:p>
            <a:pPr marL="0" indent="0" algn="ctr">
              <a:buNone/>
            </a:pPr>
            <a:r>
              <a:rPr lang="en-AU" dirty="0">
                <a:latin typeface="FSFFatBottom" panose="02000603000000000000" pitchFamily="2" charset="0"/>
                <a:ea typeface="FSFFatBottom" panose="02000603000000000000" pitchFamily="2" charset="0"/>
              </a:rPr>
              <a:t>What is viscosity?</a:t>
            </a:r>
          </a:p>
          <a:p>
            <a:pPr marL="0" indent="0" algn="ctr">
              <a:buNone/>
            </a:pPr>
            <a:endParaRPr lang="en-AU"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A liquids resistance to flowing is called viscosity. Not all liquids are the same. </a:t>
            </a:r>
          </a:p>
          <a:p>
            <a:pPr marL="0" indent="0" algn="ctr">
              <a:buNone/>
            </a:pPr>
            <a:endParaRPr lang="en-AU"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Some are thin and flow easily, and have a low viscosity. Others are thick and gooey and have a high viscosity. </a:t>
            </a:r>
          </a:p>
          <a:p>
            <a:pPr marL="0" indent="0" algn="ctr">
              <a:buNone/>
            </a:pPr>
            <a:endParaRPr lang="en-AU"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Can you think of liquids that might have a high or low viscosity? </a:t>
            </a:r>
          </a:p>
        </p:txBody>
      </p:sp>
    </p:spTree>
    <p:extLst>
      <p:ext uri="{BB962C8B-B14F-4D97-AF65-F5344CB8AC3E}">
        <p14:creationId xmlns:p14="http://schemas.microsoft.com/office/powerpoint/2010/main" val="532470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3871-4FB8-4DE6-9BD2-FD491448C2F7}"/>
              </a:ext>
            </a:extLst>
          </p:cNvPr>
          <p:cNvSpPr>
            <a:spLocks noGrp="1"/>
          </p:cNvSpPr>
          <p:nvPr>
            <p:ph type="title"/>
          </p:nvPr>
        </p:nvSpPr>
        <p:spPr>
          <a:xfrm>
            <a:off x="1676400" y="105067"/>
            <a:ext cx="10515600" cy="1170060"/>
          </a:xfrm>
        </p:spPr>
        <p:txBody>
          <a:bodyPr>
            <a:normAutofit/>
          </a:bodyPr>
          <a:lstStyle/>
          <a:p>
            <a:pPr algn="ctr"/>
            <a:r>
              <a:rPr lang="en-AU" sz="7200" b="1" dirty="0">
                <a:blipFill dpi="0" rotWithShape="1">
                  <a:blip r:embed="rId2">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Unit Overview</a:t>
            </a:r>
          </a:p>
        </p:txBody>
      </p:sp>
      <p:sp>
        <p:nvSpPr>
          <p:cNvPr id="3" name="Content Placeholder 2">
            <a:extLst>
              <a:ext uri="{FF2B5EF4-FFF2-40B4-BE49-F238E27FC236}">
                <a16:creationId xmlns:a16="http://schemas.microsoft.com/office/drawing/2014/main" id="{4BDEE3C8-D402-4E5D-8D1F-063405B5F23E}"/>
              </a:ext>
            </a:extLst>
          </p:cNvPr>
          <p:cNvSpPr>
            <a:spLocks noGrp="1"/>
          </p:cNvSpPr>
          <p:nvPr>
            <p:ph idx="1"/>
          </p:nvPr>
        </p:nvSpPr>
        <p:spPr>
          <a:xfrm>
            <a:off x="1676400" y="1275127"/>
            <a:ext cx="10194022" cy="5352176"/>
          </a:xfrm>
        </p:spPr>
        <p:txBody>
          <a:bodyPr/>
          <a:lstStyle/>
          <a:p>
            <a:pPr marL="0" indent="0" algn="just">
              <a:buNone/>
            </a:pPr>
            <a:r>
              <a:rPr lang="en-AU" dirty="0">
                <a:latin typeface="FSFFatBottom" panose="02000603000000000000" pitchFamily="2" charset="0"/>
                <a:ea typeface="FSFFatBottom" panose="02000603000000000000" pitchFamily="2" charset="0"/>
              </a:rPr>
              <a:t>This unit focuses on the properties of a range of materials and the way in which some materials can be combined and separated. Students investigate the different properties of solids, liquids and gases, and consider combining and separating mixtures. This unit introduces students to fundamental concepts of chemistry and is an introduction to materials technologies.</a:t>
            </a:r>
          </a:p>
        </p:txBody>
      </p:sp>
      <p:grpSp>
        <p:nvGrpSpPr>
          <p:cNvPr id="11" name="Group 10">
            <a:extLst>
              <a:ext uri="{FF2B5EF4-FFF2-40B4-BE49-F238E27FC236}">
                <a16:creationId xmlns:a16="http://schemas.microsoft.com/office/drawing/2014/main" id="{E0AEAEFA-B496-4A66-821D-FAE4FB83299B}"/>
              </a:ext>
            </a:extLst>
          </p:cNvPr>
          <p:cNvGrpSpPr/>
          <p:nvPr/>
        </p:nvGrpSpPr>
        <p:grpSpPr>
          <a:xfrm>
            <a:off x="1" y="0"/>
            <a:ext cx="1602296" cy="6858000"/>
            <a:chOff x="1" y="0"/>
            <a:chExt cx="1602296" cy="6858000"/>
          </a:xfrm>
        </p:grpSpPr>
        <p:pic>
          <p:nvPicPr>
            <p:cNvPr id="7" name="Picture 6">
              <a:extLst>
                <a:ext uri="{FF2B5EF4-FFF2-40B4-BE49-F238E27FC236}">
                  <a16:creationId xmlns:a16="http://schemas.microsoft.com/office/drawing/2014/main" id="{36D509CA-C84D-4F24-A81C-D29B2D70662E}"/>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8" name="Rectangle 7">
              <a:extLst>
                <a:ext uri="{FF2B5EF4-FFF2-40B4-BE49-F238E27FC236}">
                  <a16:creationId xmlns:a16="http://schemas.microsoft.com/office/drawing/2014/main" id="{11DEDBED-1963-4BC6-B2BC-B31E8C9B52F7}"/>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6F9ED3E9-C2D8-4D85-A1D4-50E46CBC9B8E}"/>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6A5B723B-772C-43E6-8660-58DA33D8E647}"/>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id="{16819074-B7EF-4867-B9F0-5E06BCF6A80E}"/>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13" name="Rectangle 12">
            <a:extLst>
              <a:ext uri="{FF2B5EF4-FFF2-40B4-BE49-F238E27FC236}">
                <a16:creationId xmlns:a16="http://schemas.microsoft.com/office/drawing/2014/main" id="{AF2EB1E4-933F-42E5-B2B1-C0376A2964F2}"/>
              </a:ext>
            </a:extLst>
          </p:cNvPr>
          <p:cNvSpPr/>
          <p:nvPr/>
        </p:nvSpPr>
        <p:spPr>
          <a:xfrm>
            <a:off x="1602297" y="5357589"/>
            <a:ext cx="10573497" cy="1184940"/>
          </a:xfrm>
          <a:prstGeom prst="rect">
            <a:avLst/>
          </a:prstGeom>
        </p:spPr>
        <p:txBody>
          <a:bodyPr wrap="square">
            <a:spAutoFit/>
          </a:bodyPr>
          <a:lstStyle/>
          <a:p>
            <a:r>
              <a:rPr lang="en-AU" sz="1000" b="1" u="sng" dirty="0">
                <a:solidFill>
                  <a:srgbClr val="510B3A"/>
                </a:solidFill>
                <a:latin typeface="HelloFirstieBig" panose="02000603000000000000" pitchFamily="2" charset="0"/>
                <a:ea typeface="HelloFirstieBig" panose="02000603000000000000" pitchFamily="2" charset="0"/>
              </a:rPr>
              <a:t>OUTCOMES</a:t>
            </a:r>
          </a:p>
          <a:p>
            <a:r>
              <a:rPr lang="en-AU" sz="1000" b="1" i="1" dirty="0">
                <a:solidFill>
                  <a:srgbClr val="EA5E30"/>
                </a:solidFill>
                <a:latin typeface="FSFFatBottom" panose="02000603000000000000" pitchFamily="2" charset="0"/>
                <a:ea typeface="FSFFatBottom" panose="02000603000000000000" pitchFamily="2" charset="0"/>
              </a:rPr>
              <a:t>Working Scientifically </a:t>
            </a:r>
            <a:endParaRPr lang="en-AU" sz="1000" dirty="0">
              <a:solidFill>
                <a:srgbClr val="EA5E30"/>
              </a:solidFill>
              <a:latin typeface="FSFFatBottom" panose="02000603000000000000" pitchFamily="2" charset="0"/>
              <a:ea typeface="FSFFatBottom" panose="02000603000000000000" pitchFamily="2" charset="0"/>
            </a:endParaRPr>
          </a:p>
          <a:p>
            <a:r>
              <a:rPr lang="en-AU" sz="1000" b="1" i="1" dirty="0">
                <a:solidFill>
                  <a:srgbClr val="000000"/>
                </a:solidFill>
                <a:latin typeface="FSFFatBottom" panose="02000603000000000000" pitchFamily="2" charset="0"/>
                <a:ea typeface="FSFFatBottom" panose="02000603000000000000" pitchFamily="2" charset="0"/>
              </a:rPr>
              <a:t>ST3-1WS-S </a:t>
            </a:r>
            <a:r>
              <a:rPr lang="en-AU" sz="1000" dirty="0">
                <a:solidFill>
                  <a:srgbClr val="000000"/>
                </a:solidFill>
                <a:latin typeface="FSFFatBottom" panose="02000603000000000000" pitchFamily="2" charset="0"/>
                <a:ea typeface="FSFFatBottom" panose="02000603000000000000" pitchFamily="2" charset="0"/>
              </a:rPr>
              <a:t>plans and conducts scientific investigations to answer testable questions, and collects and summarises data to communicate conclusions </a:t>
            </a:r>
          </a:p>
          <a:p>
            <a:r>
              <a:rPr lang="en-AU" sz="1000" b="1" i="1" dirty="0">
                <a:solidFill>
                  <a:srgbClr val="32267F"/>
                </a:solidFill>
                <a:latin typeface="FSFFatBottom" panose="02000603000000000000" pitchFamily="2" charset="0"/>
                <a:ea typeface="FSFFatBottom" panose="02000603000000000000" pitchFamily="2" charset="0"/>
              </a:rPr>
              <a:t>Design &amp; Production </a:t>
            </a:r>
            <a:endParaRPr lang="en-AU" sz="1000" dirty="0">
              <a:solidFill>
                <a:srgbClr val="32267F"/>
              </a:solidFill>
              <a:latin typeface="FSFFatBottom" panose="02000603000000000000" pitchFamily="2" charset="0"/>
              <a:ea typeface="FSFFatBottom" panose="02000603000000000000" pitchFamily="2" charset="0"/>
            </a:endParaRPr>
          </a:p>
          <a:p>
            <a:r>
              <a:rPr lang="en-AU" sz="1000" b="1" dirty="0">
                <a:solidFill>
                  <a:srgbClr val="000000"/>
                </a:solidFill>
                <a:latin typeface="FSFFatBottom" panose="02000603000000000000" pitchFamily="2" charset="0"/>
                <a:ea typeface="FSFFatBottom" panose="02000603000000000000" pitchFamily="2" charset="0"/>
              </a:rPr>
              <a:t>ST3-2DP-T </a:t>
            </a:r>
            <a:r>
              <a:rPr lang="en-AU" sz="1000" dirty="0">
                <a:solidFill>
                  <a:srgbClr val="000000"/>
                </a:solidFill>
                <a:latin typeface="FSFFatBottom" panose="02000603000000000000" pitchFamily="2" charset="0"/>
                <a:ea typeface="FSFFatBottom" panose="02000603000000000000" pitchFamily="2" charset="0"/>
              </a:rPr>
              <a:t>plans and uses materials, tools and equipment to develop solutions for a need or opportunity </a:t>
            </a:r>
          </a:p>
          <a:p>
            <a:r>
              <a:rPr lang="en-AU" sz="1000" b="1" i="1" dirty="0">
                <a:solidFill>
                  <a:schemeClr val="accent4">
                    <a:lumMod val="75000"/>
                  </a:schemeClr>
                </a:solidFill>
                <a:latin typeface="FSFFatBottom" panose="02000603000000000000" pitchFamily="2" charset="0"/>
                <a:ea typeface="FSFFatBottom" panose="02000603000000000000" pitchFamily="2" charset="0"/>
              </a:rPr>
              <a:t>Material World </a:t>
            </a:r>
            <a:endParaRPr lang="en-AU" sz="1000" dirty="0">
              <a:solidFill>
                <a:schemeClr val="accent4">
                  <a:lumMod val="75000"/>
                </a:schemeClr>
              </a:solidFill>
              <a:latin typeface="FSFFatBottom" panose="02000603000000000000" pitchFamily="2" charset="0"/>
              <a:ea typeface="FSFFatBottom" panose="02000603000000000000" pitchFamily="2" charset="0"/>
            </a:endParaRPr>
          </a:p>
          <a:p>
            <a:r>
              <a:rPr lang="en-AU" sz="1000" b="1" dirty="0">
                <a:solidFill>
                  <a:srgbClr val="000000"/>
                </a:solidFill>
                <a:latin typeface="FSFFatBottom" panose="02000603000000000000" pitchFamily="2" charset="0"/>
                <a:ea typeface="FSFFatBottom" panose="02000603000000000000" pitchFamily="2" charset="0"/>
              </a:rPr>
              <a:t>ST3-6MW-S </a:t>
            </a:r>
            <a:r>
              <a:rPr lang="en-AU" sz="1000" dirty="0">
                <a:solidFill>
                  <a:srgbClr val="000000"/>
                </a:solidFill>
                <a:latin typeface="FSFFatBottom" panose="02000603000000000000" pitchFamily="2" charset="0"/>
                <a:ea typeface="FSFFatBottom" panose="02000603000000000000" pitchFamily="2" charset="0"/>
              </a:rPr>
              <a:t>explains the effect of heat on the properties and behaviour of materials </a:t>
            </a:r>
            <a:r>
              <a:rPr lang="en-AU" sz="1100" dirty="0">
                <a:solidFill>
                  <a:srgbClr val="000000"/>
                </a:solidFill>
                <a:latin typeface="Arial" panose="020B0604020202020204" pitchFamily="34" charset="0"/>
              </a:rPr>
              <a:t>	</a:t>
            </a:r>
          </a:p>
        </p:txBody>
      </p:sp>
      <p:pic>
        <p:nvPicPr>
          <p:cNvPr id="14" name="Picture 13" descr="Click to access unit of work">
            <a:extLst>
              <a:ext uri="{FF2B5EF4-FFF2-40B4-BE49-F238E27FC236}">
                <a16:creationId xmlns:a16="http://schemas.microsoft.com/office/drawing/2014/main" id="{FBCD3E68-F88B-4C67-B5B4-5DB260C91CAF}"/>
              </a:ext>
            </a:extLst>
          </p:cNvPr>
          <p:cNvPicPr>
            <a:picLocks noChangeAspect="1"/>
          </p:cNvPicPr>
          <p:nvPr/>
        </p:nvPicPr>
        <p:blipFill>
          <a:blip r:embed="rId4"/>
          <a:stretch>
            <a:fillRect/>
          </a:stretch>
        </p:blipFill>
        <p:spPr>
          <a:xfrm>
            <a:off x="10280814" y="4120355"/>
            <a:ext cx="1755648" cy="1243975"/>
          </a:xfrm>
          <a:prstGeom prst="rect">
            <a:avLst/>
          </a:prstGeom>
        </p:spPr>
      </p:pic>
    </p:spTree>
    <p:extLst>
      <p:ext uri="{BB962C8B-B14F-4D97-AF65-F5344CB8AC3E}">
        <p14:creationId xmlns:p14="http://schemas.microsoft.com/office/powerpoint/2010/main" val="2673156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417833"/>
          </a:xfrm>
        </p:spPr>
        <p:txBody>
          <a:bodyPr>
            <a:noAutofit/>
          </a:bodyPr>
          <a:lstStyle/>
          <a:p>
            <a:pPr algn="ctr"/>
            <a:r>
              <a:rPr lang="en-AU" sz="54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Liquid Investigation - Viscosity</a:t>
            </a:r>
            <a:endParaRPr lang="en-AU" sz="5400" dirty="0"/>
          </a:p>
        </p:txBody>
      </p:sp>
      <p:sp>
        <p:nvSpPr>
          <p:cNvPr id="11" name="Content Placeholder 2">
            <a:extLst>
              <a:ext uri="{FF2B5EF4-FFF2-40B4-BE49-F238E27FC236}">
                <a16:creationId xmlns:a16="http://schemas.microsoft.com/office/drawing/2014/main" id="{8D44A19E-0243-49AF-BFFC-009756CAE1AC}"/>
              </a:ext>
            </a:extLst>
          </p:cNvPr>
          <p:cNvSpPr>
            <a:spLocks noGrp="1"/>
          </p:cNvSpPr>
          <p:nvPr>
            <p:ph idx="1"/>
          </p:nvPr>
        </p:nvSpPr>
        <p:spPr>
          <a:xfrm>
            <a:off x="1701543" y="1474923"/>
            <a:ext cx="10228980" cy="5169861"/>
          </a:xfrm>
        </p:spPr>
        <p:txBody>
          <a:bodyPr>
            <a:normAutofit fontScale="92500" lnSpcReduction="20000"/>
          </a:bodyPr>
          <a:lstStyle/>
          <a:p>
            <a:pPr marL="0" indent="0">
              <a:buNone/>
            </a:pPr>
            <a:r>
              <a:rPr lang="en-AU" dirty="0">
                <a:solidFill>
                  <a:srgbClr val="8F1B7C"/>
                </a:solidFill>
                <a:latin typeface="FSFFatBottom" panose="02000603000000000000" pitchFamily="2" charset="0"/>
                <a:ea typeface="FSFFatBottom" panose="02000603000000000000" pitchFamily="2" charset="0"/>
              </a:rPr>
              <a:t>Hypothesis</a:t>
            </a:r>
            <a:r>
              <a:rPr lang="en-AU" dirty="0">
                <a:latin typeface="FSFFatBottom" panose="02000603000000000000" pitchFamily="2" charset="0"/>
                <a:ea typeface="FSFFatBottom" panose="02000603000000000000" pitchFamily="2" charset="0"/>
              </a:rPr>
              <a:t>: </a:t>
            </a:r>
            <a:r>
              <a:rPr lang="en-AU" i="1" dirty="0">
                <a:latin typeface="FSFFatBottom" panose="02000603000000000000" pitchFamily="2" charset="0"/>
                <a:ea typeface="FSFFatBottom" panose="02000603000000000000" pitchFamily="2" charset="0"/>
              </a:rPr>
              <a:t>What do you think will happen?</a:t>
            </a:r>
            <a:r>
              <a:rPr lang="en-AU" dirty="0">
                <a:latin typeface="FSFFatBottom" panose="02000603000000000000" pitchFamily="2" charset="0"/>
                <a:ea typeface="FSFFatBottom" panose="02000603000000000000" pitchFamily="2" charset="0"/>
              </a:rPr>
              <a:t> </a:t>
            </a:r>
            <a:r>
              <a:rPr lang="en-AU" i="1" dirty="0">
                <a:latin typeface="FSFFatBottom" panose="02000603000000000000" pitchFamily="2" charset="0"/>
                <a:ea typeface="FSFFatBottom" panose="02000603000000000000" pitchFamily="2" charset="0"/>
              </a:rPr>
              <a:t>What makes you say that?</a:t>
            </a: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 </a:t>
            </a:r>
            <a:endParaRPr lang="en-AU" sz="2600" dirty="0">
              <a:latin typeface="FSFFatBottom" panose="02000603000000000000" pitchFamily="2" charset="0"/>
              <a:ea typeface="FSFFatBottom" panose="02000603000000000000" pitchFamily="2" charset="0"/>
            </a:endParaRPr>
          </a:p>
          <a:p>
            <a:pPr marL="0" indent="0">
              <a:buNone/>
            </a:pPr>
            <a:endParaRPr lang="en-AU" sz="2600" dirty="0">
              <a:latin typeface="FSFFatBottom" panose="02000603000000000000" pitchFamily="2" charset="0"/>
              <a:ea typeface="FSFFatBottom" panose="02000603000000000000" pitchFamily="2" charset="0"/>
            </a:endParaRPr>
          </a:p>
          <a:p>
            <a:pPr marL="0" indent="0">
              <a:buNone/>
            </a:pPr>
            <a:endParaRPr lang="en-AU" sz="1500" dirty="0">
              <a:latin typeface="FSFFatBottom" panose="02000603000000000000" pitchFamily="2" charset="0"/>
              <a:ea typeface="FSFFatBottom" panose="02000603000000000000" pitchFamily="2" charset="0"/>
            </a:endParaRPr>
          </a:p>
          <a:p>
            <a:pPr marL="0" indent="0">
              <a:buNone/>
            </a:pPr>
            <a:r>
              <a:rPr lang="en-AU" dirty="0">
                <a:solidFill>
                  <a:srgbClr val="930245"/>
                </a:solidFill>
                <a:latin typeface="FSFFatBottom" panose="02000603000000000000" pitchFamily="2" charset="0"/>
                <a:ea typeface="FSFFatBottom" panose="02000603000000000000" pitchFamily="2" charset="0"/>
              </a:rPr>
              <a:t>Scientific Variables</a:t>
            </a:r>
            <a:r>
              <a:rPr lang="en-AU" dirty="0">
                <a:latin typeface="FSFFatBottom" panose="02000603000000000000" pitchFamily="2" charset="0"/>
                <a:ea typeface="FSFFatBottom" panose="02000603000000000000" pitchFamily="2" charset="0"/>
              </a:rPr>
              <a:t>:</a:t>
            </a: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will be the </a:t>
            </a:r>
            <a:r>
              <a:rPr lang="en-AU" b="1" i="1" dirty="0">
                <a:latin typeface="FSFFatBottom" panose="02000603000000000000" pitchFamily="2" charset="0"/>
                <a:ea typeface="FSFFatBottom" panose="02000603000000000000" pitchFamily="2" charset="0"/>
              </a:rPr>
              <a:t>dependent variable</a:t>
            </a:r>
            <a:r>
              <a:rPr lang="en-AU" i="1" dirty="0">
                <a:latin typeface="FSFFatBottom" panose="02000603000000000000" pitchFamily="2" charset="0"/>
                <a:ea typeface="FSFFatBottom" panose="02000603000000000000" pitchFamily="2" charset="0"/>
              </a:rPr>
              <a:t>? What are you going to measure? </a:t>
            </a:r>
          </a:p>
          <a:p>
            <a:pPr marL="0" indent="0">
              <a:buNone/>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will be the </a:t>
            </a:r>
            <a:r>
              <a:rPr lang="en-AU" b="1" i="1" dirty="0">
                <a:latin typeface="FSFFatBottom" panose="02000603000000000000" pitchFamily="2" charset="0"/>
                <a:ea typeface="FSFFatBottom" panose="02000603000000000000" pitchFamily="2" charset="0"/>
              </a:rPr>
              <a:t>independent variable</a:t>
            </a:r>
            <a:r>
              <a:rPr lang="en-AU" i="1" dirty="0">
                <a:latin typeface="FSFFatBottom" panose="02000603000000000000" pitchFamily="2" charset="0"/>
                <a:ea typeface="FSFFatBottom" panose="02000603000000000000" pitchFamily="2" charset="0"/>
              </a:rPr>
              <a:t>? What are you going to change? </a:t>
            </a:r>
          </a:p>
          <a:p>
            <a:pPr>
              <a:buFont typeface="Wingdings" panose="05000000000000000000" pitchFamily="2" charset="2"/>
              <a:buChar char="q"/>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variables will you need to </a:t>
            </a:r>
            <a:r>
              <a:rPr lang="en-AU" b="1" i="1" dirty="0">
                <a:latin typeface="FSFFatBottom" panose="02000603000000000000" pitchFamily="2" charset="0"/>
                <a:ea typeface="FSFFatBottom" panose="02000603000000000000" pitchFamily="2" charset="0"/>
              </a:rPr>
              <a:t>control</a:t>
            </a:r>
            <a:r>
              <a:rPr lang="en-AU" i="1" dirty="0">
                <a:latin typeface="FSFFatBottom" panose="02000603000000000000" pitchFamily="2" charset="0"/>
                <a:ea typeface="FSFFatBottom" panose="02000603000000000000" pitchFamily="2" charset="0"/>
              </a:rPr>
              <a:t>? What will you need to keep the same?</a:t>
            </a:r>
          </a:p>
          <a:p>
            <a:pPr>
              <a:buFont typeface="Wingdings" panose="05000000000000000000" pitchFamily="2" charset="2"/>
              <a:buChar char="q"/>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sp>
        <p:nvSpPr>
          <p:cNvPr id="13" name="TextBox 12">
            <a:extLst>
              <a:ext uri="{FF2B5EF4-FFF2-40B4-BE49-F238E27FC236}">
                <a16:creationId xmlns:a16="http://schemas.microsoft.com/office/drawing/2014/main" id="{F868E426-B5EF-435C-8BD2-325042043270}"/>
              </a:ext>
            </a:extLst>
          </p:cNvPr>
          <p:cNvSpPr txBox="1"/>
          <p:nvPr/>
        </p:nvSpPr>
        <p:spPr>
          <a:xfrm rot="16200000">
            <a:off x="302307" y="3198168"/>
            <a:ext cx="1962397" cy="461665"/>
          </a:xfrm>
          <a:prstGeom prst="rect">
            <a:avLst/>
          </a:prstGeom>
          <a:noFill/>
        </p:spPr>
        <p:txBody>
          <a:bodyPr wrap="none" rtlCol="0">
            <a:spAutoFit/>
          </a:bodyPr>
          <a:lstStyle/>
          <a:p>
            <a:r>
              <a:rPr lang="en-AU" sz="2400" dirty="0">
                <a:solidFill>
                  <a:srgbClr val="C00000"/>
                </a:solidFill>
                <a:latin typeface="HelloScarecrow" panose="02000603000000000000" pitchFamily="2" charset="0"/>
                <a:ea typeface="HelloScarecrow" panose="02000603000000000000" pitchFamily="2" charset="0"/>
              </a:rPr>
              <a:t>Assessment</a:t>
            </a:r>
          </a:p>
        </p:txBody>
      </p:sp>
    </p:spTree>
    <p:extLst>
      <p:ext uri="{BB962C8B-B14F-4D97-AF65-F5344CB8AC3E}">
        <p14:creationId xmlns:p14="http://schemas.microsoft.com/office/powerpoint/2010/main" val="2513048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407559"/>
          </a:xfrm>
        </p:spPr>
        <p:txBody>
          <a:bodyPr>
            <a:noAutofit/>
          </a:bodyPr>
          <a:lstStyle/>
          <a:p>
            <a:pPr algn="ctr"/>
            <a:r>
              <a:rPr lang="en-AU" sz="54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Liquid Investigation - Viscosity</a:t>
            </a:r>
            <a:endParaRPr lang="en-AU" sz="5400" dirty="0"/>
          </a:p>
        </p:txBody>
      </p:sp>
      <p:sp>
        <p:nvSpPr>
          <p:cNvPr id="12" name="Content Placeholder 2">
            <a:extLst>
              <a:ext uri="{FF2B5EF4-FFF2-40B4-BE49-F238E27FC236}">
                <a16:creationId xmlns:a16="http://schemas.microsoft.com/office/drawing/2014/main" id="{81160DE4-AE4B-4028-9B6F-8AB8FECDF5A8}"/>
              </a:ext>
            </a:extLst>
          </p:cNvPr>
          <p:cNvSpPr txBox="1">
            <a:spLocks/>
          </p:cNvSpPr>
          <p:nvPr/>
        </p:nvSpPr>
        <p:spPr>
          <a:xfrm>
            <a:off x="1938901" y="1510301"/>
            <a:ext cx="9855832" cy="504461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Choose 4 liquid options.</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Mark aluminium trays with a start and finish line.</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Place an equal amount of each liquid at the start line whilst the tray is laying flat. Space out your liquids.</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Tilt tray slightly to allow liquids to run down the tray and begin the timer.</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Record video of the experiment or capture in images.</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Represent data using a table.</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Repeat experiment two more times.</a:t>
            </a:r>
          </a:p>
          <a:p>
            <a:pPr marL="0" indent="0">
              <a:buNone/>
            </a:pPr>
            <a:endParaRPr lang="en-AU" dirty="0">
              <a:latin typeface="FSFFatBottom" panose="02000603000000000000" pitchFamily="2" charset="0"/>
              <a:ea typeface="FSFFatBottom" panose="02000603000000000000" pitchFamily="2" charset="0"/>
            </a:endParaRPr>
          </a:p>
        </p:txBody>
      </p:sp>
      <p:pic>
        <p:nvPicPr>
          <p:cNvPr id="10" name="Picture 9">
            <a:extLst>
              <a:ext uri="{FF2B5EF4-FFF2-40B4-BE49-F238E27FC236}">
                <a16:creationId xmlns:a16="http://schemas.microsoft.com/office/drawing/2014/main" id="{559D5B2B-E9F0-437C-AB3E-8941B80EB758}"/>
              </a:ext>
            </a:extLst>
          </p:cNvPr>
          <p:cNvPicPr>
            <a:picLocks noChangeAspect="1"/>
          </p:cNvPicPr>
          <p:nvPr/>
        </p:nvPicPr>
        <p:blipFill>
          <a:blip r:embed="rId5"/>
          <a:stretch>
            <a:fillRect/>
          </a:stretch>
        </p:blipFill>
        <p:spPr>
          <a:xfrm>
            <a:off x="8414535" y="4773596"/>
            <a:ext cx="3777465" cy="2084403"/>
          </a:xfrm>
          <a:prstGeom prst="rect">
            <a:avLst/>
          </a:prstGeom>
        </p:spPr>
      </p:pic>
      <p:sp>
        <p:nvSpPr>
          <p:cNvPr id="11" name="TextBox 10">
            <a:extLst>
              <a:ext uri="{FF2B5EF4-FFF2-40B4-BE49-F238E27FC236}">
                <a16:creationId xmlns:a16="http://schemas.microsoft.com/office/drawing/2014/main" id="{D34EC96B-BEFC-4FF3-AC6F-022ADF1E1B55}"/>
              </a:ext>
            </a:extLst>
          </p:cNvPr>
          <p:cNvSpPr txBox="1"/>
          <p:nvPr/>
        </p:nvSpPr>
        <p:spPr>
          <a:xfrm rot="16200000">
            <a:off x="302307" y="3198168"/>
            <a:ext cx="1962397" cy="461665"/>
          </a:xfrm>
          <a:prstGeom prst="rect">
            <a:avLst/>
          </a:prstGeom>
          <a:noFill/>
        </p:spPr>
        <p:txBody>
          <a:bodyPr wrap="none" rtlCol="0">
            <a:spAutoFit/>
          </a:bodyPr>
          <a:lstStyle/>
          <a:p>
            <a:r>
              <a:rPr lang="en-AU" sz="2400" dirty="0">
                <a:solidFill>
                  <a:srgbClr val="C00000"/>
                </a:solidFill>
                <a:latin typeface="HelloScarecrow" panose="02000603000000000000" pitchFamily="2" charset="0"/>
                <a:ea typeface="HelloScarecrow" panose="02000603000000000000" pitchFamily="2" charset="0"/>
              </a:rPr>
              <a:t>Assessment</a:t>
            </a:r>
          </a:p>
        </p:txBody>
      </p:sp>
    </p:spTree>
    <p:extLst>
      <p:ext uri="{BB962C8B-B14F-4D97-AF65-F5344CB8AC3E}">
        <p14:creationId xmlns:p14="http://schemas.microsoft.com/office/powerpoint/2010/main" val="4207042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298224"/>
          </a:xfrm>
        </p:spPr>
        <p:txBody>
          <a:bodyPr>
            <a:noAutofit/>
          </a:bodyPr>
          <a:lstStyle/>
          <a:p>
            <a:pPr algn="ctr"/>
            <a:r>
              <a:rPr lang="en-AU" sz="54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Liquid Investigation - Viscosity</a:t>
            </a:r>
            <a:endParaRPr lang="en-AU" sz="5400" dirty="0"/>
          </a:p>
        </p:txBody>
      </p:sp>
      <p:sp>
        <p:nvSpPr>
          <p:cNvPr id="12" name="Content Placeholder 2">
            <a:extLst>
              <a:ext uri="{FF2B5EF4-FFF2-40B4-BE49-F238E27FC236}">
                <a16:creationId xmlns:a16="http://schemas.microsoft.com/office/drawing/2014/main" id="{81160DE4-AE4B-4028-9B6F-8AB8FECDF5A8}"/>
              </a:ext>
            </a:extLst>
          </p:cNvPr>
          <p:cNvSpPr txBox="1">
            <a:spLocks/>
          </p:cNvSpPr>
          <p:nvPr/>
        </p:nvSpPr>
        <p:spPr>
          <a:xfrm>
            <a:off x="1938901" y="1530849"/>
            <a:ext cx="9855832" cy="50240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Draw comparisons &amp; conclusions between each of their experiments and the data they gathered. </a:t>
            </a: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Use one or more of the following apps to record findings and answer the lesson supporting question </a:t>
            </a:r>
            <a:r>
              <a:rPr lang="en-AU" i="1" dirty="0">
                <a:solidFill>
                  <a:srgbClr val="338BC4"/>
                </a:solidFill>
                <a:latin typeface="FSFFatBottom" panose="02000603000000000000" pitchFamily="2" charset="0"/>
                <a:ea typeface="FSFFatBottom" panose="02000603000000000000" pitchFamily="2" charset="0"/>
              </a:rPr>
              <a:t>What are the properties of liquids? What impact does viscosity have on the speed at which liquids move? </a:t>
            </a:r>
            <a:r>
              <a:rPr lang="en-AU" dirty="0">
                <a:latin typeface="FSFFatBottom" panose="02000603000000000000" pitchFamily="2" charset="0"/>
                <a:ea typeface="FSFFatBottom" panose="02000603000000000000" pitchFamily="2" charset="0"/>
              </a:rPr>
              <a:t>group member must be observed contributing in the recorded response and use video and images from task.</a:t>
            </a:r>
          </a:p>
          <a:p>
            <a:pPr lvl="1">
              <a:buFont typeface="Wingdings" panose="05000000000000000000" pitchFamily="2" charset="2"/>
              <a:buChar char="q"/>
            </a:pPr>
            <a:r>
              <a:rPr lang="en-AU" dirty="0">
                <a:latin typeface="FSFFatBottom" panose="02000603000000000000" pitchFamily="2" charset="0"/>
                <a:ea typeface="FSFFatBottom" panose="02000603000000000000" pitchFamily="2" charset="0"/>
              </a:rPr>
              <a:t>iMovie</a:t>
            </a:r>
          </a:p>
          <a:p>
            <a:pPr lvl="1">
              <a:buFont typeface="Wingdings" panose="05000000000000000000" pitchFamily="2" charset="2"/>
              <a:buChar char="q"/>
            </a:pPr>
            <a:r>
              <a:rPr lang="en-AU" dirty="0">
                <a:latin typeface="FSFFatBottom" panose="02000603000000000000" pitchFamily="2" charset="0"/>
                <a:ea typeface="FSFFatBottom" panose="02000603000000000000" pitchFamily="2" charset="0"/>
              </a:rPr>
              <a:t>Shadow Puppet</a:t>
            </a:r>
          </a:p>
          <a:p>
            <a:pPr lvl="1">
              <a:buFont typeface="Wingdings" panose="05000000000000000000" pitchFamily="2" charset="2"/>
              <a:buChar char="q"/>
            </a:pPr>
            <a:r>
              <a:rPr lang="en-AU" dirty="0">
                <a:latin typeface="FSFFatBottom" panose="02000603000000000000" pitchFamily="2" charset="0"/>
                <a:ea typeface="FSFFatBottom" panose="02000603000000000000" pitchFamily="2" charset="0"/>
              </a:rPr>
              <a:t>Seesaw </a:t>
            </a: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Post responses to Seesaw, tagging each group member </a:t>
            </a:r>
          </a:p>
        </p:txBody>
      </p:sp>
      <p:pic>
        <p:nvPicPr>
          <p:cNvPr id="3074" name="Picture 2" descr="Image result for imovie">
            <a:extLst>
              <a:ext uri="{FF2B5EF4-FFF2-40B4-BE49-F238E27FC236}">
                <a16:creationId xmlns:a16="http://schemas.microsoft.com/office/drawing/2014/main" id="{B34A9691-3D69-4207-A6E1-5ED2F7F7A7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3111" y="4361578"/>
            <a:ext cx="1298224" cy="1298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hadow puppet">
            <a:extLst>
              <a:ext uri="{FF2B5EF4-FFF2-40B4-BE49-F238E27FC236}">
                <a16:creationId xmlns:a16="http://schemas.microsoft.com/office/drawing/2014/main" id="{9CBA7B80-DFF2-467C-BA0A-8F2E3B7458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3811" y="4479698"/>
            <a:ext cx="1061983" cy="106198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a:extLst>
              <a:ext uri="{FF2B5EF4-FFF2-40B4-BE49-F238E27FC236}">
                <a16:creationId xmlns:a16="http://schemas.microsoft.com/office/drawing/2014/main" id="{9E2624D8-49DD-4852-B7E4-F293268646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8270" y="4500081"/>
            <a:ext cx="1135294" cy="11352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218C75-54E3-4229-9D0F-2CBF41875B5B}"/>
              </a:ext>
            </a:extLst>
          </p:cNvPr>
          <p:cNvSpPr txBox="1"/>
          <p:nvPr/>
        </p:nvSpPr>
        <p:spPr>
          <a:xfrm rot="16200000">
            <a:off x="302307" y="3198168"/>
            <a:ext cx="1962397" cy="461665"/>
          </a:xfrm>
          <a:prstGeom prst="rect">
            <a:avLst/>
          </a:prstGeom>
          <a:noFill/>
        </p:spPr>
        <p:txBody>
          <a:bodyPr wrap="none" rtlCol="0">
            <a:spAutoFit/>
          </a:bodyPr>
          <a:lstStyle/>
          <a:p>
            <a:r>
              <a:rPr lang="en-AU" sz="2400" dirty="0">
                <a:solidFill>
                  <a:srgbClr val="C00000"/>
                </a:solidFill>
                <a:latin typeface="HelloScarecrow" panose="02000603000000000000" pitchFamily="2" charset="0"/>
                <a:ea typeface="HelloScarecrow" panose="02000603000000000000" pitchFamily="2" charset="0"/>
              </a:rPr>
              <a:t>Assessment</a:t>
            </a:r>
          </a:p>
        </p:txBody>
      </p:sp>
    </p:spTree>
    <p:extLst>
      <p:ext uri="{BB962C8B-B14F-4D97-AF65-F5344CB8AC3E}">
        <p14:creationId xmlns:p14="http://schemas.microsoft.com/office/powerpoint/2010/main" val="1119520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FA72-6414-4CEB-A786-D46504C5B3A9}"/>
              </a:ext>
            </a:extLst>
          </p:cNvPr>
          <p:cNvSpPr>
            <a:spLocks noGrp="1"/>
          </p:cNvSpPr>
          <p:nvPr>
            <p:ph type="title"/>
          </p:nvPr>
        </p:nvSpPr>
        <p:spPr>
          <a:xfrm>
            <a:off x="1782658" y="123291"/>
            <a:ext cx="10228980" cy="1403012"/>
          </a:xfrm>
        </p:spPr>
        <p:txBody>
          <a:bodyPr>
            <a:noAutofit/>
          </a:bodyPr>
          <a:lstStyle/>
          <a:p>
            <a:pPr algn="ctr"/>
            <a:r>
              <a:rPr lang="en-AU" sz="72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What’s Matter?</a:t>
            </a:r>
            <a:endParaRPr lang="en-AU" sz="7200" dirty="0"/>
          </a:p>
        </p:txBody>
      </p:sp>
      <p:grpSp>
        <p:nvGrpSpPr>
          <p:cNvPr id="4" name="Group 3">
            <a:extLst>
              <a:ext uri="{FF2B5EF4-FFF2-40B4-BE49-F238E27FC236}">
                <a16:creationId xmlns:a16="http://schemas.microsoft.com/office/drawing/2014/main" id="{96609207-CD39-4BA1-92CB-8A9B39426525}"/>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B324F9CB-F953-4C39-B88C-99DEFE2E50F8}"/>
                </a:ext>
              </a:extLst>
            </p:cNvPr>
            <p:cNvPicPr>
              <a:picLocks noChangeAspect="1"/>
            </p:cNvPicPr>
            <p:nvPr/>
          </p:nvPicPr>
          <p:blipFill rotWithShape="1">
            <a:blip r:embed="rId5">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F1FBFE7B-5DF0-4BF0-B2F9-2214829F0E82}"/>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49745765-FBE3-43E0-B2E4-0F9175AF7D2C}"/>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72D7EA6D-F5F8-4DEC-88AC-F86D4AB3F0E6}"/>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F8AAB16F-0B20-4728-90EF-31582637F943}"/>
              </a:ext>
            </a:extLst>
          </p:cNvPr>
          <p:cNvSpPr txBox="1"/>
          <p:nvPr/>
        </p:nvSpPr>
        <p:spPr>
          <a:xfrm>
            <a:off x="311292" y="633146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pic>
        <p:nvPicPr>
          <p:cNvPr id="12" name="Online Media 11" title="What's Matter? - Crash Course Kids #3.1">
            <a:hlinkClick r:id="" action="ppaction://media"/>
            <a:extLst>
              <a:ext uri="{FF2B5EF4-FFF2-40B4-BE49-F238E27FC236}">
                <a16:creationId xmlns:a16="http://schemas.microsoft.com/office/drawing/2014/main" id="{297B5D4D-F8CA-4E15-BA94-F0658D0EF9C5}"/>
              </a:ext>
            </a:extLst>
          </p:cNvPr>
          <p:cNvPicPr>
            <a:picLocks noGrp="1" noRot="1" noChangeAspect="1"/>
          </p:cNvPicPr>
          <p:nvPr>
            <p:ph idx="1"/>
            <a:videoFile r:link="rId1"/>
          </p:nvPr>
        </p:nvPicPr>
        <p:blipFill>
          <a:blip r:embed="rId6"/>
          <a:stretch>
            <a:fillRect/>
          </a:stretch>
        </p:blipFill>
        <p:spPr>
          <a:xfrm>
            <a:off x="1924692" y="1284270"/>
            <a:ext cx="9956016" cy="5384300"/>
          </a:xfrm>
          <a:prstGeom prst="rect">
            <a:avLst/>
          </a:prstGeom>
        </p:spPr>
      </p:pic>
    </p:spTree>
    <p:extLst>
      <p:ext uri="{BB962C8B-B14F-4D97-AF65-F5344CB8AC3E}">
        <p14:creationId xmlns:p14="http://schemas.microsoft.com/office/powerpoint/2010/main" val="2336323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027415"/>
          </a:xfrm>
        </p:spPr>
        <p:txBody>
          <a:bodyPr>
            <a:noAutofit/>
          </a:bodyPr>
          <a:lstStyle/>
          <a:p>
            <a:pPr algn="ctr"/>
            <a:r>
              <a:rPr lang="en-AU" sz="54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Gases Investigation</a:t>
            </a:r>
            <a:endParaRPr lang="en-AU" sz="5400" dirty="0"/>
          </a:p>
        </p:txBody>
      </p:sp>
      <p:sp>
        <p:nvSpPr>
          <p:cNvPr id="13" name="Content Placeholder 2">
            <a:extLst>
              <a:ext uri="{FF2B5EF4-FFF2-40B4-BE49-F238E27FC236}">
                <a16:creationId xmlns:a16="http://schemas.microsoft.com/office/drawing/2014/main" id="{9A30D591-A10D-4979-B68E-B6686256B885}"/>
              </a:ext>
            </a:extLst>
          </p:cNvPr>
          <p:cNvSpPr>
            <a:spLocks noGrp="1"/>
          </p:cNvSpPr>
          <p:nvPr>
            <p:ph idx="1"/>
          </p:nvPr>
        </p:nvSpPr>
        <p:spPr>
          <a:xfrm>
            <a:off x="1701543" y="1407561"/>
            <a:ext cx="10228980" cy="5075432"/>
          </a:xfrm>
        </p:spPr>
        <p:txBody>
          <a:bodyPr>
            <a:normAutofit fontScale="85000" lnSpcReduction="20000"/>
          </a:bodyPr>
          <a:lstStyle/>
          <a:p>
            <a:pPr marL="0" indent="0">
              <a:buNone/>
            </a:pPr>
            <a:r>
              <a:rPr lang="en-AU" dirty="0">
                <a:solidFill>
                  <a:srgbClr val="8F1B7C"/>
                </a:solidFill>
                <a:latin typeface="FSFFatBottom" panose="02000603000000000000" pitchFamily="2" charset="0"/>
                <a:ea typeface="FSFFatBottom" panose="02000603000000000000" pitchFamily="2" charset="0"/>
              </a:rPr>
              <a:t>Hypothesis</a:t>
            </a:r>
            <a:r>
              <a:rPr lang="en-AU" dirty="0">
                <a:latin typeface="FSFFatBottom" panose="02000603000000000000" pitchFamily="2" charset="0"/>
                <a:ea typeface="FSFFatBottom" panose="02000603000000000000" pitchFamily="2" charset="0"/>
              </a:rPr>
              <a:t>: </a:t>
            </a:r>
            <a:r>
              <a:rPr lang="en-AU" i="1" dirty="0">
                <a:latin typeface="FSFFatBottom" panose="02000603000000000000" pitchFamily="2" charset="0"/>
                <a:ea typeface="FSFFatBottom" panose="02000603000000000000" pitchFamily="2" charset="0"/>
              </a:rPr>
              <a:t>What do you think will happen?</a:t>
            </a:r>
            <a:r>
              <a:rPr lang="en-AU" dirty="0">
                <a:latin typeface="FSFFatBottom" panose="02000603000000000000" pitchFamily="2" charset="0"/>
                <a:ea typeface="FSFFatBottom" panose="02000603000000000000" pitchFamily="2" charset="0"/>
              </a:rPr>
              <a:t> </a:t>
            </a:r>
            <a:r>
              <a:rPr lang="en-AU" i="1" dirty="0">
                <a:latin typeface="FSFFatBottom" panose="02000603000000000000" pitchFamily="2" charset="0"/>
                <a:ea typeface="FSFFatBottom" panose="02000603000000000000" pitchFamily="2" charset="0"/>
              </a:rPr>
              <a:t>What makes you say that?</a:t>
            </a: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 </a:t>
            </a:r>
            <a:endParaRPr lang="en-AU" sz="2600" dirty="0">
              <a:latin typeface="FSFFatBottom" panose="02000603000000000000" pitchFamily="2" charset="0"/>
              <a:ea typeface="FSFFatBottom" panose="02000603000000000000" pitchFamily="2" charset="0"/>
            </a:endParaRPr>
          </a:p>
          <a:p>
            <a:pPr marL="0" indent="0">
              <a:buNone/>
            </a:pPr>
            <a:endParaRPr lang="en-AU" sz="2600" dirty="0">
              <a:latin typeface="FSFFatBottom" panose="02000603000000000000" pitchFamily="2" charset="0"/>
              <a:ea typeface="FSFFatBottom" panose="02000603000000000000" pitchFamily="2" charset="0"/>
            </a:endParaRPr>
          </a:p>
          <a:p>
            <a:pPr marL="0" indent="0">
              <a:buNone/>
            </a:pPr>
            <a:endParaRPr lang="en-AU" sz="1500" dirty="0">
              <a:latin typeface="FSFFatBottom" panose="02000603000000000000" pitchFamily="2" charset="0"/>
              <a:ea typeface="FSFFatBottom" panose="02000603000000000000" pitchFamily="2" charset="0"/>
            </a:endParaRPr>
          </a:p>
          <a:p>
            <a:pPr marL="0" indent="0">
              <a:buNone/>
            </a:pPr>
            <a:r>
              <a:rPr lang="en-AU" dirty="0">
                <a:solidFill>
                  <a:srgbClr val="930245"/>
                </a:solidFill>
                <a:latin typeface="FSFFatBottom" panose="02000603000000000000" pitchFamily="2" charset="0"/>
                <a:ea typeface="FSFFatBottom" panose="02000603000000000000" pitchFamily="2" charset="0"/>
              </a:rPr>
              <a:t>Scientific Variables</a:t>
            </a:r>
            <a:r>
              <a:rPr lang="en-AU" dirty="0">
                <a:latin typeface="FSFFatBottom" panose="02000603000000000000" pitchFamily="2" charset="0"/>
                <a:ea typeface="FSFFatBottom" panose="02000603000000000000" pitchFamily="2" charset="0"/>
              </a:rPr>
              <a:t>:</a:t>
            </a: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will be the </a:t>
            </a:r>
            <a:r>
              <a:rPr lang="en-AU" b="1" i="1" dirty="0">
                <a:latin typeface="FSFFatBottom" panose="02000603000000000000" pitchFamily="2" charset="0"/>
                <a:ea typeface="FSFFatBottom" panose="02000603000000000000" pitchFamily="2" charset="0"/>
              </a:rPr>
              <a:t>dependent variable</a:t>
            </a:r>
            <a:r>
              <a:rPr lang="en-AU" i="1" dirty="0">
                <a:latin typeface="FSFFatBottom" panose="02000603000000000000" pitchFamily="2" charset="0"/>
                <a:ea typeface="FSFFatBottom" panose="02000603000000000000" pitchFamily="2" charset="0"/>
              </a:rPr>
              <a:t>? What are you going to measure? </a:t>
            </a:r>
          </a:p>
          <a:p>
            <a:pPr marL="0" indent="0">
              <a:buNone/>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will be the </a:t>
            </a:r>
            <a:r>
              <a:rPr lang="en-AU" b="1" i="1" dirty="0">
                <a:latin typeface="FSFFatBottom" panose="02000603000000000000" pitchFamily="2" charset="0"/>
                <a:ea typeface="FSFFatBottom" panose="02000603000000000000" pitchFamily="2" charset="0"/>
              </a:rPr>
              <a:t>independent variable</a:t>
            </a:r>
            <a:r>
              <a:rPr lang="en-AU" i="1" dirty="0">
                <a:latin typeface="FSFFatBottom" panose="02000603000000000000" pitchFamily="2" charset="0"/>
                <a:ea typeface="FSFFatBottom" panose="02000603000000000000" pitchFamily="2" charset="0"/>
              </a:rPr>
              <a:t>? What are you going to change? </a:t>
            </a:r>
          </a:p>
          <a:p>
            <a:pPr>
              <a:buFont typeface="Wingdings" panose="05000000000000000000" pitchFamily="2" charset="2"/>
              <a:buChar char="q"/>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variables will you need to </a:t>
            </a:r>
            <a:r>
              <a:rPr lang="en-AU" b="1" i="1" dirty="0">
                <a:latin typeface="FSFFatBottom" panose="02000603000000000000" pitchFamily="2" charset="0"/>
                <a:ea typeface="FSFFatBottom" panose="02000603000000000000" pitchFamily="2" charset="0"/>
              </a:rPr>
              <a:t>control</a:t>
            </a:r>
            <a:r>
              <a:rPr lang="en-AU" i="1" dirty="0">
                <a:latin typeface="FSFFatBottom" panose="02000603000000000000" pitchFamily="2" charset="0"/>
                <a:ea typeface="FSFFatBottom" panose="02000603000000000000" pitchFamily="2" charset="0"/>
              </a:rPr>
              <a:t>? What will you need to keep the same?</a:t>
            </a:r>
          </a:p>
          <a:p>
            <a:pPr>
              <a:buFont typeface="Wingdings" panose="05000000000000000000" pitchFamily="2" charset="2"/>
              <a:buChar char="q"/>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spTree>
    <p:extLst>
      <p:ext uri="{BB962C8B-B14F-4D97-AF65-F5344CB8AC3E}">
        <p14:creationId xmlns:p14="http://schemas.microsoft.com/office/powerpoint/2010/main" val="219221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027415"/>
          </a:xfrm>
        </p:spPr>
        <p:txBody>
          <a:bodyPr>
            <a:noAutofit/>
          </a:bodyPr>
          <a:lstStyle/>
          <a:p>
            <a:pPr algn="ctr"/>
            <a:r>
              <a:rPr lang="en-AU" sz="54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Gases Investigation</a:t>
            </a:r>
            <a:endParaRPr lang="en-AU" sz="5400" dirty="0"/>
          </a:p>
        </p:txBody>
      </p:sp>
      <p:sp>
        <p:nvSpPr>
          <p:cNvPr id="12" name="Content Placeholder 2">
            <a:extLst>
              <a:ext uri="{FF2B5EF4-FFF2-40B4-BE49-F238E27FC236}">
                <a16:creationId xmlns:a16="http://schemas.microsoft.com/office/drawing/2014/main" id="{81160DE4-AE4B-4028-9B6F-8AB8FECDF5A8}"/>
              </a:ext>
            </a:extLst>
          </p:cNvPr>
          <p:cNvSpPr txBox="1">
            <a:spLocks/>
          </p:cNvSpPr>
          <p:nvPr/>
        </p:nvSpPr>
        <p:spPr>
          <a:xfrm>
            <a:off x="1969232" y="3236360"/>
            <a:ext cx="9855832" cy="31187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dirty="0">
                <a:latin typeface="FSFFatBottom" panose="02000603000000000000" pitchFamily="2" charset="0"/>
                <a:ea typeface="FSFFatBottom" panose="02000603000000000000" pitchFamily="2" charset="0"/>
              </a:rPr>
              <a:t>What do you see, observe or notice?</a:t>
            </a:r>
          </a:p>
          <a:p>
            <a:pPr marL="0" indent="0" algn="ctr">
              <a:buNone/>
            </a:pPr>
            <a:endParaRPr lang="en-AU"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Why do you think this might be?</a:t>
            </a:r>
          </a:p>
          <a:p>
            <a:pPr marL="0" indent="0" algn="ctr">
              <a:buNone/>
            </a:pPr>
            <a:endParaRPr lang="en-AU"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What conclusions can you draw about hot and cold air?</a:t>
            </a:r>
          </a:p>
          <a:p>
            <a:pPr marL="0" indent="0" algn="ctr">
              <a:buNone/>
            </a:pPr>
            <a:endParaRPr lang="en-AU"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What might this mean for the weather?</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sp>
        <p:nvSpPr>
          <p:cNvPr id="11" name="Rectangle 10">
            <a:extLst>
              <a:ext uri="{FF2B5EF4-FFF2-40B4-BE49-F238E27FC236}">
                <a16:creationId xmlns:a16="http://schemas.microsoft.com/office/drawing/2014/main" id="{C43D44A1-9F21-4EF9-AE74-5905280B3812}"/>
              </a:ext>
            </a:extLst>
          </p:cNvPr>
          <p:cNvSpPr/>
          <p:nvPr/>
        </p:nvSpPr>
        <p:spPr>
          <a:xfrm>
            <a:off x="2198670" y="1068893"/>
            <a:ext cx="9596063" cy="523220"/>
          </a:xfrm>
          <a:prstGeom prst="rect">
            <a:avLst/>
          </a:prstGeom>
        </p:spPr>
        <p:txBody>
          <a:bodyPr wrap="square">
            <a:spAutoFit/>
          </a:bodyPr>
          <a:lstStyle/>
          <a:p>
            <a:pPr algn="ctr"/>
            <a:r>
              <a:rPr lang="en-AU" sz="2800" dirty="0">
                <a:latin typeface="FSFFatBottom" panose="02000603000000000000" pitchFamily="2" charset="0"/>
                <a:ea typeface="FSFFatBottom" panose="02000603000000000000" pitchFamily="2" charset="0"/>
              </a:rPr>
              <a:t>What is the difference between hot and cold air?</a:t>
            </a:r>
          </a:p>
        </p:txBody>
      </p:sp>
      <p:pic>
        <p:nvPicPr>
          <p:cNvPr id="3" name="Picture 2">
            <a:extLst>
              <a:ext uri="{FF2B5EF4-FFF2-40B4-BE49-F238E27FC236}">
                <a16:creationId xmlns:a16="http://schemas.microsoft.com/office/drawing/2014/main" id="{1C53ACD3-05AE-46C7-B37A-DD0CCA501904}"/>
              </a:ext>
            </a:extLst>
          </p:cNvPr>
          <p:cNvPicPr>
            <a:picLocks noChangeAspect="1"/>
          </p:cNvPicPr>
          <p:nvPr/>
        </p:nvPicPr>
        <p:blipFill>
          <a:blip r:embed="rId5"/>
          <a:stretch>
            <a:fillRect/>
          </a:stretch>
        </p:blipFill>
        <p:spPr>
          <a:xfrm>
            <a:off x="4796083" y="1582894"/>
            <a:ext cx="4202130" cy="1519902"/>
          </a:xfrm>
          <a:prstGeom prst="rect">
            <a:avLst/>
          </a:prstGeom>
        </p:spPr>
      </p:pic>
    </p:spTree>
    <p:extLst>
      <p:ext uri="{BB962C8B-B14F-4D97-AF65-F5344CB8AC3E}">
        <p14:creationId xmlns:p14="http://schemas.microsoft.com/office/powerpoint/2010/main" val="1433167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FA72-6414-4CEB-A786-D46504C5B3A9}"/>
              </a:ext>
            </a:extLst>
          </p:cNvPr>
          <p:cNvSpPr>
            <a:spLocks noGrp="1"/>
          </p:cNvSpPr>
          <p:nvPr>
            <p:ph type="title"/>
          </p:nvPr>
        </p:nvSpPr>
        <p:spPr>
          <a:xfrm>
            <a:off x="1782658" y="123291"/>
            <a:ext cx="10228980" cy="788810"/>
          </a:xfrm>
        </p:spPr>
        <p:txBody>
          <a:bodyPr>
            <a:noAutofit/>
          </a:bodyPr>
          <a:lstStyle/>
          <a:p>
            <a:pPr algn="ctr"/>
            <a:r>
              <a:rPr lang="en-AU" sz="5000" b="1" dirty="0">
                <a:blipFill dpi="0" rotWithShape="1">
                  <a:blip r:embed="rId3">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Air Experiment</a:t>
            </a:r>
            <a:endParaRPr lang="en-AU" sz="5000" dirty="0"/>
          </a:p>
        </p:txBody>
      </p:sp>
      <p:grpSp>
        <p:nvGrpSpPr>
          <p:cNvPr id="4" name="Group 3">
            <a:extLst>
              <a:ext uri="{FF2B5EF4-FFF2-40B4-BE49-F238E27FC236}">
                <a16:creationId xmlns:a16="http://schemas.microsoft.com/office/drawing/2014/main" id="{96609207-CD39-4BA1-92CB-8A9B39426525}"/>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B324F9CB-F953-4C39-B88C-99DEFE2E50F8}"/>
                </a:ext>
              </a:extLst>
            </p:cNvPr>
            <p:cNvPicPr>
              <a:picLocks noChangeAspect="1"/>
            </p:cNvPicPr>
            <p:nvPr/>
          </p:nvPicPr>
          <p:blipFill rotWithShape="1">
            <a:blip r:embed="rId4">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F1FBFE7B-5DF0-4BF0-B2F9-2214829F0E82}"/>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49745765-FBE3-43E0-B2E4-0F9175AF7D2C}"/>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72D7EA6D-F5F8-4DEC-88AC-F86D4AB3F0E6}"/>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F8AAB16F-0B20-4728-90EF-31582637F943}"/>
              </a:ext>
            </a:extLst>
          </p:cNvPr>
          <p:cNvSpPr txBox="1"/>
          <p:nvPr/>
        </p:nvSpPr>
        <p:spPr>
          <a:xfrm>
            <a:off x="311292" y="633146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pic>
        <p:nvPicPr>
          <p:cNvPr id="11" name="Content Placeholder 10">
            <a:hlinkClick r:id="rId5"/>
            <a:extLst>
              <a:ext uri="{FF2B5EF4-FFF2-40B4-BE49-F238E27FC236}">
                <a16:creationId xmlns:a16="http://schemas.microsoft.com/office/drawing/2014/main" id="{36AE9CAF-8CAA-43F1-AC2A-81AA7D2C06E1}"/>
              </a:ext>
            </a:extLst>
          </p:cNvPr>
          <p:cNvPicPr>
            <a:picLocks noGrp="1" noChangeAspect="1"/>
          </p:cNvPicPr>
          <p:nvPr>
            <p:ph idx="1"/>
          </p:nvPr>
        </p:nvPicPr>
        <p:blipFill>
          <a:blip r:embed="rId6"/>
          <a:stretch>
            <a:fillRect/>
          </a:stretch>
        </p:blipFill>
        <p:spPr>
          <a:xfrm>
            <a:off x="1938900" y="1198482"/>
            <a:ext cx="9941808" cy="5438623"/>
          </a:xfrm>
          <a:prstGeom prst="rect">
            <a:avLst/>
          </a:prstGeom>
        </p:spPr>
      </p:pic>
      <p:sp>
        <p:nvSpPr>
          <p:cNvPr id="13" name="Rectangle 12">
            <a:extLst>
              <a:ext uri="{FF2B5EF4-FFF2-40B4-BE49-F238E27FC236}">
                <a16:creationId xmlns:a16="http://schemas.microsoft.com/office/drawing/2014/main" id="{67FDF85F-CC1C-459B-A7A4-BF9C247BC601}"/>
              </a:ext>
            </a:extLst>
          </p:cNvPr>
          <p:cNvSpPr/>
          <p:nvPr/>
        </p:nvSpPr>
        <p:spPr>
          <a:xfrm>
            <a:off x="4319383" y="912101"/>
            <a:ext cx="5233740" cy="369332"/>
          </a:xfrm>
          <a:prstGeom prst="rect">
            <a:avLst/>
          </a:prstGeom>
        </p:spPr>
        <p:txBody>
          <a:bodyPr wrap="none">
            <a:spAutoFit/>
          </a:bodyPr>
          <a:lstStyle/>
          <a:p>
            <a:r>
              <a:rPr lang="en-AU" dirty="0">
                <a:hlinkClick r:id="rId5"/>
              </a:rPr>
              <a:t>http://education.abc.net.au/home#!/media/103418/</a:t>
            </a:r>
            <a:r>
              <a:rPr lang="en-AU" dirty="0"/>
              <a:t> </a:t>
            </a:r>
          </a:p>
        </p:txBody>
      </p:sp>
    </p:spTree>
    <p:extLst>
      <p:ext uri="{BB962C8B-B14F-4D97-AF65-F5344CB8AC3E}">
        <p14:creationId xmlns:p14="http://schemas.microsoft.com/office/powerpoint/2010/main" val="3303957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A3F16D-B011-4D90-BCB7-97DB91C777FE}"/>
              </a:ext>
            </a:extLst>
          </p:cNvPr>
          <p:cNvSpPr/>
          <p:nvPr/>
        </p:nvSpPr>
        <p:spPr>
          <a:xfrm>
            <a:off x="162851" y="158090"/>
            <a:ext cx="11866297" cy="676276"/>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AU" sz="4000" dirty="0">
                <a:solidFill>
                  <a:schemeClr val="bg1">
                    <a:lumMod val="95000"/>
                  </a:schemeClr>
                </a:solidFill>
                <a:latin typeface="DP Ohlala" panose="02000603000000000000" pitchFamily="2" charset="0"/>
              </a:rPr>
              <a:t>Claim Support Question- Thinking Routine</a:t>
            </a:r>
            <a:endParaRPr lang="en-AU" sz="4000" dirty="0"/>
          </a:p>
        </p:txBody>
      </p:sp>
      <p:graphicFrame>
        <p:nvGraphicFramePr>
          <p:cNvPr id="3" name="Table 2">
            <a:extLst>
              <a:ext uri="{FF2B5EF4-FFF2-40B4-BE49-F238E27FC236}">
                <a16:creationId xmlns:a16="http://schemas.microsoft.com/office/drawing/2014/main" id="{A10F12B2-2891-4E82-BE58-C10E1F6DA268}"/>
              </a:ext>
            </a:extLst>
          </p:cNvPr>
          <p:cNvGraphicFramePr>
            <a:graphicFrameLocks noGrp="1"/>
          </p:cNvGraphicFramePr>
          <p:nvPr>
            <p:extLst>
              <p:ext uri="{D42A27DB-BD31-4B8C-83A1-F6EECF244321}">
                <p14:modId xmlns:p14="http://schemas.microsoft.com/office/powerpoint/2010/main" val="1657210871"/>
              </p:ext>
            </p:extLst>
          </p:nvPr>
        </p:nvGraphicFramePr>
        <p:xfrm>
          <a:off x="162851" y="956930"/>
          <a:ext cx="11866296" cy="5619079"/>
        </p:xfrm>
        <a:graphic>
          <a:graphicData uri="http://schemas.openxmlformats.org/drawingml/2006/table">
            <a:tbl>
              <a:tblPr firstRow="1" bandRow="1">
                <a:tableStyleId>{5C22544A-7EE6-4342-B048-85BDC9FD1C3A}</a:tableStyleId>
              </a:tblPr>
              <a:tblGrid>
                <a:gridCol w="2785832">
                  <a:extLst>
                    <a:ext uri="{9D8B030D-6E8A-4147-A177-3AD203B41FA5}">
                      <a16:colId xmlns:a16="http://schemas.microsoft.com/office/drawing/2014/main" val="2726906594"/>
                    </a:ext>
                  </a:extLst>
                </a:gridCol>
                <a:gridCol w="5125032">
                  <a:extLst>
                    <a:ext uri="{9D8B030D-6E8A-4147-A177-3AD203B41FA5}">
                      <a16:colId xmlns:a16="http://schemas.microsoft.com/office/drawing/2014/main" val="1313484665"/>
                    </a:ext>
                  </a:extLst>
                </a:gridCol>
                <a:gridCol w="3955432">
                  <a:extLst>
                    <a:ext uri="{9D8B030D-6E8A-4147-A177-3AD203B41FA5}">
                      <a16:colId xmlns:a16="http://schemas.microsoft.com/office/drawing/2014/main" val="788697401"/>
                    </a:ext>
                  </a:extLst>
                </a:gridCol>
              </a:tblGrid>
              <a:tr h="1076050">
                <a:tc>
                  <a:txBody>
                    <a:bodyPr/>
                    <a:lstStyle/>
                    <a:p>
                      <a:pPr algn="ctr"/>
                      <a:r>
                        <a:rPr lang="en-AU" sz="2400" u="sng" dirty="0">
                          <a:solidFill>
                            <a:schemeClr val="tx1"/>
                          </a:solidFill>
                          <a:latin typeface="FSFFatBottom" panose="02000603000000000000" pitchFamily="2" charset="0"/>
                          <a:ea typeface="FSFFatBottom" panose="02000603000000000000" pitchFamily="2" charset="0"/>
                        </a:rPr>
                        <a:t>Claim</a:t>
                      </a:r>
                      <a:endParaRPr lang="en-AU" sz="2400" b="0" u="none" dirty="0">
                        <a:solidFill>
                          <a:schemeClr val="tx1"/>
                        </a:solidFill>
                        <a:latin typeface="FSFFatBottom" panose="02000603000000000000" pitchFamily="2" charset="0"/>
                        <a:ea typeface="FSFFatBottom" panose="02000603000000000000" pitchFamily="2" charset="0"/>
                      </a:endParaRPr>
                    </a:p>
                    <a:p>
                      <a:pPr algn="ctr"/>
                      <a:r>
                        <a:rPr lang="en-AU" sz="1800" b="0" u="none" dirty="0">
                          <a:solidFill>
                            <a:schemeClr val="tx1"/>
                          </a:solidFill>
                          <a:latin typeface="FSFFatBottom" panose="02000603000000000000" pitchFamily="2" charset="0"/>
                          <a:ea typeface="FSFFatBottom" panose="02000603000000000000" pitchFamily="2" charset="0"/>
                        </a:rPr>
                        <a:t>What is the claim?</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400" u="sng" dirty="0">
                          <a:solidFill>
                            <a:schemeClr val="tx1"/>
                          </a:solidFill>
                          <a:latin typeface="FSFFatBottom" panose="02000603000000000000" pitchFamily="2" charset="0"/>
                          <a:ea typeface="FSFFatBottom" panose="02000603000000000000" pitchFamily="2" charset="0"/>
                        </a:rPr>
                        <a:t>Support</a:t>
                      </a:r>
                    </a:p>
                    <a:p>
                      <a:pPr algn="ctr"/>
                      <a:r>
                        <a:rPr lang="en-AU" sz="1800" b="0" u="none" dirty="0">
                          <a:solidFill>
                            <a:schemeClr val="tx1"/>
                          </a:solidFill>
                          <a:latin typeface="FSFFatBottom" panose="02000603000000000000" pitchFamily="2" charset="0"/>
                          <a:ea typeface="FSFFatBottom" panose="02000603000000000000" pitchFamily="2" charset="0"/>
                        </a:rPr>
                        <a:t>What evidence have we gathered to support this claim?</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400" u="sng" dirty="0">
                          <a:solidFill>
                            <a:schemeClr val="tx1"/>
                          </a:solidFill>
                          <a:latin typeface="FSFFatBottom" panose="02000603000000000000" pitchFamily="2" charset="0"/>
                          <a:ea typeface="FSFFatBottom" panose="02000603000000000000" pitchFamily="2" charset="0"/>
                        </a:rPr>
                        <a:t>Question</a:t>
                      </a:r>
                    </a:p>
                    <a:p>
                      <a:pPr algn="ctr"/>
                      <a:r>
                        <a:rPr lang="en-AU" sz="1800" b="0" u="none" dirty="0">
                          <a:solidFill>
                            <a:schemeClr val="tx1"/>
                          </a:solidFill>
                          <a:latin typeface="FSFFatBottom" panose="02000603000000000000" pitchFamily="2" charset="0"/>
                          <a:ea typeface="FSFFatBottom" panose="02000603000000000000" pitchFamily="2" charset="0"/>
                        </a:rPr>
                        <a:t>What questions do we still have about states of matter?</a:t>
                      </a:r>
                    </a:p>
                  </a:txBody>
                  <a:tcPr>
                    <a:solidFill>
                      <a:schemeClr val="accent4">
                        <a:lumMod val="20000"/>
                        <a:lumOff val="80000"/>
                      </a:schemeClr>
                    </a:solidFill>
                  </a:tcPr>
                </a:tc>
                <a:extLst>
                  <a:ext uri="{0D108BD9-81ED-4DB2-BD59-A6C34878D82A}">
                    <a16:rowId xmlns:a16="http://schemas.microsoft.com/office/drawing/2014/main" val="1179184132"/>
                  </a:ext>
                </a:extLst>
              </a:tr>
              <a:tr h="4543029">
                <a:tc>
                  <a:txBody>
                    <a:bodyPr/>
                    <a:lstStyle/>
                    <a:p>
                      <a:endParaRPr lang="en-AU" dirty="0"/>
                    </a:p>
                  </a:txBody>
                  <a:tcPr>
                    <a:solidFill>
                      <a:schemeClr val="bg1">
                        <a:lumMod val="95000"/>
                      </a:schemeClr>
                    </a:solidFill>
                  </a:tcPr>
                </a:tc>
                <a:tc>
                  <a:txBody>
                    <a:bodyPr/>
                    <a:lstStyle/>
                    <a:p>
                      <a:endParaRPr lang="en-AU" dirty="0"/>
                    </a:p>
                  </a:txBody>
                  <a:tcPr>
                    <a:solidFill>
                      <a:schemeClr val="bg1">
                        <a:lumMod val="95000"/>
                      </a:schemeClr>
                    </a:solidFill>
                  </a:tcPr>
                </a:tc>
                <a:tc>
                  <a:txBody>
                    <a:bodyPr/>
                    <a:lstStyle/>
                    <a:p>
                      <a:endParaRPr lang="en-AU" dirty="0"/>
                    </a:p>
                  </a:txBody>
                  <a:tcPr>
                    <a:solidFill>
                      <a:schemeClr val="bg1">
                        <a:lumMod val="95000"/>
                      </a:schemeClr>
                    </a:solidFill>
                  </a:tcPr>
                </a:tc>
                <a:extLst>
                  <a:ext uri="{0D108BD9-81ED-4DB2-BD59-A6C34878D82A}">
                    <a16:rowId xmlns:a16="http://schemas.microsoft.com/office/drawing/2014/main" val="2500695736"/>
                  </a:ext>
                </a:extLst>
              </a:tr>
            </a:tbl>
          </a:graphicData>
        </a:graphic>
      </p:graphicFrame>
      <p:sp>
        <p:nvSpPr>
          <p:cNvPr id="4" name="TextBox 3">
            <a:extLst>
              <a:ext uri="{FF2B5EF4-FFF2-40B4-BE49-F238E27FC236}">
                <a16:creationId xmlns:a16="http://schemas.microsoft.com/office/drawing/2014/main" id="{FA0F35F5-221F-48F2-ABB7-85842B0661C7}"/>
              </a:ext>
            </a:extLst>
          </p:cNvPr>
          <p:cNvSpPr txBox="1"/>
          <p:nvPr/>
        </p:nvSpPr>
        <p:spPr>
          <a:xfrm>
            <a:off x="0" y="6576009"/>
            <a:ext cx="2178121" cy="261610"/>
          </a:xfrm>
          <a:prstGeom prst="rect">
            <a:avLst/>
          </a:prstGeom>
          <a:noFill/>
        </p:spPr>
        <p:txBody>
          <a:bodyPr wrap="square" rtlCol="0">
            <a:spAutoFit/>
          </a:bodyPr>
          <a:lstStyle/>
          <a:p>
            <a:pPr algn="ctr"/>
            <a:r>
              <a:rPr lang="en-AU" sz="1100" dirty="0">
                <a:latin typeface="HelloWhimsy" panose="02000603000000000000" pitchFamily="2" charset="0"/>
                <a:ea typeface="HelloWhimsy" panose="02000603000000000000" pitchFamily="2" charset="0"/>
              </a:rPr>
              <a:t>Adapted from Ron Ritchhart</a:t>
            </a:r>
          </a:p>
        </p:txBody>
      </p:sp>
      <p:sp>
        <p:nvSpPr>
          <p:cNvPr id="5" name="TextBox 4">
            <a:extLst>
              <a:ext uri="{FF2B5EF4-FFF2-40B4-BE49-F238E27FC236}">
                <a16:creationId xmlns:a16="http://schemas.microsoft.com/office/drawing/2014/main" id="{C44347AB-7DE5-464D-8064-747132E50275}"/>
              </a:ext>
            </a:extLst>
          </p:cNvPr>
          <p:cNvSpPr txBox="1"/>
          <p:nvPr/>
        </p:nvSpPr>
        <p:spPr>
          <a:xfrm>
            <a:off x="11047757" y="6563537"/>
            <a:ext cx="1062050" cy="253916"/>
          </a:xfrm>
          <a:prstGeom prst="rect">
            <a:avLst/>
          </a:prstGeom>
          <a:noFill/>
        </p:spPr>
        <p:txBody>
          <a:bodyPr wrap="square" rtlCol="0">
            <a:spAutoFit/>
          </a:bodyPr>
          <a:lstStyle/>
          <a:p>
            <a:pPr algn="ctr"/>
            <a:r>
              <a:rPr lang="en-AU" sz="1050" dirty="0">
                <a:latin typeface="HelloWhimsy" panose="02000603000000000000" pitchFamily="2" charset="0"/>
                <a:ea typeface="HelloWhimsy" panose="02000603000000000000" pitchFamily="2" charset="0"/>
              </a:rPr>
              <a:t>Alice Vigors 2018</a:t>
            </a:r>
          </a:p>
        </p:txBody>
      </p:sp>
      <p:sp>
        <p:nvSpPr>
          <p:cNvPr id="6" name="TextBox 5">
            <a:extLst>
              <a:ext uri="{FF2B5EF4-FFF2-40B4-BE49-F238E27FC236}">
                <a16:creationId xmlns:a16="http://schemas.microsoft.com/office/drawing/2014/main" id="{C82198AA-64E4-4E8B-980B-EA43EA5827DB}"/>
              </a:ext>
            </a:extLst>
          </p:cNvPr>
          <p:cNvSpPr txBox="1"/>
          <p:nvPr/>
        </p:nvSpPr>
        <p:spPr>
          <a:xfrm>
            <a:off x="5114800" y="6396335"/>
            <a:ext cx="1962397" cy="461665"/>
          </a:xfrm>
          <a:prstGeom prst="rect">
            <a:avLst/>
          </a:prstGeom>
          <a:noFill/>
        </p:spPr>
        <p:txBody>
          <a:bodyPr wrap="none" rtlCol="0">
            <a:spAutoFit/>
          </a:bodyPr>
          <a:lstStyle/>
          <a:p>
            <a:r>
              <a:rPr lang="en-AU" sz="2400" dirty="0">
                <a:solidFill>
                  <a:srgbClr val="C00000"/>
                </a:solidFill>
                <a:latin typeface="HelloScarecrow" panose="02000603000000000000" pitchFamily="2" charset="0"/>
                <a:ea typeface="HelloScarecrow" panose="02000603000000000000" pitchFamily="2" charset="0"/>
              </a:rPr>
              <a:t>Assessment</a:t>
            </a:r>
          </a:p>
        </p:txBody>
      </p:sp>
    </p:spTree>
    <p:extLst>
      <p:ext uri="{BB962C8B-B14F-4D97-AF65-F5344CB8AC3E}">
        <p14:creationId xmlns:p14="http://schemas.microsoft.com/office/powerpoint/2010/main" val="1547293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040C7D-ADE3-4DC4-83DD-90B6324A5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1A05B4-AFCA-471E-BB18-708AA531F38E}"/>
              </a:ext>
            </a:extLst>
          </p:cNvPr>
          <p:cNvSpPr>
            <a:spLocks noGrp="1"/>
          </p:cNvSpPr>
          <p:nvPr>
            <p:ph type="title"/>
          </p:nvPr>
        </p:nvSpPr>
        <p:spPr>
          <a:xfrm>
            <a:off x="359595" y="297952"/>
            <a:ext cx="11486507" cy="6256960"/>
          </a:xfrm>
          <a:prstGeom prst="roundRect">
            <a:avLst/>
          </a:prstGeom>
          <a:solidFill>
            <a:schemeClr val="bg1">
              <a:alpha val="44000"/>
            </a:schemeClr>
          </a:solidFill>
          <a:effectLst>
            <a:softEdge rad="63500"/>
          </a:effectLst>
        </p:spPr>
        <p:txBody>
          <a:bodyPr>
            <a:normAutofit/>
          </a:bodyPr>
          <a:lstStyle/>
          <a:p>
            <a:pPr algn="ctr"/>
            <a:r>
              <a:rPr lang="en-AU" dirty="0">
                <a:latin typeface="FSFFatBottom" panose="02000603000000000000" pitchFamily="2" charset="0"/>
                <a:ea typeface="FSFFatBottom" panose="02000603000000000000" pitchFamily="2" charset="0"/>
              </a:rPr>
              <a:t>What is the result of combining materials?</a:t>
            </a:r>
            <a:br>
              <a:rPr lang="en-AU" dirty="0">
                <a:latin typeface="FSFFatBottom" panose="02000603000000000000" pitchFamily="2" charset="0"/>
                <a:ea typeface="FSFFatBottom" panose="02000603000000000000" pitchFamily="2" charset="0"/>
              </a:rPr>
            </a:br>
            <a:br>
              <a:rPr lang="en-AU" dirty="0">
                <a:latin typeface="FSFFatBottom" panose="02000603000000000000" pitchFamily="2" charset="0"/>
                <a:ea typeface="FSFFatBottom" panose="02000603000000000000" pitchFamily="2" charset="0"/>
              </a:rPr>
            </a:br>
            <a:endParaRPr lang="en-AU" dirty="0">
              <a:latin typeface="FSFFatBottom" panose="02000603000000000000" pitchFamily="2" charset="0"/>
              <a:ea typeface="FSFFatBottom" panose="02000603000000000000" pitchFamily="2" charset="0"/>
            </a:endParaRPr>
          </a:p>
        </p:txBody>
      </p:sp>
      <p:sp>
        <p:nvSpPr>
          <p:cNvPr id="6" name="TextBox 5">
            <a:extLst>
              <a:ext uri="{FF2B5EF4-FFF2-40B4-BE49-F238E27FC236}">
                <a16:creationId xmlns:a16="http://schemas.microsoft.com/office/drawing/2014/main" id="{6C2D9BD1-4417-4272-965C-2BFBDABC699D}"/>
              </a:ext>
            </a:extLst>
          </p:cNvPr>
          <p:cNvSpPr txBox="1"/>
          <p:nvPr/>
        </p:nvSpPr>
        <p:spPr>
          <a:xfrm>
            <a:off x="5612991" y="6306346"/>
            <a:ext cx="979714" cy="461665"/>
          </a:xfrm>
          <a:prstGeom prst="rect">
            <a:avLst/>
          </a:prstGeom>
          <a:noFill/>
        </p:spPr>
        <p:txBody>
          <a:bodyPr wrap="square" rtlCol="0">
            <a:spAutoFit/>
          </a:bodyPr>
          <a:lstStyle/>
          <a:p>
            <a:pPr algn="ctr"/>
            <a:r>
              <a:rPr lang="en-AU" sz="12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1538514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325563"/>
          </a:xfrm>
        </p:spPr>
        <p:txBody>
          <a:bodyPr>
            <a:normAutofit/>
          </a:bodyPr>
          <a:lstStyle/>
          <a:p>
            <a:pPr algn="ctr"/>
            <a:r>
              <a:rPr lang="en-AU" sz="72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Key Terms</a:t>
            </a:r>
            <a:endParaRPr lang="en-AU" sz="7200" dirty="0"/>
          </a:p>
        </p:txBody>
      </p:sp>
      <p:sp>
        <p:nvSpPr>
          <p:cNvPr id="3" name="Content Placeholder 2">
            <a:extLst>
              <a:ext uri="{FF2B5EF4-FFF2-40B4-BE49-F238E27FC236}">
                <a16:creationId xmlns:a16="http://schemas.microsoft.com/office/drawing/2014/main" id="{62ED0A1D-37E1-4A3F-8E7E-BA8634DC6C89}"/>
              </a:ext>
            </a:extLst>
          </p:cNvPr>
          <p:cNvSpPr>
            <a:spLocks noGrp="1"/>
          </p:cNvSpPr>
          <p:nvPr>
            <p:ph idx="1"/>
          </p:nvPr>
        </p:nvSpPr>
        <p:spPr>
          <a:xfrm>
            <a:off x="1938900" y="1825625"/>
            <a:ext cx="10072738" cy="4351338"/>
          </a:xfrm>
        </p:spPr>
        <p:txBody>
          <a:bodyPr>
            <a:normAutofit/>
          </a:bodyPr>
          <a:lstStyle/>
          <a:p>
            <a:pPr marL="0" indent="0">
              <a:buNone/>
            </a:pPr>
            <a:r>
              <a:rPr lang="en-AU" dirty="0">
                <a:latin typeface="FSFFatBottom" panose="02000603000000000000" pitchFamily="2" charset="0"/>
                <a:ea typeface="FSFFatBottom" panose="02000603000000000000" pitchFamily="2" charset="0"/>
              </a:rPr>
              <a:t>What is the difference between reversible changes in matter and irreversible changes in matter?</a:t>
            </a:r>
          </a:p>
          <a:p>
            <a:pPr marL="0" indent="0">
              <a:buNone/>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Reversible:</a:t>
            </a:r>
          </a:p>
          <a:p>
            <a:pPr marL="0" indent="0">
              <a:buNone/>
            </a:pPr>
            <a:r>
              <a:rPr lang="en-AU" dirty="0">
                <a:latin typeface="FSFFatBottom" panose="02000603000000000000" pitchFamily="2" charset="0"/>
                <a:ea typeface="FSFFatBottom" panose="02000603000000000000" pitchFamily="2" charset="0"/>
              </a:rPr>
              <a:t> </a:t>
            </a:r>
          </a:p>
          <a:p>
            <a:pPr marL="0" indent="0">
              <a:buNone/>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Irreversible: </a:t>
            </a:r>
          </a:p>
        </p:txBody>
      </p:sp>
      <p:pic>
        <p:nvPicPr>
          <p:cNvPr id="1026" name="Picture 2" descr="Image result for burning candle">
            <a:extLst>
              <a:ext uri="{FF2B5EF4-FFF2-40B4-BE49-F238E27FC236}">
                <a16:creationId xmlns:a16="http://schemas.microsoft.com/office/drawing/2014/main" id="{6AC0A5C0-C7D1-4B2E-9D55-CF397D837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3336" y="4746562"/>
            <a:ext cx="3188663" cy="21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808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445EC-7E49-4F8A-89D5-0F41681B5276}"/>
              </a:ext>
            </a:extLst>
          </p:cNvPr>
          <p:cNvSpPr>
            <a:spLocks noGrp="1"/>
          </p:cNvSpPr>
          <p:nvPr>
            <p:ph type="title"/>
          </p:nvPr>
        </p:nvSpPr>
        <p:spPr>
          <a:xfrm>
            <a:off x="1938900" y="39235"/>
            <a:ext cx="10067144" cy="1325563"/>
          </a:xfrm>
        </p:spPr>
        <p:txBody>
          <a:bodyPr>
            <a:normAutofit/>
          </a:bodyPr>
          <a:lstStyle/>
          <a:p>
            <a:pPr algn="ctr"/>
            <a:r>
              <a:rPr lang="en-AU" sz="7200" b="1" dirty="0">
                <a:blipFill dpi="0" rotWithShape="1">
                  <a:blip r:embed="rId2">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Content &amp; Skills Focus</a:t>
            </a:r>
            <a:endParaRPr lang="en-AU" sz="7200" dirty="0">
              <a:latin typeface="FSFFatBottom" panose="02000603000000000000" pitchFamily="2" charset="0"/>
              <a:ea typeface="FSFFatBottom" panose="02000603000000000000" pitchFamily="2" charset="0"/>
            </a:endParaRPr>
          </a:p>
        </p:txBody>
      </p:sp>
      <p:sp>
        <p:nvSpPr>
          <p:cNvPr id="3" name="Content Placeholder 2">
            <a:extLst>
              <a:ext uri="{FF2B5EF4-FFF2-40B4-BE49-F238E27FC236}">
                <a16:creationId xmlns:a16="http://schemas.microsoft.com/office/drawing/2014/main" id="{AD171FD9-4936-4C14-844C-FF1C0CF2B828}"/>
              </a:ext>
            </a:extLst>
          </p:cNvPr>
          <p:cNvSpPr>
            <a:spLocks noGrp="1"/>
          </p:cNvSpPr>
          <p:nvPr>
            <p:ph sz="half" idx="1"/>
          </p:nvPr>
        </p:nvSpPr>
        <p:spPr>
          <a:xfrm>
            <a:off x="1706095" y="1342240"/>
            <a:ext cx="4560479" cy="5515760"/>
          </a:xfrm>
        </p:spPr>
        <p:txBody>
          <a:bodyPr>
            <a:normAutofit fontScale="62500" lnSpcReduction="20000"/>
          </a:bodyPr>
          <a:lstStyle/>
          <a:p>
            <a:pPr marL="0" indent="0">
              <a:buNone/>
            </a:pPr>
            <a:r>
              <a:rPr lang="en-AU" sz="1600" b="1" u="sng" dirty="0">
                <a:solidFill>
                  <a:schemeClr val="accent4">
                    <a:lumMod val="75000"/>
                  </a:schemeClr>
                </a:solidFill>
                <a:latin typeface="FSFFatBottom" panose="02000603000000000000" pitchFamily="2" charset="0"/>
                <a:ea typeface="FSFFatBottom" panose="02000603000000000000" pitchFamily="2" charset="0"/>
              </a:rPr>
              <a:t>States of Matte</a:t>
            </a:r>
            <a:r>
              <a:rPr lang="en-AU" sz="1600" b="1" u="sng" dirty="0">
                <a:latin typeface="FSFFatBottom" panose="02000603000000000000" pitchFamily="2" charset="0"/>
                <a:ea typeface="FSFFatBottom" panose="02000603000000000000" pitchFamily="2" charset="0"/>
              </a:rPr>
              <a:t>r</a:t>
            </a:r>
            <a:endParaRPr lang="en-AU" sz="1600"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sz="1400" dirty="0">
                <a:latin typeface="FSFFatBottom" panose="02000603000000000000" pitchFamily="2" charset="0"/>
                <a:ea typeface="FSFFatBottom" panose="02000603000000000000" pitchFamily="2" charset="0"/>
              </a:rPr>
              <a:t>investigate and compare the properties of solids, liquids and gases</a:t>
            </a:r>
          </a:p>
          <a:p>
            <a:pPr marL="0" indent="0">
              <a:buNone/>
            </a:pPr>
            <a:r>
              <a:rPr lang="en-AU" sz="1600" b="1" u="sng" dirty="0">
                <a:solidFill>
                  <a:schemeClr val="accent4">
                    <a:lumMod val="75000"/>
                  </a:schemeClr>
                </a:solidFill>
                <a:latin typeface="FSFFatBottom" panose="02000603000000000000" pitchFamily="2" charset="0"/>
                <a:ea typeface="FSFFatBottom" panose="02000603000000000000" pitchFamily="2" charset="0"/>
              </a:rPr>
              <a:t>Mixtures</a:t>
            </a:r>
          </a:p>
          <a:p>
            <a:pPr>
              <a:buFont typeface="Wingdings" panose="05000000000000000000" pitchFamily="2" charset="2"/>
              <a:buChar char="q"/>
            </a:pPr>
            <a:r>
              <a:rPr lang="en-AU" sz="1400" dirty="0">
                <a:latin typeface="FSFFatBottom" panose="02000603000000000000" pitchFamily="2" charset="0"/>
                <a:ea typeface="FSFFatBottom" panose="02000603000000000000" pitchFamily="2" charset="0"/>
              </a:rPr>
              <a:t>explore that when materials are combined the result is either a mixture or a new substance, for example:</a:t>
            </a:r>
          </a:p>
          <a:p>
            <a:pPr lvl="1">
              <a:buFont typeface="Wingdings" panose="05000000000000000000" pitchFamily="2" charset="2"/>
              <a:buChar char="q"/>
            </a:pPr>
            <a:r>
              <a:rPr lang="en-AU" sz="1100" dirty="0">
                <a:latin typeface="FSFFatBottom" panose="02000603000000000000" pitchFamily="2" charset="0"/>
                <a:ea typeface="FSFFatBottom" panose="02000603000000000000" pitchFamily="2" charset="0"/>
              </a:rPr>
              <a:t>salt and water</a:t>
            </a:r>
          </a:p>
          <a:p>
            <a:pPr lvl="1">
              <a:buFont typeface="Wingdings" panose="05000000000000000000" pitchFamily="2" charset="2"/>
              <a:buChar char="q"/>
            </a:pPr>
            <a:r>
              <a:rPr lang="en-AU" sz="1100" dirty="0">
                <a:latin typeface="FSFFatBottom" panose="02000603000000000000" pitchFamily="2" charset="0"/>
                <a:ea typeface="FSFFatBottom" panose="02000603000000000000" pitchFamily="2" charset="0"/>
              </a:rPr>
              <a:t>bicarbonate of soda and vinegar</a:t>
            </a:r>
          </a:p>
          <a:p>
            <a:pPr>
              <a:buFont typeface="Wingdings" panose="05000000000000000000" pitchFamily="2" charset="2"/>
              <a:buChar char="q"/>
            </a:pPr>
            <a:r>
              <a:rPr lang="en-AU" sz="1400" dirty="0">
                <a:latin typeface="FSFFatBottom" panose="02000603000000000000" pitchFamily="2" charset="0"/>
                <a:ea typeface="FSFFatBottom" panose="02000603000000000000" pitchFamily="2" charset="0"/>
              </a:rPr>
              <a:t>identify that mixtures can be separated using different techniques</a:t>
            </a:r>
          </a:p>
          <a:p>
            <a:pPr marL="0" indent="0">
              <a:buNone/>
            </a:pPr>
            <a:r>
              <a:rPr lang="en-AU" sz="1600" b="1" u="sng" dirty="0">
                <a:solidFill>
                  <a:srgbClr val="5FB43A"/>
                </a:solidFill>
                <a:latin typeface="FSFFatBottom" panose="02000603000000000000" pitchFamily="2" charset="0"/>
                <a:ea typeface="FSFFatBottom" panose="02000603000000000000" pitchFamily="2" charset="0"/>
              </a:rPr>
              <a:t>Properties of Materials Determine Their Use</a:t>
            </a:r>
          </a:p>
          <a:p>
            <a:pPr>
              <a:buFont typeface="Wingdings" panose="05000000000000000000" pitchFamily="2" charset="2"/>
              <a:buChar char="q"/>
            </a:pPr>
            <a:r>
              <a:rPr lang="en-AU" sz="1600" dirty="0">
                <a:latin typeface="FSFFatBottom" panose="02000603000000000000" pitchFamily="2" charset="0"/>
                <a:ea typeface="FSFFatBottom" panose="02000603000000000000" pitchFamily="2" charset="0"/>
              </a:rPr>
              <a:t>investigate characteristics and properties of a range of materials and evaluate the impact of their use</a:t>
            </a:r>
          </a:p>
          <a:p>
            <a:pPr>
              <a:buFont typeface="Wingdings" panose="05000000000000000000" pitchFamily="2" charset="2"/>
              <a:buChar char="q"/>
            </a:pPr>
            <a:r>
              <a:rPr lang="en-AU" sz="1600" dirty="0">
                <a:latin typeface="FSFFatBottom" panose="02000603000000000000" pitchFamily="2" charset="0"/>
                <a:ea typeface="FSFFatBottom" panose="02000603000000000000" pitchFamily="2" charset="0"/>
              </a:rPr>
              <a:t>identify and evaluate the functional and structural properties of materials, for example:</a:t>
            </a:r>
          </a:p>
          <a:p>
            <a:pPr lvl="1">
              <a:buFont typeface="Wingdings" panose="05000000000000000000" pitchFamily="2" charset="2"/>
              <a:buChar char="q"/>
            </a:pPr>
            <a:r>
              <a:rPr lang="en-AU" sz="1200" dirty="0">
                <a:latin typeface="FSFFatBottom" panose="02000603000000000000" pitchFamily="2" charset="0"/>
                <a:ea typeface="FSFFatBottom" panose="02000603000000000000" pitchFamily="2" charset="0"/>
              </a:rPr>
              <a:t>shade cloth for shelter</a:t>
            </a:r>
          </a:p>
          <a:p>
            <a:pPr lvl="1">
              <a:buFont typeface="Wingdings" panose="05000000000000000000" pitchFamily="2" charset="2"/>
              <a:buChar char="q"/>
            </a:pPr>
            <a:r>
              <a:rPr lang="en-AU" sz="1200" dirty="0">
                <a:latin typeface="FSFFatBottom" panose="02000603000000000000" pitchFamily="2" charset="0"/>
                <a:ea typeface="FSFFatBottom" panose="02000603000000000000" pitchFamily="2" charset="0"/>
              </a:rPr>
              <a:t>aluminium for playground seats</a:t>
            </a:r>
          </a:p>
          <a:p>
            <a:pPr lvl="1">
              <a:buFont typeface="Wingdings" panose="05000000000000000000" pitchFamily="2" charset="2"/>
              <a:buChar char="q"/>
            </a:pPr>
            <a:r>
              <a:rPr lang="en-AU" sz="1200" dirty="0">
                <a:latin typeface="FSFFatBottom" panose="02000603000000000000" pitchFamily="2" charset="0"/>
                <a:ea typeface="FSFFatBottom" panose="02000603000000000000" pitchFamily="2" charset="0"/>
              </a:rPr>
              <a:t>canvas for boat sails</a:t>
            </a:r>
          </a:p>
          <a:p>
            <a:pPr>
              <a:buFont typeface="Wingdings" panose="05000000000000000000" pitchFamily="2" charset="2"/>
              <a:buChar char="q"/>
            </a:pPr>
            <a:r>
              <a:rPr lang="en-AU" sz="1600" dirty="0">
                <a:latin typeface="FSFFatBottom" panose="02000603000000000000" pitchFamily="2" charset="0"/>
                <a:ea typeface="FSFFatBottom" panose="02000603000000000000" pitchFamily="2" charset="0"/>
              </a:rPr>
              <a:t>critique needs or opportunities for designing using sustainable materials</a:t>
            </a:r>
          </a:p>
          <a:p>
            <a:pPr>
              <a:buFont typeface="Wingdings" panose="05000000000000000000" pitchFamily="2" charset="2"/>
              <a:buChar char="q"/>
            </a:pPr>
            <a:r>
              <a:rPr lang="en-AU" sz="1600" dirty="0">
                <a:latin typeface="FSFFatBottom" panose="02000603000000000000" pitchFamily="2" charset="0"/>
                <a:ea typeface="FSFFatBottom" panose="02000603000000000000" pitchFamily="2" charset="0"/>
              </a:rPr>
              <a:t>design a sustainable product, system or environment individually and/or collaboratively considering the properties of materials</a:t>
            </a:r>
          </a:p>
          <a:p>
            <a:pPr>
              <a:buFont typeface="Wingdings" panose="05000000000000000000" pitchFamily="2" charset="2"/>
              <a:buChar char="q"/>
            </a:pPr>
            <a:r>
              <a:rPr lang="en-AU" sz="1600" dirty="0">
                <a:latin typeface="FSFFatBottom" panose="02000603000000000000" pitchFamily="2" charset="0"/>
                <a:ea typeface="FSFFatBottom" panose="02000603000000000000" pitchFamily="2" charset="0"/>
              </a:rPr>
              <a:t>select appropriate materials, components, tools, equipment and techniques and apply safe procedures to produce designed solutions</a:t>
            </a:r>
          </a:p>
        </p:txBody>
      </p:sp>
      <p:sp>
        <p:nvSpPr>
          <p:cNvPr id="4" name="Content Placeholder 3">
            <a:extLst>
              <a:ext uri="{FF2B5EF4-FFF2-40B4-BE49-F238E27FC236}">
                <a16:creationId xmlns:a16="http://schemas.microsoft.com/office/drawing/2014/main" id="{4564BB3B-A40D-4AD0-A397-93F2ADFBE252}"/>
              </a:ext>
            </a:extLst>
          </p:cNvPr>
          <p:cNvSpPr>
            <a:spLocks noGrp="1"/>
          </p:cNvSpPr>
          <p:nvPr>
            <p:ph sz="half" idx="2"/>
          </p:nvPr>
        </p:nvSpPr>
        <p:spPr>
          <a:xfrm>
            <a:off x="6266575" y="1166070"/>
            <a:ext cx="5925423" cy="5691930"/>
          </a:xfrm>
        </p:spPr>
        <p:txBody>
          <a:bodyPr>
            <a:normAutofit fontScale="62500" lnSpcReduction="20000"/>
          </a:bodyPr>
          <a:lstStyle/>
          <a:p>
            <a:pPr marL="0" indent="0">
              <a:buNone/>
            </a:pPr>
            <a:r>
              <a:rPr lang="en-AU" sz="1600" b="1" u="sng" dirty="0">
                <a:solidFill>
                  <a:srgbClr val="EA5E30"/>
                </a:solidFill>
                <a:latin typeface="FSFFatBottom" panose="02000603000000000000" pitchFamily="2" charset="0"/>
                <a:ea typeface="FSFFatBottom" panose="02000603000000000000" pitchFamily="2" charset="0"/>
              </a:rPr>
              <a:t>Working Scientifically</a:t>
            </a:r>
            <a:endParaRPr lang="en-AU" sz="1600" dirty="0">
              <a:solidFill>
                <a:srgbClr val="EA5E30"/>
              </a:solidFill>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sz="1300" b="1" dirty="0">
                <a:latin typeface="FSFFatBottom" panose="02000603000000000000" pitchFamily="2" charset="0"/>
                <a:ea typeface="FSFFatBottom" panose="02000603000000000000" pitchFamily="2" charset="0"/>
              </a:rPr>
              <a:t>Questioning &amp; Predicting</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pose testable questions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make and justify predictions about scientific investigations</a:t>
            </a:r>
          </a:p>
          <a:p>
            <a:pPr>
              <a:buFont typeface="Wingdings" panose="05000000000000000000" pitchFamily="2" charset="2"/>
              <a:buChar char="q"/>
            </a:pPr>
            <a:r>
              <a:rPr lang="en-AU" sz="1300" b="1" dirty="0">
                <a:latin typeface="FSFFatBottom" panose="02000603000000000000" pitchFamily="2" charset="0"/>
                <a:ea typeface="FSFFatBottom" panose="02000603000000000000" pitchFamily="2" charset="0"/>
              </a:rPr>
              <a:t>Planning and conducting investigations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identify questions to investigate scientific ideas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plan and apply the elements of scientific investigations to answer problems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identify potential risks in planning investigations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manage resources safely</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decide which variable(s) is to be changed, measured and kept the same, in fair tests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select appropriate measurement methods, including formal measurements and digital technologies, to record data accurately and honestly</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reflect on and make suggestions to improve fairness, accuracy and efficacy of a scientific investigation</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manage investigations effectively, individually and in groups</a:t>
            </a:r>
          </a:p>
          <a:p>
            <a:pPr>
              <a:buFont typeface="Wingdings" panose="05000000000000000000" pitchFamily="2" charset="2"/>
              <a:buChar char="q"/>
            </a:pPr>
            <a:r>
              <a:rPr lang="en-AU" sz="1300" b="1" dirty="0">
                <a:latin typeface="FSFFatBottom" panose="02000603000000000000" pitchFamily="2" charset="0"/>
                <a:ea typeface="FSFFatBottom" panose="02000603000000000000" pitchFamily="2" charset="0"/>
              </a:rPr>
              <a:t>Processing and analysing data</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construct and use a range of representations, including tables and graphs, to represent and describe observations, patterns or relationships in data</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employ appropriate technologies to represent data</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compare data with predictions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present data as evidence in developing explanations</a:t>
            </a:r>
          </a:p>
          <a:p>
            <a:pPr marL="0" indent="0">
              <a:buNone/>
            </a:pPr>
            <a:r>
              <a:rPr lang="en-AU" sz="1600" b="1" u="sng" dirty="0">
                <a:solidFill>
                  <a:srgbClr val="32267F"/>
                </a:solidFill>
                <a:latin typeface="FSFFatBottom" panose="02000603000000000000" pitchFamily="2" charset="0"/>
                <a:ea typeface="FSFFatBottom" panose="02000603000000000000" pitchFamily="2" charset="0"/>
              </a:rPr>
              <a:t>Design &amp; Production</a:t>
            </a:r>
          </a:p>
          <a:p>
            <a:pPr>
              <a:buFont typeface="Wingdings" panose="05000000000000000000" pitchFamily="2" charset="2"/>
              <a:buChar char="q"/>
            </a:pPr>
            <a:r>
              <a:rPr lang="en-AU" sz="1300" b="1" dirty="0">
                <a:latin typeface="FSFFatBottom" panose="02000603000000000000" pitchFamily="2" charset="0"/>
                <a:ea typeface="FSFFatBottom" panose="02000603000000000000" pitchFamily="2" charset="0"/>
              </a:rPr>
              <a:t>Researching and planning</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research, identify and define design ideas and processes for an audience</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consider functional and aesthetic needs in planning a design solution</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develop, record and communicate design ideas, decisions and processes using appropriate technical terms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produce labelled and annotated drawings including digital graphic representations for an audience</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consider sustainability of resources when researching and planning design solutions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manage projects within time constraints</a:t>
            </a:r>
          </a:p>
          <a:p>
            <a:pPr>
              <a:buFont typeface="Wingdings" panose="05000000000000000000" pitchFamily="2" charset="2"/>
              <a:buChar char="q"/>
            </a:pPr>
            <a:r>
              <a:rPr lang="en-AU" sz="1300" b="1" dirty="0">
                <a:latin typeface="FSFFatBottom" panose="02000603000000000000" pitchFamily="2" charset="0"/>
                <a:ea typeface="FSFFatBottom" panose="02000603000000000000" pitchFamily="2" charset="0"/>
              </a:rPr>
              <a:t>Producing and implementing</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select and use tools competently for specific purposes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accurately cut, join, bend and measure a range of selected materials to construct the designed solution</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demonstrate safety and sustainability when choosing resources to produce designed solutions, managing constraints and maximising opportunities</a:t>
            </a:r>
          </a:p>
          <a:p>
            <a:pPr lvl="1">
              <a:buFont typeface="Wingdings" panose="05000000000000000000" pitchFamily="2" charset="2"/>
              <a:buChar char="q"/>
            </a:pPr>
            <a:r>
              <a:rPr lang="en-AU" sz="1300" dirty="0">
                <a:latin typeface="FSFFatBottom" panose="02000603000000000000" pitchFamily="2" charset="0"/>
                <a:ea typeface="FSFFatBottom" panose="02000603000000000000" pitchFamily="2" charset="0"/>
              </a:rPr>
              <a:t>develop project plans that consider resources when producing designed solutions individually and collaboratively</a:t>
            </a:r>
          </a:p>
        </p:txBody>
      </p:sp>
      <p:grpSp>
        <p:nvGrpSpPr>
          <p:cNvPr id="5" name="Group 4">
            <a:extLst>
              <a:ext uri="{FF2B5EF4-FFF2-40B4-BE49-F238E27FC236}">
                <a16:creationId xmlns:a16="http://schemas.microsoft.com/office/drawing/2014/main" id="{DA5E3AB9-CAFA-4D2D-BDE6-291D5F6B86E5}"/>
              </a:ext>
            </a:extLst>
          </p:cNvPr>
          <p:cNvGrpSpPr/>
          <p:nvPr/>
        </p:nvGrpSpPr>
        <p:grpSpPr>
          <a:xfrm>
            <a:off x="1" y="0"/>
            <a:ext cx="1602296" cy="6858000"/>
            <a:chOff x="1" y="0"/>
            <a:chExt cx="1602296" cy="6858000"/>
          </a:xfrm>
        </p:grpSpPr>
        <p:pic>
          <p:nvPicPr>
            <p:cNvPr id="6" name="Picture 5">
              <a:extLst>
                <a:ext uri="{FF2B5EF4-FFF2-40B4-BE49-F238E27FC236}">
                  <a16:creationId xmlns:a16="http://schemas.microsoft.com/office/drawing/2014/main" id="{F9E66066-5A23-4D99-8DF8-89A820D9AD4A}"/>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7" name="Rectangle 6">
              <a:extLst>
                <a:ext uri="{FF2B5EF4-FFF2-40B4-BE49-F238E27FC236}">
                  <a16:creationId xmlns:a16="http://schemas.microsoft.com/office/drawing/2014/main" id="{F0174849-5E7F-4077-BB56-597496A28897}"/>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E71AADA-44B6-47C0-9E65-92058D5ADD0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0C568D33-9706-4D78-A03E-2A5FC16D4472}"/>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TextBox 9">
            <a:extLst>
              <a:ext uri="{FF2B5EF4-FFF2-40B4-BE49-F238E27FC236}">
                <a16:creationId xmlns:a16="http://schemas.microsoft.com/office/drawing/2014/main" id="{2A279E52-0FD8-4C70-8A47-CA363208CE71}"/>
              </a:ext>
            </a:extLst>
          </p:cNvPr>
          <p:cNvSpPr txBox="1"/>
          <p:nvPr/>
        </p:nvSpPr>
        <p:spPr>
          <a:xfrm>
            <a:off x="3411191" y="6418655"/>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2568414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A7A616-C8F2-485F-B705-A2DFE3BDA8BB}"/>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A6E1C6D8-6849-4616-9813-8EC982826AB6}"/>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1BEB8119-A766-43F8-9C12-9928D92B524F}"/>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200769B-086F-4E8C-90FA-96FB09504FC6}"/>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A6D31E6-ED90-4736-A135-0E7E24A0627F}"/>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a:extLst>
              <a:ext uri="{FF2B5EF4-FFF2-40B4-BE49-F238E27FC236}">
                <a16:creationId xmlns:a16="http://schemas.microsoft.com/office/drawing/2014/main" id="{FA686261-0631-4BC9-A0C0-AB4006CA9E6E}"/>
              </a:ext>
            </a:extLst>
          </p:cNvPr>
          <p:cNvSpPr>
            <a:spLocks noGrp="1"/>
          </p:cNvSpPr>
          <p:nvPr>
            <p:ph type="title"/>
          </p:nvPr>
        </p:nvSpPr>
        <p:spPr>
          <a:xfrm>
            <a:off x="1602297" y="89990"/>
            <a:ext cx="10409341" cy="1184006"/>
          </a:xfrm>
        </p:spPr>
        <p:txBody>
          <a:bodyPr>
            <a:noAutofit/>
          </a:bodyPr>
          <a:lstStyle/>
          <a:p>
            <a:pPr algn="ctr"/>
            <a:r>
              <a:rPr lang="en-AU" sz="72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Steel Wool Experiment</a:t>
            </a:r>
            <a:endParaRPr lang="en-AU" sz="7200" dirty="0"/>
          </a:p>
        </p:txBody>
      </p:sp>
      <p:sp>
        <p:nvSpPr>
          <p:cNvPr id="9" name="TextBox 8">
            <a:extLst>
              <a:ext uri="{FF2B5EF4-FFF2-40B4-BE49-F238E27FC236}">
                <a16:creationId xmlns:a16="http://schemas.microsoft.com/office/drawing/2014/main" id="{83856C20-F191-488F-93A8-CB33DA62988C}"/>
              </a:ext>
            </a:extLst>
          </p:cNvPr>
          <p:cNvSpPr txBox="1"/>
          <p:nvPr/>
        </p:nvSpPr>
        <p:spPr>
          <a:xfrm>
            <a:off x="11212285" y="6306345"/>
            <a:ext cx="979714" cy="461665"/>
          </a:xfrm>
          <a:prstGeom prst="rect">
            <a:avLst/>
          </a:prstGeom>
          <a:noFill/>
        </p:spPr>
        <p:txBody>
          <a:bodyPr wrap="square" rtlCol="0">
            <a:spAutoFit/>
          </a:bodyPr>
          <a:lstStyle/>
          <a:p>
            <a:pPr algn="ctr"/>
            <a:r>
              <a:rPr lang="en-AU" sz="1200" dirty="0">
                <a:latin typeface="HelloWhimsy" panose="02000603000000000000" pitchFamily="2" charset="0"/>
                <a:ea typeface="HelloWhimsy" panose="02000603000000000000" pitchFamily="2" charset="0"/>
              </a:rPr>
              <a:t>Alice Vigors 2018</a:t>
            </a:r>
          </a:p>
        </p:txBody>
      </p:sp>
      <p:sp>
        <p:nvSpPr>
          <p:cNvPr id="11" name="Rectangle 10">
            <a:extLst>
              <a:ext uri="{FF2B5EF4-FFF2-40B4-BE49-F238E27FC236}">
                <a16:creationId xmlns:a16="http://schemas.microsoft.com/office/drawing/2014/main" id="{0AEC071E-CEB1-4561-972E-D6642047A9EA}"/>
              </a:ext>
            </a:extLst>
          </p:cNvPr>
          <p:cNvSpPr/>
          <p:nvPr/>
        </p:nvSpPr>
        <p:spPr>
          <a:xfrm>
            <a:off x="1938900" y="1855180"/>
            <a:ext cx="10013134" cy="1938992"/>
          </a:xfrm>
          <a:prstGeom prst="rect">
            <a:avLst/>
          </a:prstGeom>
        </p:spPr>
        <p:txBody>
          <a:bodyPr wrap="square">
            <a:spAutoFit/>
          </a:bodyPr>
          <a:lstStyle/>
          <a:p>
            <a:pPr algn="ctr"/>
            <a:r>
              <a:rPr lang="en-AU" sz="4000" dirty="0">
                <a:latin typeface="FSFFatBottom" panose="02000603000000000000" pitchFamily="2" charset="0"/>
                <a:ea typeface="FSFFatBottom" panose="02000603000000000000" pitchFamily="2" charset="0"/>
              </a:rPr>
              <a:t>What happens to steel wool when it comes into contact with other materials, over a period of time?</a:t>
            </a:r>
          </a:p>
        </p:txBody>
      </p:sp>
      <p:pic>
        <p:nvPicPr>
          <p:cNvPr id="2050" name="Picture 2" descr="Image result for steel wool science experiment">
            <a:extLst>
              <a:ext uri="{FF2B5EF4-FFF2-40B4-BE49-F238E27FC236}">
                <a16:creationId xmlns:a16="http://schemas.microsoft.com/office/drawing/2014/main" id="{9A1687D3-9044-41C2-9ED9-8314C205C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4467" y="3855076"/>
            <a:ext cx="4355789" cy="291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38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A7A616-C8F2-485F-B705-A2DFE3BDA8BB}"/>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A6E1C6D8-6849-4616-9813-8EC982826AB6}"/>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1BEB8119-A766-43F8-9C12-9928D92B524F}"/>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200769B-086F-4E8C-90FA-96FB09504FC6}"/>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A6D31E6-ED90-4736-A135-0E7E24A0627F}"/>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a:extLst>
              <a:ext uri="{FF2B5EF4-FFF2-40B4-BE49-F238E27FC236}">
                <a16:creationId xmlns:a16="http://schemas.microsoft.com/office/drawing/2014/main" id="{FA686261-0631-4BC9-A0C0-AB4006CA9E6E}"/>
              </a:ext>
            </a:extLst>
          </p:cNvPr>
          <p:cNvSpPr>
            <a:spLocks noGrp="1"/>
          </p:cNvSpPr>
          <p:nvPr>
            <p:ph type="title"/>
          </p:nvPr>
        </p:nvSpPr>
        <p:spPr>
          <a:xfrm>
            <a:off x="1782658" y="89990"/>
            <a:ext cx="10228980" cy="1184006"/>
          </a:xfrm>
        </p:spPr>
        <p:txBody>
          <a:bodyPr>
            <a:noAutofit/>
          </a:bodyPr>
          <a:lstStyle/>
          <a:p>
            <a:pPr algn="ctr"/>
            <a:r>
              <a:rPr lang="en-AU" sz="54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Combination Investigations</a:t>
            </a:r>
            <a:endParaRPr lang="en-AU" sz="5400" dirty="0"/>
          </a:p>
        </p:txBody>
      </p:sp>
      <p:graphicFrame>
        <p:nvGraphicFramePr>
          <p:cNvPr id="10" name="Content Placeholder 9">
            <a:extLst>
              <a:ext uri="{FF2B5EF4-FFF2-40B4-BE49-F238E27FC236}">
                <a16:creationId xmlns:a16="http://schemas.microsoft.com/office/drawing/2014/main" id="{881E4A82-C645-4EA9-937B-7CDFD2C1D9C2}"/>
              </a:ext>
            </a:extLst>
          </p:cNvPr>
          <p:cNvGraphicFramePr>
            <a:graphicFrameLocks noGrp="1"/>
          </p:cNvGraphicFramePr>
          <p:nvPr>
            <p:ph idx="1"/>
            <p:extLst>
              <p:ext uri="{D42A27DB-BD31-4B8C-83A1-F6EECF244321}">
                <p14:modId xmlns:p14="http://schemas.microsoft.com/office/powerpoint/2010/main" val="1659423560"/>
              </p:ext>
            </p:extLst>
          </p:nvPr>
        </p:nvGraphicFramePr>
        <p:xfrm>
          <a:off x="180362" y="1058238"/>
          <a:ext cx="8542398" cy="579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83856C20-F191-488F-93A8-CB33DA62988C}"/>
              </a:ext>
            </a:extLst>
          </p:cNvPr>
          <p:cNvSpPr txBox="1"/>
          <p:nvPr/>
        </p:nvSpPr>
        <p:spPr>
          <a:xfrm>
            <a:off x="8924460" y="6306345"/>
            <a:ext cx="979714" cy="461665"/>
          </a:xfrm>
          <a:prstGeom prst="rect">
            <a:avLst/>
          </a:prstGeom>
          <a:noFill/>
        </p:spPr>
        <p:txBody>
          <a:bodyPr wrap="square" rtlCol="0">
            <a:spAutoFit/>
          </a:bodyPr>
          <a:lstStyle/>
          <a:p>
            <a:pPr algn="ctr"/>
            <a:r>
              <a:rPr lang="en-AU" sz="1200" dirty="0">
                <a:latin typeface="HelloWhimsy" panose="02000603000000000000" pitchFamily="2" charset="0"/>
                <a:ea typeface="HelloWhimsy" panose="02000603000000000000" pitchFamily="2" charset="0"/>
              </a:rPr>
              <a:t>Alice Vigors 2018</a:t>
            </a:r>
          </a:p>
        </p:txBody>
      </p:sp>
      <p:sp>
        <p:nvSpPr>
          <p:cNvPr id="11" name="Rectangle 10">
            <a:extLst>
              <a:ext uri="{FF2B5EF4-FFF2-40B4-BE49-F238E27FC236}">
                <a16:creationId xmlns:a16="http://schemas.microsoft.com/office/drawing/2014/main" id="{0AEC071E-CEB1-4561-972E-D6642047A9EA}"/>
              </a:ext>
            </a:extLst>
          </p:cNvPr>
          <p:cNvSpPr/>
          <p:nvPr/>
        </p:nvSpPr>
        <p:spPr>
          <a:xfrm>
            <a:off x="6876600" y="1855180"/>
            <a:ext cx="5075434" cy="3539430"/>
          </a:xfrm>
          <a:prstGeom prst="rect">
            <a:avLst/>
          </a:prstGeom>
        </p:spPr>
        <p:txBody>
          <a:bodyPr wrap="square">
            <a:spAutoFit/>
          </a:bodyPr>
          <a:lstStyle/>
          <a:p>
            <a:pPr algn="ctr"/>
            <a:r>
              <a:rPr lang="en-AU" sz="2800" dirty="0">
                <a:latin typeface="FSFFatBottom" panose="02000603000000000000" pitchFamily="2" charset="0"/>
                <a:ea typeface="FSFFatBottom" panose="02000603000000000000" pitchFamily="2" charset="0"/>
              </a:rPr>
              <a:t>What occurred in each of the experiments?</a:t>
            </a:r>
          </a:p>
          <a:p>
            <a:pPr algn="ctr"/>
            <a:endParaRPr lang="en-AU" sz="2800" dirty="0">
              <a:latin typeface="FSFFatBottom" panose="02000603000000000000" pitchFamily="2" charset="0"/>
              <a:ea typeface="FSFFatBottom" panose="02000603000000000000" pitchFamily="2" charset="0"/>
            </a:endParaRPr>
          </a:p>
          <a:p>
            <a:pPr algn="ctr"/>
            <a:r>
              <a:rPr lang="en-AU" sz="2800" dirty="0">
                <a:latin typeface="FSFFatBottom" panose="02000603000000000000" pitchFamily="2" charset="0"/>
                <a:ea typeface="FSFFatBottom" panose="02000603000000000000" pitchFamily="2" charset="0"/>
              </a:rPr>
              <a:t>Why do you think this occurred?</a:t>
            </a:r>
          </a:p>
          <a:p>
            <a:pPr algn="ctr"/>
            <a:endParaRPr lang="en-AU" sz="2800" dirty="0">
              <a:latin typeface="FSFFatBottom" panose="02000603000000000000" pitchFamily="2" charset="0"/>
              <a:ea typeface="FSFFatBottom" panose="02000603000000000000" pitchFamily="2" charset="0"/>
            </a:endParaRPr>
          </a:p>
          <a:p>
            <a:pPr algn="ctr"/>
            <a:r>
              <a:rPr lang="en-AU" sz="2800" dirty="0">
                <a:latin typeface="FSFFatBottom" panose="02000603000000000000" pitchFamily="2" charset="0"/>
                <a:ea typeface="FSFFatBottom" panose="02000603000000000000" pitchFamily="2" charset="0"/>
              </a:rPr>
              <a:t>Draw and label diagrams to show the reactions.</a:t>
            </a:r>
          </a:p>
        </p:txBody>
      </p:sp>
      <p:sp>
        <p:nvSpPr>
          <p:cNvPr id="3" name="Oval 2">
            <a:extLst>
              <a:ext uri="{FF2B5EF4-FFF2-40B4-BE49-F238E27FC236}">
                <a16:creationId xmlns:a16="http://schemas.microsoft.com/office/drawing/2014/main" id="{8BD7832C-E0C1-4C60-99C4-B9D08A7CF9DF}"/>
              </a:ext>
            </a:extLst>
          </p:cNvPr>
          <p:cNvSpPr/>
          <p:nvPr/>
        </p:nvSpPr>
        <p:spPr>
          <a:xfrm>
            <a:off x="1645362" y="6575191"/>
            <a:ext cx="204395" cy="215153"/>
          </a:xfrm>
          <a:prstGeom prst="ellipse">
            <a:avLst/>
          </a:prstGeom>
          <a:solidFill>
            <a:srgbClr val="930245"/>
          </a:solidFill>
          <a:ln>
            <a:solidFill>
              <a:srgbClr val="510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E381E862-9FAD-4B4B-9852-A16E21C955BE}"/>
              </a:ext>
            </a:extLst>
          </p:cNvPr>
          <p:cNvSpPr txBox="1"/>
          <p:nvPr/>
        </p:nvSpPr>
        <p:spPr>
          <a:xfrm>
            <a:off x="1803997" y="6572564"/>
            <a:ext cx="1422184" cy="246221"/>
          </a:xfrm>
          <a:prstGeom prst="rect">
            <a:avLst/>
          </a:prstGeom>
          <a:noFill/>
        </p:spPr>
        <p:txBody>
          <a:bodyPr wrap="none" rtlCol="0">
            <a:spAutoFit/>
          </a:bodyPr>
          <a:lstStyle/>
          <a:p>
            <a:r>
              <a:rPr lang="en-AU" sz="1000" dirty="0">
                <a:latin typeface="FSFFatBottom" panose="02000603000000000000" pitchFamily="2" charset="0"/>
                <a:ea typeface="FSFFatBottom" panose="02000603000000000000" pitchFamily="2" charset="0"/>
              </a:rPr>
              <a:t>Indicates hyperlink</a:t>
            </a:r>
          </a:p>
        </p:txBody>
      </p:sp>
      <p:sp>
        <p:nvSpPr>
          <p:cNvPr id="13" name="Oval 12">
            <a:extLst>
              <a:ext uri="{FF2B5EF4-FFF2-40B4-BE49-F238E27FC236}">
                <a16:creationId xmlns:a16="http://schemas.microsoft.com/office/drawing/2014/main" id="{10D184F2-C186-4E3D-81B5-7F3BFD5509F2}"/>
              </a:ext>
            </a:extLst>
          </p:cNvPr>
          <p:cNvSpPr/>
          <p:nvPr/>
        </p:nvSpPr>
        <p:spPr>
          <a:xfrm>
            <a:off x="6135218" y="2715245"/>
            <a:ext cx="204395" cy="215153"/>
          </a:xfrm>
          <a:prstGeom prst="ellipse">
            <a:avLst/>
          </a:prstGeom>
          <a:solidFill>
            <a:srgbClr val="930245"/>
          </a:solidFill>
          <a:ln>
            <a:solidFill>
              <a:srgbClr val="510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CC07AEB0-2C34-44A0-A88F-3D8215DCDEA4}"/>
              </a:ext>
            </a:extLst>
          </p:cNvPr>
          <p:cNvSpPr/>
          <p:nvPr/>
        </p:nvSpPr>
        <p:spPr>
          <a:xfrm>
            <a:off x="4035053" y="4967548"/>
            <a:ext cx="204395" cy="215153"/>
          </a:xfrm>
          <a:prstGeom prst="ellipse">
            <a:avLst/>
          </a:prstGeom>
          <a:solidFill>
            <a:srgbClr val="930245"/>
          </a:solidFill>
          <a:ln>
            <a:solidFill>
              <a:srgbClr val="510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B9EBCEE6-E8AD-4554-82D9-A344D520D8EB}"/>
              </a:ext>
            </a:extLst>
          </p:cNvPr>
          <p:cNvSpPr/>
          <p:nvPr/>
        </p:nvSpPr>
        <p:spPr>
          <a:xfrm>
            <a:off x="3161520" y="973494"/>
            <a:ext cx="204395" cy="215153"/>
          </a:xfrm>
          <a:prstGeom prst="ellipse">
            <a:avLst/>
          </a:prstGeom>
          <a:solidFill>
            <a:srgbClr val="930245"/>
          </a:solidFill>
          <a:ln>
            <a:solidFill>
              <a:srgbClr val="510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41A2BDEE-D84A-4CFC-82CD-45C8C1C9305D}"/>
              </a:ext>
            </a:extLst>
          </p:cNvPr>
          <p:cNvSpPr txBox="1"/>
          <p:nvPr/>
        </p:nvSpPr>
        <p:spPr>
          <a:xfrm rot="16200000">
            <a:off x="302307" y="3198168"/>
            <a:ext cx="1962397" cy="461665"/>
          </a:xfrm>
          <a:prstGeom prst="rect">
            <a:avLst/>
          </a:prstGeom>
          <a:noFill/>
        </p:spPr>
        <p:txBody>
          <a:bodyPr wrap="none" rtlCol="0">
            <a:spAutoFit/>
          </a:bodyPr>
          <a:lstStyle/>
          <a:p>
            <a:r>
              <a:rPr lang="en-AU" sz="2400" dirty="0">
                <a:solidFill>
                  <a:srgbClr val="C00000"/>
                </a:solidFill>
                <a:latin typeface="HelloScarecrow" panose="02000603000000000000" pitchFamily="2" charset="0"/>
                <a:ea typeface="HelloScarecrow" panose="02000603000000000000" pitchFamily="2" charset="0"/>
              </a:rPr>
              <a:t>Assessment</a:t>
            </a:r>
          </a:p>
        </p:txBody>
      </p:sp>
    </p:spTree>
    <p:extLst>
      <p:ext uri="{BB962C8B-B14F-4D97-AF65-F5344CB8AC3E}">
        <p14:creationId xmlns:p14="http://schemas.microsoft.com/office/powerpoint/2010/main" val="1242219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D934D-02E8-4E5C-B8C4-0BA60118E45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72E5528D-3B98-4B3F-8961-963F5AF4FEF4}"/>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CA7C184E-BDC0-4663-8492-50C533018C88}"/>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56B65D0-FC7F-42E9-8F29-90E829F38164}"/>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1CF74FF-8260-469F-845A-EF4807F8DFE3}"/>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6CCEB638-5CAA-4DAD-8DDC-CC65AD6CD769}"/>
              </a:ext>
            </a:extLst>
          </p:cNvPr>
          <p:cNvSpPr txBox="1"/>
          <p:nvPr/>
        </p:nvSpPr>
        <p:spPr>
          <a:xfrm>
            <a:off x="6419737" y="635514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1F9EA6A0-7307-4310-9CA1-5F61FEDB11D0}"/>
              </a:ext>
            </a:extLst>
          </p:cNvPr>
          <p:cNvSpPr>
            <a:spLocks noGrp="1"/>
          </p:cNvSpPr>
          <p:nvPr>
            <p:ph type="title"/>
          </p:nvPr>
        </p:nvSpPr>
        <p:spPr>
          <a:xfrm>
            <a:off x="1782658" y="102742"/>
            <a:ext cx="10228980" cy="1325563"/>
          </a:xfrm>
        </p:spPr>
        <p:txBody>
          <a:bodyPr>
            <a:normAutofit/>
          </a:bodyPr>
          <a:lstStyle/>
          <a:p>
            <a:pPr algn="ctr"/>
            <a:r>
              <a:rPr lang="en-AU" sz="72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Key Terms</a:t>
            </a:r>
            <a:endParaRPr lang="en-AU" sz="7200" dirty="0"/>
          </a:p>
        </p:txBody>
      </p:sp>
      <p:sp>
        <p:nvSpPr>
          <p:cNvPr id="3" name="Content Placeholder 2">
            <a:extLst>
              <a:ext uri="{FF2B5EF4-FFF2-40B4-BE49-F238E27FC236}">
                <a16:creationId xmlns:a16="http://schemas.microsoft.com/office/drawing/2014/main" id="{62ED0A1D-37E1-4A3F-8E7E-BA8634DC6C89}"/>
              </a:ext>
            </a:extLst>
          </p:cNvPr>
          <p:cNvSpPr>
            <a:spLocks noGrp="1"/>
          </p:cNvSpPr>
          <p:nvPr>
            <p:ph idx="1"/>
          </p:nvPr>
        </p:nvSpPr>
        <p:spPr>
          <a:xfrm>
            <a:off x="1938900" y="1825625"/>
            <a:ext cx="10072738" cy="4351338"/>
          </a:xfrm>
        </p:spPr>
        <p:txBody>
          <a:bodyPr>
            <a:normAutofit/>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Mixing:</a:t>
            </a:r>
          </a:p>
          <a:p>
            <a:pPr marL="0" indent="0">
              <a:buNone/>
            </a:pPr>
            <a:r>
              <a:rPr lang="en-AU" dirty="0">
                <a:latin typeface="FSFFatBottom" panose="02000603000000000000" pitchFamily="2" charset="0"/>
                <a:ea typeface="FSFFatBottom" panose="02000603000000000000" pitchFamily="2" charset="0"/>
              </a:rPr>
              <a:t> </a:t>
            </a:r>
          </a:p>
          <a:p>
            <a:pPr marL="0" indent="0">
              <a:buNone/>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Separating:</a:t>
            </a: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 </a:t>
            </a: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Filtration: </a:t>
            </a:r>
          </a:p>
        </p:txBody>
      </p:sp>
      <p:pic>
        <p:nvPicPr>
          <p:cNvPr id="1026" name="Picture 2" descr="Image result for burning candle">
            <a:extLst>
              <a:ext uri="{FF2B5EF4-FFF2-40B4-BE49-F238E27FC236}">
                <a16:creationId xmlns:a16="http://schemas.microsoft.com/office/drawing/2014/main" id="{6AC0A5C0-C7D1-4B2E-9D55-CF397D837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3336" y="4746562"/>
            <a:ext cx="3188663" cy="21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4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A7A616-C8F2-485F-B705-A2DFE3BDA8BB}"/>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A6E1C6D8-6849-4616-9813-8EC982826AB6}"/>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1BEB8119-A766-43F8-9C12-9928D92B524F}"/>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200769B-086F-4E8C-90FA-96FB09504FC6}"/>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A6D31E6-ED90-4736-A135-0E7E24A0627F}"/>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a:extLst>
              <a:ext uri="{FF2B5EF4-FFF2-40B4-BE49-F238E27FC236}">
                <a16:creationId xmlns:a16="http://schemas.microsoft.com/office/drawing/2014/main" id="{FA686261-0631-4BC9-A0C0-AB4006CA9E6E}"/>
              </a:ext>
            </a:extLst>
          </p:cNvPr>
          <p:cNvSpPr>
            <a:spLocks noGrp="1"/>
          </p:cNvSpPr>
          <p:nvPr>
            <p:ph type="title"/>
          </p:nvPr>
        </p:nvSpPr>
        <p:spPr>
          <a:xfrm>
            <a:off x="1782658" y="89990"/>
            <a:ext cx="10228980" cy="1184006"/>
          </a:xfrm>
        </p:spPr>
        <p:txBody>
          <a:bodyPr>
            <a:noAutofit/>
          </a:bodyPr>
          <a:lstStyle/>
          <a:p>
            <a:pPr algn="ctr"/>
            <a:r>
              <a:rPr lang="en-AU" sz="72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Filtration</a:t>
            </a:r>
            <a:endParaRPr lang="en-AU" sz="7200" dirty="0"/>
          </a:p>
        </p:txBody>
      </p:sp>
      <p:sp>
        <p:nvSpPr>
          <p:cNvPr id="9" name="TextBox 8">
            <a:extLst>
              <a:ext uri="{FF2B5EF4-FFF2-40B4-BE49-F238E27FC236}">
                <a16:creationId xmlns:a16="http://schemas.microsoft.com/office/drawing/2014/main" id="{83856C20-F191-488F-93A8-CB33DA62988C}"/>
              </a:ext>
            </a:extLst>
          </p:cNvPr>
          <p:cNvSpPr txBox="1"/>
          <p:nvPr/>
        </p:nvSpPr>
        <p:spPr>
          <a:xfrm>
            <a:off x="3400526" y="6306345"/>
            <a:ext cx="979714" cy="461665"/>
          </a:xfrm>
          <a:prstGeom prst="rect">
            <a:avLst/>
          </a:prstGeom>
          <a:noFill/>
        </p:spPr>
        <p:txBody>
          <a:bodyPr wrap="square" rtlCol="0">
            <a:spAutoFit/>
          </a:bodyPr>
          <a:lstStyle/>
          <a:p>
            <a:pPr algn="ctr"/>
            <a:r>
              <a:rPr lang="en-AU" sz="1200" dirty="0">
                <a:latin typeface="HelloWhimsy" panose="02000603000000000000" pitchFamily="2" charset="0"/>
                <a:ea typeface="HelloWhimsy" panose="02000603000000000000" pitchFamily="2" charset="0"/>
              </a:rPr>
              <a:t>Alice Vigors 2018</a:t>
            </a:r>
          </a:p>
        </p:txBody>
      </p:sp>
      <p:sp>
        <p:nvSpPr>
          <p:cNvPr id="11" name="Rectangle 10">
            <a:extLst>
              <a:ext uri="{FF2B5EF4-FFF2-40B4-BE49-F238E27FC236}">
                <a16:creationId xmlns:a16="http://schemas.microsoft.com/office/drawing/2014/main" id="{0AEC071E-CEB1-4561-972E-D6642047A9EA}"/>
              </a:ext>
            </a:extLst>
          </p:cNvPr>
          <p:cNvSpPr/>
          <p:nvPr/>
        </p:nvSpPr>
        <p:spPr>
          <a:xfrm>
            <a:off x="1938900" y="1855180"/>
            <a:ext cx="10013134" cy="3785652"/>
          </a:xfrm>
          <a:prstGeom prst="rect">
            <a:avLst/>
          </a:prstGeom>
        </p:spPr>
        <p:txBody>
          <a:bodyPr wrap="square">
            <a:spAutoFit/>
          </a:bodyPr>
          <a:lstStyle/>
          <a:p>
            <a:pPr algn="ctr"/>
            <a:r>
              <a:rPr lang="en-AU" sz="4000" dirty="0">
                <a:latin typeface="FSFFatBottom" panose="02000603000000000000" pitchFamily="2" charset="0"/>
                <a:ea typeface="FSFFatBottom" panose="02000603000000000000" pitchFamily="2" charset="0"/>
              </a:rPr>
              <a:t>How can materials be mixed together and then separated?</a:t>
            </a:r>
          </a:p>
          <a:p>
            <a:pPr algn="ctr"/>
            <a:endParaRPr lang="en-AU" sz="4000" dirty="0">
              <a:latin typeface="FSFFatBottom" panose="02000603000000000000" pitchFamily="2" charset="0"/>
              <a:ea typeface="FSFFatBottom" panose="02000603000000000000" pitchFamily="2" charset="0"/>
            </a:endParaRPr>
          </a:p>
          <a:p>
            <a:pPr algn="ctr"/>
            <a:endParaRPr lang="en-AU" sz="4000" dirty="0">
              <a:latin typeface="FSFFatBottom" panose="02000603000000000000" pitchFamily="2" charset="0"/>
              <a:ea typeface="FSFFatBottom" panose="02000603000000000000" pitchFamily="2" charset="0"/>
            </a:endParaRPr>
          </a:p>
          <a:p>
            <a:pPr algn="ctr"/>
            <a:r>
              <a:rPr lang="en-AU" sz="4000" dirty="0">
                <a:latin typeface="FSFFatBottom" panose="02000603000000000000" pitchFamily="2" charset="0"/>
                <a:ea typeface="FSFFatBottom" panose="02000603000000000000" pitchFamily="2" charset="0"/>
              </a:rPr>
              <a:t>How might we add sand to water and then remove it again?</a:t>
            </a:r>
          </a:p>
        </p:txBody>
      </p:sp>
    </p:spTree>
    <p:extLst>
      <p:ext uri="{BB962C8B-B14F-4D97-AF65-F5344CB8AC3E}">
        <p14:creationId xmlns:p14="http://schemas.microsoft.com/office/powerpoint/2010/main" val="403806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A7A616-C8F2-485F-B705-A2DFE3BDA8BB}"/>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A6E1C6D8-6849-4616-9813-8EC982826AB6}"/>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1BEB8119-A766-43F8-9C12-9928D92B524F}"/>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200769B-086F-4E8C-90FA-96FB09504FC6}"/>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A6D31E6-ED90-4736-A135-0E7E24A0627F}"/>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a:extLst>
              <a:ext uri="{FF2B5EF4-FFF2-40B4-BE49-F238E27FC236}">
                <a16:creationId xmlns:a16="http://schemas.microsoft.com/office/drawing/2014/main" id="{FA686261-0631-4BC9-A0C0-AB4006CA9E6E}"/>
              </a:ext>
            </a:extLst>
          </p:cNvPr>
          <p:cNvSpPr>
            <a:spLocks noGrp="1"/>
          </p:cNvSpPr>
          <p:nvPr>
            <p:ph type="title"/>
          </p:nvPr>
        </p:nvSpPr>
        <p:spPr>
          <a:xfrm>
            <a:off x="1782658" y="89990"/>
            <a:ext cx="10228980" cy="1184006"/>
          </a:xfrm>
        </p:spPr>
        <p:txBody>
          <a:bodyPr>
            <a:noAutofit/>
          </a:bodyPr>
          <a:lstStyle/>
          <a:p>
            <a:pPr algn="ctr"/>
            <a:r>
              <a:rPr lang="en-AU" sz="72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Filtration</a:t>
            </a:r>
            <a:endParaRPr lang="en-AU" sz="7200" dirty="0"/>
          </a:p>
        </p:txBody>
      </p:sp>
      <p:sp>
        <p:nvSpPr>
          <p:cNvPr id="9" name="TextBox 8">
            <a:extLst>
              <a:ext uri="{FF2B5EF4-FFF2-40B4-BE49-F238E27FC236}">
                <a16:creationId xmlns:a16="http://schemas.microsoft.com/office/drawing/2014/main" id="{83856C20-F191-488F-93A8-CB33DA62988C}"/>
              </a:ext>
            </a:extLst>
          </p:cNvPr>
          <p:cNvSpPr txBox="1"/>
          <p:nvPr/>
        </p:nvSpPr>
        <p:spPr>
          <a:xfrm>
            <a:off x="11086584" y="131087"/>
            <a:ext cx="979714" cy="461665"/>
          </a:xfrm>
          <a:prstGeom prst="rect">
            <a:avLst/>
          </a:prstGeom>
          <a:noFill/>
        </p:spPr>
        <p:txBody>
          <a:bodyPr wrap="square" rtlCol="0">
            <a:spAutoFit/>
          </a:bodyPr>
          <a:lstStyle/>
          <a:p>
            <a:pPr algn="ctr"/>
            <a:r>
              <a:rPr lang="en-AU" sz="1200" dirty="0">
                <a:latin typeface="HelloWhimsy" panose="02000603000000000000" pitchFamily="2" charset="0"/>
                <a:ea typeface="HelloWhimsy" panose="02000603000000000000" pitchFamily="2" charset="0"/>
              </a:rPr>
              <a:t>Alice Vigors 2018</a:t>
            </a:r>
          </a:p>
        </p:txBody>
      </p:sp>
      <p:sp>
        <p:nvSpPr>
          <p:cNvPr id="13" name="Content Placeholder 2">
            <a:extLst>
              <a:ext uri="{FF2B5EF4-FFF2-40B4-BE49-F238E27FC236}">
                <a16:creationId xmlns:a16="http://schemas.microsoft.com/office/drawing/2014/main" id="{D04B9A14-42FB-46B8-A4DE-E215BDA8EC9B}"/>
              </a:ext>
            </a:extLst>
          </p:cNvPr>
          <p:cNvSpPr>
            <a:spLocks noGrp="1"/>
          </p:cNvSpPr>
          <p:nvPr>
            <p:ph idx="1"/>
          </p:nvPr>
        </p:nvSpPr>
        <p:spPr>
          <a:xfrm>
            <a:off x="5473155" y="1151599"/>
            <a:ext cx="6593143" cy="5575313"/>
          </a:xfrm>
        </p:spPr>
        <p:txBody>
          <a:bodyPr>
            <a:normAutofit fontScale="92500" lnSpcReduction="20000"/>
          </a:bodyPr>
          <a:lstStyle/>
          <a:p>
            <a:pPr marL="0" indent="0">
              <a:buNone/>
            </a:pPr>
            <a:r>
              <a:rPr lang="en-AU" dirty="0">
                <a:solidFill>
                  <a:srgbClr val="8F1B7C"/>
                </a:solidFill>
                <a:latin typeface="FSFFatBottom" panose="02000603000000000000" pitchFamily="2" charset="0"/>
                <a:ea typeface="FSFFatBottom" panose="02000603000000000000" pitchFamily="2" charset="0"/>
              </a:rPr>
              <a:t>Hypothesis</a:t>
            </a:r>
            <a:r>
              <a:rPr lang="en-AU" dirty="0">
                <a:latin typeface="FSFFatBottom" panose="02000603000000000000" pitchFamily="2" charset="0"/>
                <a:ea typeface="FSFFatBottom" panose="02000603000000000000" pitchFamily="2" charset="0"/>
              </a:rPr>
              <a:t>: </a:t>
            </a:r>
            <a:r>
              <a:rPr lang="en-AU" i="1" dirty="0">
                <a:latin typeface="FSFFatBottom" panose="02000603000000000000" pitchFamily="2" charset="0"/>
                <a:ea typeface="FSFFatBottom" panose="02000603000000000000" pitchFamily="2" charset="0"/>
              </a:rPr>
              <a:t>What do you think will happen?</a:t>
            </a:r>
            <a:r>
              <a:rPr lang="en-AU" dirty="0">
                <a:latin typeface="FSFFatBottom" panose="02000603000000000000" pitchFamily="2" charset="0"/>
                <a:ea typeface="FSFFatBottom" panose="02000603000000000000" pitchFamily="2" charset="0"/>
              </a:rPr>
              <a:t> </a:t>
            </a:r>
            <a:r>
              <a:rPr lang="en-AU" i="1" dirty="0">
                <a:latin typeface="FSFFatBottom" panose="02000603000000000000" pitchFamily="2" charset="0"/>
                <a:ea typeface="FSFFatBottom" panose="02000603000000000000" pitchFamily="2" charset="0"/>
              </a:rPr>
              <a:t>What makes you say that?</a:t>
            </a: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 </a:t>
            </a:r>
            <a:endParaRPr lang="en-AU" sz="2600" dirty="0">
              <a:latin typeface="FSFFatBottom" panose="02000603000000000000" pitchFamily="2" charset="0"/>
              <a:ea typeface="FSFFatBottom" panose="02000603000000000000" pitchFamily="2" charset="0"/>
            </a:endParaRPr>
          </a:p>
          <a:p>
            <a:pPr marL="0" indent="0">
              <a:buNone/>
            </a:pPr>
            <a:endParaRPr lang="en-AU" sz="2600" dirty="0">
              <a:latin typeface="FSFFatBottom" panose="02000603000000000000" pitchFamily="2" charset="0"/>
              <a:ea typeface="FSFFatBottom" panose="02000603000000000000" pitchFamily="2" charset="0"/>
            </a:endParaRPr>
          </a:p>
          <a:p>
            <a:pPr marL="0" indent="0">
              <a:buNone/>
            </a:pPr>
            <a:endParaRPr lang="en-AU" sz="1500" dirty="0">
              <a:latin typeface="FSFFatBottom" panose="02000603000000000000" pitchFamily="2" charset="0"/>
              <a:ea typeface="FSFFatBottom" panose="02000603000000000000" pitchFamily="2" charset="0"/>
            </a:endParaRPr>
          </a:p>
          <a:p>
            <a:pPr marL="0" indent="0">
              <a:buNone/>
            </a:pPr>
            <a:r>
              <a:rPr lang="en-AU" dirty="0">
                <a:solidFill>
                  <a:srgbClr val="930245"/>
                </a:solidFill>
                <a:latin typeface="FSFFatBottom" panose="02000603000000000000" pitchFamily="2" charset="0"/>
                <a:ea typeface="FSFFatBottom" panose="02000603000000000000" pitchFamily="2" charset="0"/>
              </a:rPr>
              <a:t>Scientific Variables</a:t>
            </a:r>
            <a:r>
              <a:rPr lang="en-AU" dirty="0">
                <a:latin typeface="FSFFatBottom" panose="02000603000000000000" pitchFamily="2" charset="0"/>
                <a:ea typeface="FSFFatBottom" panose="02000603000000000000" pitchFamily="2" charset="0"/>
              </a:rPr>
              <a:t>:</a:t>
            </a: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will be the </a:t>
            </a:r>
            <a:r>
              <a:rPr lang="en-AU" b="1" i="1" dirty="0">
                <a:latin typeface="FSFFatBottom" panose="02000603000000000000" pitchFamily="2" charset="0"/>
                <a:ea typeface="FSFFatBottom" panose="02000603000000000000" pitchFamily="2" charset="0"/>
              </a:rPr>
              <a:t>dependent variable</a:t>
            </a:r>
            <a:r>
              <a:rPr lang="en-AU" i="1" dirty="0">
                <a:latin typeface="FSFFatBottom" panose="02000603000000000000" pitchFamily="2" charset="0"/>
                <a:ea typeface="FSFFatBottom" panose="02000603000000000000" pitchFamily="2" charset="0"/>
              </a:rPr>
              <a:t>? What are you going to measure? </a:t>
            </a:r>
          </a:p>
          <a:p>
            <a:pPr marL="0" indent="0">
              <a:buNone/>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will be the </a:t>
            </a:r>
            <a:r>
              <a:rPr lang="en-AU" b="1" i="1" dirty="0">
                <a:latin typeface="FSFFatBottom" panose="02000603000000000000" pitchFamily="2" charset="0"/>
                <a:ea typeface="FSFFatBottom" panose="02000603000000000000" pitchFamily="2" charset="0"/>
              </a:rPr>
              <a:t>independent variable</a:t>
            </a:r>
            <a:r>
              <a:rPr lang="en-AU" i="1" dirty="0">
                <a:latin typeface="FSFFatBottom" panose="02000603000000000000" pitchFamily="2" charset="0"/>
                <a:ea typeface="FSFFatBottom" panose="02000603000000000000" pitchFamily="2" charset="0"/>
              </a:rPr>
              <a:t>? What are you going to change? </a:t>
            </a:r>
          </a:p>
          <a:p>
            <a:pPr>
              <a:buFont typeface="Wingdings" panose="05000000000000000000" pitchFamily="2" charset="2"/>
              <a:buChar char="q"/>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i="1" dirty="0">
                <a:latin typeface="FSFFatBottom" panose="02000603000000000000" pitchFamily="2" charset="0"/>
                <a:ea typeface="FSFFatBottom" panose="02000603000000000000" pitchFamily="2" charset="0"/>
              </a:rPr>
              <a:t>What variables will you need to </a:t>
            </a:r>
            <a:r>
              <a:rPr lang="en-AU" b="1" i="1" dirty="0">
                <a:latin typeface="FSFFatBottom" panose="02000603000000000000" pitchFamily="2" charset="0"/>
                <a:ea typeface="FSFFatBottom" panose="02000603000000000000" pitchFamily="2" charset="0"/>
              </a:rPr>
              <a:t>control</a:t>
            </a:r>
            <a:r>
              <a:rPr lang="en-AU" i="1" dirty="0">
                <a:latin typeface="FSFFatBottom" panose="02000603000000000000" pitchFamily="2" charset="0"/>
                <a:ea typeface="FSFFatBottom" panose="02000603000000000000" pitchFamily="2" charset="0"/>
              </a:rPr>
              <a:t>? What will you need to keep the same?</a:t>
            </a:r>
          </a:p>
          <a:p>
            <a:pPr>
              <a:buFont typeface="Wingdings" panose="05000000000000000000" pitchFamily="2" charset="2"/>
              <a:buChar char="q"/>
            </a:pPr>
            <a:endParaRPr lang="en-AU" i="1"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p:txBody>
      </p:sp>
      <p:pic>
        <p:nvPicPr>
          <p:cNvPr id="3074" name="Picture 2" descr="Image result for sand and water experiment">
            <a:extLst>
              <a:ext uri="{FF2B5EF4-FFF2-40B4-BE49-F238E27FC236}">
                <a16:creationId xmlns:a16="http://schemas.microsoft.com/office/drawing/2014/main" id="{0F39B98E-8795-4E36-B1E9-E255B8C6E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096" y="1063374"/>
            <a:ext cx="3663260" cy="579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694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A7A616-C8F2-485F-B705-A2DFE3BDA8BB}"/>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A6E1C6D8-6849-4616-9813-8EC982826AB6}"/>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1BEB8119-A766-43F8-9C12-9928D92B524F}"/>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200769B-086F-4E8C-90FA-96FB09504FC6}"/>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A6D31E6-ED90-4736-A135-0E7E24A0627F}"/>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a:extLst>
              <a:ext uri="{FF2B5EF4-FFF2-40B4-BE49-F238E27FC236}">
                <a16:creationId xmlns:a16="http://schemas.microsoft.com/office/drawing/2014/main" id="{FA686261-0631-4BC9-A0C0-AB4006CA9E6E}"/>
              </a:ext>
            </a:extLst>
          </p:cNvPr>
          <p:cNvSpPr>
            <a:spLocks noGrp="1"/>
          </p:cNvSpPr>
          <p:nvPr>
            <p:ph type="title"/>
          </p:nvPr>
        </p:nvSpPr>
        <p:spPr>
          <a:xfrm>
            <a:off x="1782658" y="89990"/>
            <a:ext cx="10228980" cy="1184006"/>
          </a:xfrm>
        </p:spPr>
        <p:txBody>
          <a:bodyPr>
            <a:noAutofit/>
          </a:bodyPr>
          <a:lstStyle/>
          <a:p>
            <a:pPr algn="ctr"/>
            <a:r>
              <a:rPr lang="en-AU" sz="7200" b="1" dirty="0">
                <a:blipFill dpi="0" rotWithShape="1">
                  <a:blip r:embed="rId4">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M&amp;M Experiment</a:t>
            </a:r>
            <a:endParaRPr lang="en-AU" sz="7200" dirty="0"/>
          </a:p>
        </p:txBody>
      </p:sp>
      <p:sp>
        <p:nvSpPr>
          <p:cNvPr id="9" name="TextBox 8">
            <a:extLst>
              <a:ext uri="{FF2B5EF4-FFF2-40B4-BE49-F238E27FC236}">
                <a16:creationId xmlns:a16="http://schemas.microsoft.com/office/drawing/2014/main" id="{83856C20-F191-488F-93A8-CB33DA62988C}"/>
              </a:ext>
            </a:extLst>
          </p:cNvPr>
          <p:cNvSpPr txBox="1"/>
          <p:nvPr/>
        </p:nvSpPr>
        <p:spPr>
          <a:xfrm>
            <a:off x="3400526" y="6306345"/>
            <a:ext cx="979714" cy="461665"/>
          </a:xfrm>
          <a:prstGeom prst="rect">
            <a:avLst/>
          </a:prstGeom>
          <a:noFill/>
        </p:spPr>
        <p:txBody>
          <a:bodyPr wrap="square" rtlCol="0">
            <a:spAutoFit/>
          </a:bodyPr>
          <a:lstStyle/>
          <a:p>
            <a:pPr algn="ctr"/>
            <a:r>
              <a:rPr lang="en-AU" sz="1200" dirty="0">
                <a:latin typeface="HelloWhimsy" panose="02000603000000000000" pitchFamily="2" charset="0"/>
                <a:ea typeface="HelloWhimsy" panose="02000603000000000000" pitchFamily="2" charset="0"/>
              </a:rPr>
              <a:t>Alice Vigors 2018</a:t>
            </a:r>
          </a:p>
        </p:txBody>
      </p:sp>
      <p:sp>
        <p:nvSpPr>
          <p:cNvPr id="11" name="Rectangle 10">
            <a:extLst>
              <a:ext uri="{FF2B5EF4-FFF2-40B4-BE49-F238E27FC236}">
                <a16:creationId xmlns:a16="http://schemas.microsoft.com/office/drawing/2014/main" id="{0AEC071E-CEB1-4561-972E-D6642047A9EA}"/>
              </a:ext>
            </a:extLst>
          </p:cNvPr>
          <p:cNvSpPr/>
          <p:nvPr/>
        </p:nvSpPr>
        <p:spPr>
          <a:xfrm>
            <a:off x="1938900" y="1487113"/>
            <a:ext cx="10013133" cy="1323439"/>
          </a:xfrm>
          <a:prstGeom prst="rect">
            <a:avLst/>
          </a:prstGeom>
        </p:spPr>
        <p:txBody>
          <a:bodyPr wrap="square">
            <a:spAutoFit/>
          </a:bodyPr>
          <a:lstStyle/>
          <a:p>
            <a:pPr algn="ctr"/>
            <a:r>
              <a:rPr lang="en-AU" sz="4000" dirty="0">
                <a:latin typeface="FSFFatBottom" panose="02000603000000000000" pitchFamily="2" charset="0"/>
                <a:ea typeface="FSFFatBottom" panose="02000603000000000000" pitchFamily="2" charset="0"/>
              </a:rPr>
              <a:t>How might I separate the sugar coating from the chocolate?</a:t>
            </a:r>
          </a:p>
        </p:txBody>
      </p:sp>
      <p:pic>
        <p:nvPicPr>
          <p:cNvPr id="7170" name="Picture 2" descr="Image result for m&amp;m experiment">
            <a:extLst>
              <a:ext uri="{FF2B5EF4-FFF2-40B4-BE49-F238E27FC236}">
                <a16:creationId xmlns:a16="http://schemas.microsoft.com/office/drawing/2014/main" id="{461DAF63-BE5A-4943-A956-3190462C8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711" y="3023669"/>
            <a:ext cx="5332288" cy="383433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06EF5CA-D0B0-43D8-8592-7C6035AED8CC}"/>
              </a:ext>
            </a:extLst>
          </p:cNvPr>
          <p:cNvSpPr/>
          <p:nvPr/>
        </p:nvSpPr>
        <p:spPr>
          <a:xfrm>
            <a:off x="1938900" y="3235009"/>
            <a:ext cx="4770125" cy="2677656"/>
          </a:xfrm>
          <a:prstGeom prst="rect">
            <a:avLst/>
          </a:prstGeom>
        </p:spPr>
        <p:txBody>
          <a:bodyPr wrap="square">
            <a:spAutoFit/>
          </a:bodyPr>
          <a:lstStyle/>
          <a:p>
            <a:pPr algn="ctr"/>
            <a:r>
              <a:rPr lang="en-AU" sz="2800" dirty="0">
                <a:latin typeface="FSFFatBottom" panose="02000603000000000000" pitchFamily="2" charset="0"/>
                <a:ea typeface="FSFFatBottom" panose="02000603000000000000" pitchFamily="2" charset="0"/>
              </a:rPr>
              <a:t>What do you see, observe or notice?</a:t>
            </a:r>
          </a:p>
          <a:p>
            <a:pPr algn="ctr"/>
            <a:r>
              <a:rPr lang="en-AU" sz="2800" dirty="0">
                <a:latin typeface="FSFFatBottom" panose="02000603000000000000" pitchFamily="2" charset="0"/>
                <a:ea typeface="FSFFatBottom" panose="02000603000000000000" pitchFamily="2" charset="0"/>
              </a:rPr>
              <a:t>Why do you think this happens?</a:t>
            </a:r>
          </a:p>
          <a:p>
            <a:pPr algn="ctr"/>
            <a:r>
              <a:rPr lang="en-AU" sz="2800" dirty="0">
                <a:latin typeface="FSFFatBottom" panose="02000603000000000000" pitchFamily="2" charset="0"/>
                <a:ea typeface="FSFFatBottom" panose="02000603000000000000" pitchFamily="2" charset="0"/>
              </a:rPr>
              <a:t>What questions do you have?</a:t>
            </a:r>
          </a:p>
        </p:txBody>
      </p:sp>
    </p:spTree>
    <p:extLst>
      <p:ext uri="{BB962C8B-B14F-4D97-AF65-F5344CB8AC3E}">
        <p14:creationId xmlns:p14="http://schemas.microsoft.com/office/powerpoint/2010/main" val="1763235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FA72-6414-4CEB-A786-D46504C5B3A9}"/>
              </a:ext>
            </a:extLst>
          </p:cNvPr>
          <p:cNvSpPr>
            <a:spLocks noGrp="1"/>
          </p:cNvSpPr>
          <p:nvPr>
            <p:ph type="title"/>
          </p:nvPr>
        </p:nvSpPr>
        <p:spPr>
          <a:xfrm>
            <a:off x="1782658" y="123291"/>
            <a:ext cx="10228980" cy="788810"/>
          </a:xfrm>
        </p:spPr>
        <p:txBody>
          <a:bodyPr>
            <a:noAutofit/>
          </a:bodyPr>
          <a:lstStyle/>
          <a:p>
            <a:pPr algn="ctr"/>
            <a:r>
              <a:rPr lang="en-AU" sz="5400" b="1" dirty="0">
                <a:blipFill dpi="0" rotWithShape="1">
                  <a:blip r:embed="rId3">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M&amp;M Experiment</a:t>
            </a:r>
            <a:endParaRPr lang="en-AU" sz="5400" dirty="0"/>
          </a:p>
        </p:txBody>
      </p:sp>
      <p:grpSp>
        <p:nvGrpSpPr>
          <p:cNvPr id="4" name="Group 3">
            <a:extLst>
              <a:ext uri="{FF2B5EF4-FFF2-40B4-BE49-F238E27FC236}">
                <a16:creationId xmlns:a16="http://schemas.microsoft.com/office/drawing/2014/main" id="{96609207-CD39-4BA1-92CB-8A9B39426525}"/>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B324F9CB-F953-4C39-B88C-99DEFE2E50F8}"/>
                </a:ext>
              </a:extLst>
            </p:cNvPr>
            <p:cNvPicPr>
              <a:picLocks noChangeAspect="1"/>
            </p:cNvPicPr>
            <p:nvPr/>
          </p:nvPicPr>
          <p:blipFill rotWithShape="1">
            <a:blip r:embed="rId4">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F1FBFE7B-5DF0-4BF0-B2F9-2214829F0E82}"/>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49745765-FBE3-43E0-B2E4-0F9175AF7D2C}"/>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72D7EA6D-F5F8-4DEC-88AC-F86D4AB3F0E6}"/>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F8AAB16F-0B20-4728-90EF-31582637F943}"/>
              </a:ext>
            </a:extLst>
          </p:cNvPr>
          <p:cNvSpPr txBox="1"/>
          <p:nvPr/>
        </p:nvSpPr>
        <p:spPr>
          <a:xfrm>
            <a:off x="311292" y="6331468"/>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13" name="Rectangle 12">
            <a:extLst>
              <a:ext uri="{FF2B5EF4-FFF2-40B4-BE49-F238E27FC236}">
                <a16:creationId xmlns:a16="http://schemas.microsoft.com/office/drawing/2014/main" id="{67FDF85F-CC1C-459B-A7A4-BF9C247BC601}"/>
              </a:ext>
            </a:extLst>
          </p:cNvPr>
          <p:cNvSpPr/>
          <p:nvPr/>
        </p:nvSpPr>
        <p:spPr>
          <a:xfrm>
            <a:off x="2291168" y="912101"/>
            <a:ext cx="9159239" cy="369332"/>
          </a:xfrm>
          <a:prstGeom prst="rect">
            <a:avLst/>
          </a:prstGeom>
        </p:spPr>
        <p:txBody>
          <a:bodyPr wrap="none">
            <a:spAutoFit/>
          </a:bodyPr>
          <a:lstStyle/>
          <a:p>
            <a:r>
              <a:rPr lang="en-AU" dirty="0">
                <a:hlinkClick r:id="rId5"/>
              </a:rPr>
              <a:t>http://education.abc.net.au/home#!/media/103792/from-chocolate-buttons-to-magic-patterns</a:t>
            </a:r>
            <a:r>
              <a:rPr lang="en-AU" dirty="0"/>
              <a:t> </a:t>
            </a:r>
          </a:p>
        </p:txBody>
      </p:sp>
      <p:pic>
        <p:nvPicPr>
          <p:cNvPr id="12" name="Content Placeholder 11">
            <a:hlinkClick r:id="rId5"/>
            <a:extLst>
              <a:ext uri="{FF2B5EF4-FFF2-40B4-BE49-F238E27FC236}">
                <a16:creationId xmlns:a16="http://schemas.microsoft.com/office/drawing/2014/main" id="{0B95790A-F00E-4578-B43E-D487F5A3C592}"/>
              </a:ext>
            </a:extLst>
          </p:cNvPr>
          <p:cNvPicPr>
            <a:picLocks noGrp="1" noChangeAspect="1"/>
          </p:cNvPicPr>
          <p:nvPr>
            <p:ph idx="1"/>
          </p:nvPr>
        </p:nvPicPr>
        <p:blipFill>
          <a:blip r:embed="rId6"/>
          <a:stretch>
            <a:fillRect/>
          </a:stretch>
        </p:blipFill>
        <p:spPr>
          <a:xfrm>
            <a:off x="1860868" y="1281432"/>
            <a:ext cx="10019840" cy="5337445"/>
          </a:xfrm>
          <a:prstGeom prst="rect">
            <a:avLst/>
          </a:prstGeom>
        </p:spPr>
      </p:pic>
    </p:spTree>
    <p:extLst>
      <p:ext uri="{BB962C8B-B14F-4D97-AF65-F5344CB8AC3E}">
        <p14:creationId xmlns:p14="http://schemas.microsoft.com/office/powerpoint/2010/main" val="1165901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16DB05-55CC-4E58-A030-1B7002C5966D}"/>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9D50CDAB-A19E-4B98-B26C-262029034265}"/>
                </a:ext>
              </a:extLst>
            </p:cNvPr>
            <p:cNvPicPr>
              <a:picLocks noChangeAspect="1"/>
            </p:cNvPicPr>
            <p:nvPr/>
          </p:nvPicPr>
          <p:blipFill rotWithShape="1">
            <a:blip r:embed="rId2">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188EFFB9-3AA3-41DF-9365-5A5165A15EDB}"/>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BD90100-2CBF-43F6-8974-F1FFC5EC2DDA}"/>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9199FD9-6EDE-4DB5-8F7D-FBFB2D8E288E}"/>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50F26C6C-8D64-4705-9211-DE4FC380AB30}"/>
              </a:ext>
            </a:extLst>
          </p:cNvPr>
          <p:cNvSpPr txBox="1"/>
          <p:nvPr/>
        </p:nvSpPr>
        <p:spPr>
          <a:xfrm>
            <a:off x="6407291" y="6455739"/>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2" name="Title 1">
            <a:extLst>
              <a:ext uri="{FF2B5EF4-FFF2-40B4-BE49-F238E27FC236}">
                <a16:creationId xmlns:a16="http://schemas.microsoft.com/office/drawing/2014/main" id="{96E293DE-3BD0-4DE3-91AC-EA0F4D7D4282}"/>
              </a:ext>
            </a:extLst>
          </p:cNvPr>
          <p:cNvSpPr>
            <a:spLocks noGrp="1"/>
          </p:cNvSpPr>
          <p:nvPr>
            <p:ph type="title"/>
          </p:nvPr>
        </p:nvSpPr>
        <p:spPr>
          <a:xfrm>
            <a:off x="1782658" y="159642"/>
            <a:ext cx="10228980" cy="1325563"/>
          </a:xfrm>
        </p:spPr>
        <p:txBody>
          <a:bodyPr>
            <a:noAutofit/>
          </a:bodyPr>
          <a:lstStyle/>
          <a:p>
            <a:pPr algn="ctr"/>
            <a:r>
              <a:rPr lang="en-AU" sz="5400" b="1" dirty="0">
                <a:blipFill dpi="0" rotWithShape="1">
                  <a:blip r:embed="rId3">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Experiment Design Challenge</a:t>
            </a:r>
            <a:endParaRPr lang="en-AU" sz="5400" dirty="0"/>
          </a:p>
        </p:txBody>
      </p:sp>
      <p:sp>
        <p:nvSpPr>
          <p:cNvPr id="3" name="Content Placeholder 2">
            <a:extLst>
              <a:ext uri="{FF2B5EF4-FFF2-40B4-BE49-F238E27FC236}">
                <a16:creationId xmlns:a16="http://schemas.microsoft.com/office/drawing/2014/main" id="{0DE9DE23-6C30-446D-A09D-53B01A2604AF}"/>
              </a:ext>
            </a:extLst>
          </p:cNvPr>
          <p:cNvSpPr>
            <a:spLocks noGrp="1"/>
          </p:cNvSpPr>
          <p:nvPr>
            <p:ph idx="1"/>
          </p:nvPr>
        </p:nvSpPr>
        <p:spPr>
          <a:xfrm>
            <a:off x="1782658" y="1366463"/>
            <a:ext cx="10228980" cy="5219272"/>
          </a:xfrm>
        </p:spPr>
        <p:txBody>
          <a:bodyPr>
            <a:normAutofit/>
          </a:bodyPr>
          <a:lstStyle/>
          <a:p>
            <a:pPr marL="0" indent="0" algn="ctr">
              <a:buNone/>
            </a:pPr>
            <a:r>
              <a:rPr lang="en-AU" dirty="0">
                <a:solidFill>
                  <a:schemeClr val="accent4">
                    <a:lumMod val="75000"/>
                  </a:schemeClr>
                </a:solidFill>
                <a:latin typeface="FSFFatBottom" panose="02000603000000000000" pitchFamily="2" charset="0"/>
                <a:ea typeface="FSFFatBottom" panose="02000603000000000000" pitchFamily="2" charset="0"/>
              </a:rPr>
              <a:t>What is the result of combining materials?</a:t>
            </a:r>
          </a:p>
          <a:p>
            <a:pPr marL="0" indent="0" algn="ctr">
              <a:buNone/>
            </a:pPr>
            <a:endParaRPr lang="en-AU"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Small groups design a simple experiment to demonstrate combining or separating mixtures.</a:t>
            </a:r>
          </a:p>
          <a:p>
            <a:pPr marL="0" indent="0" algn="ctr">
              <a:buNone/>
            </a:pPr>
            <a:endParaRPr lang="en-AU"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Present experiment to the class along with an explanation about the result of combining materials. Use reasoning and evidence from learning to support explanation.</a:t>
            </a:r>
          </a:p>
          <a:p>
            <a:pPr marL="0" indent="0" algn="ctr">
              <a:buNone/>
            </a:pPr>
            <a:endParaRPr lang="en-AU" dirty="0">
              <a:latin typeface="FSFFatBottom" panose="02000603000000000000" pitchFamily="2" charset="0"/>
              <a:ea typeface="FSFFatBottom" panose="02000603000000000000" pitchFamily="2" charset="0"/>
            </a:endParaRPr>
          </a:p>
          <a:p>
            <a:pPr marL="0" indent="0" algn="ctr">
              <a:buNone/>
            </a:pPr>
            <a:r>
              <a:rPr lang="en-AU" dirty="0">
                <a:latin typeface="FSFFatBottom" panose="02000603000000000000" pitchFamily="2" charset="0"/>
                <a:ea typeface="FSFFatBottom" panose="02000603000000000000" pitchFamily="2" charset="0"/>
              </a:rPr>
              <a:t>Presentations will be recorded and uploaded to Seesaw.</a:t>
            </a:r>
          </a:p>
        </p:txBody>
      </p:sp>
      <p:sp>
        <p:nvSpPr>
          <p:cNvPr id="10" name="TextBox 9">
            <a:extLst>
              <a:ext uri="{FF2B5EF4-FFF2-40B4-BE49-F238E27FC236}">
                <a16:creationId xmlns:a16="http://schemas.microsoft.com/office/drawing/2014/main" id="{765B5467-EBD3-4AAE-8915-5213B71E8ADF}"/>
              </a:ext>
            </a:extLst>
          </p:cNvPr>
          <p:cNvSpPr txBox="1"/>
          <p:nvPr/>
        </p:nvSpPr>
        <p:spPr>
          <a:xfrm rot="16200000">
            <a:off x="302307" y="3198168"/>
            <a:ext cx="1962397" cy="461665"/>
          </a:xfrm>
          <a:prstGeom prst="rect">
            <a:avLst/>
          </a:prstGeom>
          <a:noFill/>
        </p:spPr>
        <p:txBody>
          <a:bodyPr wrap="none" rtlCol="0">
            <a:spAutoFit/>
          </a:bodyPr>
          <a:lstStyle/>
          <a:p>
            <a:r>
              <a:rPr lang="en-AU" sz="2400" dirty="0">
                <a:solidFill>
                  <a:srgbClr val="C00000"/>
                </a:solidFill>
                <a:latin typeface="HelloScarecrow" panose="02000603000000000000" pitchFamily="2" charset="0"/>
                <a:ea typeface="HelloScarecrow" panose="02000603000000000000" pitchFamily="2" charset="0"/>
              </a:rPr>
              <a:t>Assessment</a:t>
            </a:r>
          </a:p>
        </p:txBody>
      </p:sp>
    </p:spTree>
    <p:extLst>
      <p:ext uri="{BB962C8B-B14F-4D97-AF65-F5344CB8AC3E}">
        <p14:creationId xmlns:p14="http://schemas.microsoft.com/office/powerpoint/2010/main" val="4175796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040C7D-ADE3-4DC4-83DD-90B6324A5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1A05B4-AFCA-471E-BB18-708AA531F38E}"/>
              </a:ext>
            </a:extLst>
          </p:cNvPr>
          <p:cNvSpPr>
            <a:spLocks noGrp="1"/>
          </p:cNvSpPr>
          <p:nvPr>
            <p:ph type="title"/>
          </p:nvPr>
        </p:nvSpPr>
        <p:spPr>
          <a:xfrm>
            <a:off x="359595" y="297952"/>
            <a:ext cx="11486507" cy="6256960"/>
          </a:xfrm>
          <a:prstGeom prst="roundRect">
            <a:avLst/>
          </a:prstGeom>
          <a:solidFill>
            <a:schemeClr val="bg1">
              <a:alpha val="44000"/>
            </a:schemeClr>
          </a:solidFill>
          <a:effectLst>
            <a:softEdge rad="63500"/>
          </a:effectLst>
        </p:spPr>
        <p:txBody>
          <a:bodyPr>
            <a:noAutofit/>
          </a:bodyPr>
          <a:lstStyle/>
          <a:p>
            <a:pPr algn="ctr"/>
            <a:r>
              <a:rPr lang="en-AU" sz="4400" dirty="0">
                <a:latin typeface="FSFFatBottom" panose="02000603000000000000" pitchFamily="2" charset="0"/>
                <a:ea typeface="FSFFatBottom" panose="02000603000000000000" pitchFamily="2" charset="0"/>
              </a:rPr>
              <a:t>Thankyou for using this powerpoint to support student learning. </a:t>
            </a:r>
            <a:br>
              <a:rPr lang="en-AU" sz="4400" dirty="0">
                <a:latin typeface="FSFFatBottom" panose="02000603000000000000" pitchFamily="2" charset="0"/>
                <a:ea typeface="FSFFatBottom" panose="02000603000000000000" pitchFamily="2" charset="0"/>
              </a:rPr>
            </a:br>
            <a:br>
              <a:rPr lang="en-AU" sz="4400" dirty="0">
                <a:latin typeface="FSFFatBottom" panose="02000603000000000000" pitchFamily="2" charset="0"/>
                <a:ea typeface="FSFFatBottom" panose="02000603000000000000" pitchFamily="2" charset="0"/>
              </a:rPr>
            </a:br>
            <a:r>
              <a:rPr lang="en-AU" sz="4400" dirty="0">
                <a:latin typeface="FSFFatBottom" panose="02000603000000000000" pitchFamily="2" charset="0"/>
                <a:ea typeface="FSFFatBottom" panose="02000603000000000000" pitchFamily="2" charset="0"/>
              </a:rPr>
              <a:t>Share examples at </a:t>
            </a:r>
            <a:r>
              <a:rPr lang="en-AU" sz="4400" dirty="0">
                <a:latin typeface="FSFFatBottom" panose="02000603000000000000" pitchFamily="2" charset="0"/>
                <a:ea typeface="FSFFatBottom" panose="02000603000000000000" pitchFamily="2" charset="0"/>
                <a:hlinkClick r:id="rId3"/>
              </a:rPr>
              <a:t>thinkingpathways@gmail.com</a:t>
            </a:r>
            <a:r>
              <a:rPr lang="en-AU" sz="4400" dirty="0">
                <a:latin typeface="FSFFatBottom" panose="02000603000000000000" pitchFamily="2" charset="0"/>
                <a:ea typeface="FSFFatBottom" panose="02000603000000000000" pitchFamily="2" charset="0"/>
              </a:rPr>
              <a:t> </a:t>
            </a:r>
            <a:br>
              <a:rPr lang="en-AU" sz="4400" dirty="0">
                <a:latin typeface="FSFFatBottom" panose="02000603000000000000" pitchFamily="2" charset="0"/>
                <a:ea typeface="FSFFatBottom" panose="02000603000000000000" pitchFamily="2" charset="0"/>
              </a:rPr>
            </a:br>
            <a:br>
              <a:rPr lang="en-AU" sz="4400" dirty="0">
                <a:latin typeface="FSFFatBottom" panose="02000603000000000000" pitchFamily="2" charset="0"/>
                <a:ea typeface="FSFFatBottom" panose="02000603000000000000" pitchFamily="2" charset="0"/>
              </a:rPr>
            </a:br>
            <a:r>
              <a:rPr lang="en-AU" sz="4400" dirty="0">
                <a:latin typeface="FSFFatBottom" panose="02000603000000000000" pitchFamily="2" charset="0"/>
                <a:ea typeface="FSFFatBottom" panose="02000603000000000000" pitchFamily="2" charset="0"/>
              </a:rPr>
              <a:t>Visit the website: </a:t>
            </a:r>
            <a:r>
              <a:rPr lang="en-AU" sz="4400" dirty="0">
                <a:latin typeface="FSFFatBottom" panose="02000603000000000000" pitchFamily="2" charset="0"/>
                <a:ea typeface="FSFFatBottom" panose="02000603000000000000" pitchFamily="2" charset="0"/>
                <a:hlinkClick r:id="rId4"/>
              </a:rPr>
              <a:t>https://thinkingpathwayz.weebly.com/</a:t>
            </a:r>
            <a:r>
              <a:rPr lang="en-AU" sz="4400" dirty="0">
                <a:latin typeface="FSFFatBottom" panose="02000603000000000000" pitchFamily="2" charset="0"/>
                <a:ea typeface="FSFFatBottom" panose="02000603000000000000" pitchFamily="2" charset="0"/>
              </a:rPr>
              <a:t> </a:t>
            </a:r>
            <a:br>
              <a:rPr lang="en-AU" sz="4400" dirty="0">
                <a:latin typeface="FSFFatBottom" panose="02000603000000000000" pitchFamily="2" charset="0"/>
                <a:ea typeface="FSFFatBottom" panose="02000603000000000000" pitchFamily="2" charset="0"/>
              </a:rPr>
            </a:br>
            <a:endParaRPr lang="en-AU" sz="4400" dirty="0">
              <a:latin typeface="FSFFatBottom" panose="02000603000000000000" pitchFamily="2" charset="0"/>
              <a:ea typeface="FSFFatBottom" panose="02000603000000000000" pitchFamily="2" charset="0"/>
            </a:endParaRPr>
          </a:p>
        </p:txBody>
      </p:sp>
      <p:sp>
        <p:nvSpPr>
          <p:cNvPr id="6" name="TextBox 5">
            <a:extLst>
              <a:ext uri="{FF2B5EF4-FFF2-40B4-BE49-F238E27FC236}">
                <a16:creationId xmlns:a16="http://schemas.microsoft.com/office/drawing/2014/main" id="{6C2D9BD1-4417-4272-965C-2BFBDABC699D}"/>
              </a:ext>
            </a:extLst>
          </p:cNvPr>
          <p:cNvSpPr txBox="1"/>
          <p:nvPr/>
        </p:nvSpPr>
        <p:spPr>
          <a:xfrm>
            <a:off x="5612991" y="6306346"/>
            <a:ext cx="979714" cy="461665"/>
          </a:xfrm>
          <a:prstGeom prst="rect">
            <a:avLst/>
          </a:prstGeom>
          <a:noFill/>
        </p:spPr>
        <p:txBody>
          <a:bodyPr wrap="square" rtlCol="0">
            <a:spAutoFit/>
          </a:bodyPr>
          <a:lstStyle/>
          <a:p>
            <a:pPr algn="ctr"/>
            <a:r>
              <a:rPr lang="en-AU" sz="12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448852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7467-6187-4C21-B101-0BB4369CF430}"/>
              </a:ext>
            </a:extLst>
          </p:cNvPr>
          <p:cNvSpPr>
            <a:spLocks noGrp="1"/>
          </p:cNvSpPr>
          <p:nvPr>
            <p:ph type="title"/>
          </p:nvPr>
        </p:nvSpPr>
        <p:spPr>
          <a:xfrm>
            <a:off x="1728132" y="96677"/>
            <a:ext cx="10283506" cy="1871562"/>
          </a:xfrm>
        </p:spPr>
        <p:txBody>
          <a:bodyPr>
            <a:normAutofit fontScale="90000"/>
          </a:bodyPr>
          <a:lstStyle/>
          <a:p>
            <a:pPr algn="ctr"/>
            <a:r>
              <a:rPr lang="en-AU" sz="7200" b="1" dirty="0">
                <a:blipFill dpi="0" rotWithShape="1">
                  <a:blip r:embed="rId2">
                    <a:extLst>
                      <a:ext uri="{28A0092B-C50C-407E-A947-70E740481C1C}">
                        <a14:useLocalDpi xmlns:a14="http://schemas.microsoft.com/office/drawing/2010/main" val="0"/>
                      </a:ext>
                    </a:extLst>
                  </a:blip>
                  <a:srcRect/>
                  <a:stretch>
                    <a:fillRect/>
                  </a:stretch>
                </a:blipFill>
                <a:latin typeface="HelloFirstieBig" panose="02000603000000000000" pitchFamily="2" charset="0"/>
                <a:ea typeface="HelloFirstieBig" panose="02000603000000000000" pitchFamily="2" charset="0"/>
              </a:rPr>
              <a:t>Essential Inquiry Questions</a:t>
            </a:r>
            <a:endParaRPr lang="en-AU" sz="7200" dirty="0"/>
          </a:p>
        </p:txBody>
      </p:sp>
      <p:sp>
        <p:nvSpPr>
          <p:cNvPr id="3" name="Content Placeholder 2">
            <a:extLst>
              <a:ext uri="{FF2B5EF4-FFF2-40B4-BE49-F238E27FC236}">
                <a16:creationId xmlns:a16="http://schemas.microsoft.com/office/drawing/2014/main" id="{4FAC1812-54C6-45F2-BE16-21CFBCC269CD}"/>
              </a:ext>
            </a:extLst>
          </p:cNvPr>
          <p:cNvSpPr>
            <a:spLocks noGrp="1"/>
          </p:cNvSpPr>
          <p:nvPr>
            <p:ph idx="1"/>
          </p:nvPr>
        </p:nvSpPr>
        <p:spPr>
          <a:xfrm>
            <a:off x="1938900" y="2332139"/>
            <a:ext cx="10072738" cy="3987438"/>
          </a:xfrm>
        </p:spPr>
        <p:txBody>
          <a:bodyPr/>
          <a:lstStyle/>
          <a:p>
            <a:pPr marL="514350" indent="-514350">
              <a:buFont typeface="+mj-lt"/>
              <a:buAutoNum type="arabicPeriod"/>
            </a:pPr>
            <a:r>
              <a:rPr lang="en-AU" dirty="0">
                <a:latin typeface="FSFFatBottom" panose="02000603000000000000" pitchFamily="2" charset="0"/>
                <a:ea typeface="FSFFatBottom" panose="02000603000000000000" pitchFamily="2" charset="0"/>
              </a:rPr>
              <a:t>How can the state of materials be changed and manipulated?</a:t>
            </a:r>
          </a:p>
          <a:p>
            <a:pPr marL="514350" indent="-514350">
              <a:buFont typeface="+mj-lt"/>
              <a:buAutoNum type="arabicPeriod"/>
            </a:pPr>
            <a:endParaRPr lang="en-AU" dirty="0">
              <a:latin typeface="FSFFatBottom" panose="02000603000000000000" pitchFamily="2" charset="0"/>
              <a:ea typeface="FSFFatBottom" panose="02000603000000000000" pitchFamily="2" charset="0"/>
            </a:endParaRPr>
          </a:p>
          <a:p>
            <a:pPr marL="514350" indent="-514350">
              <a:buFont typeface="+mj-lt"/>
              <a:buAutoNum type="arabicPeriod"/>
            </a:pPr>
            <a:r>
              <a:rPr lang="en-AU" dirty="0">
                <a:latin typeface="FSFFatBottom" panose="02000603000000000000" pitchFamily="2" charset="0"/>
                <a:ea typeface="FSFFatBottom" panose="02000603000000000000" pitchFamily="2" charset="0"/>
              </a:rPr>
              <a:t>What is the result of combining materials?</a:t>
            </a:r>
          </a:p>
          <a:p>
            <a:pPr marL="0" indent="0">
              <a:buNone/>
            </a:pPr>
            <a:endParaRPr lang="en-AU" dirty="0">
              <a:latin typeface="FSFFatBottom" panose="02000603000000000000" pitchFamily="2" charset="0"/>
              <a:ea typeface="FSFFatBottom" panose="02000603000000000000" pitchFamily="2" charset="0"/>
            </a:endParaRPr>
          </a:p>
        </p:txBody>
      </p:sp>
      <p:grpSp>
        <p:nvGrpSpPr>
          <p:cNvPr id="4" name="Group 3">
            <a:extLst>
              <a:ext uri="{FF2B5EF4-FFF2-40B4-BE49-F238E27FC236}">
                <a16:creationId xmlns:a16="http://schemas.microsoft.com/office/drawing/2014/main" id="{AF8164C0-66BC-4F1A-8419-5CC86D3996BA}"/>
              </a:ext>
            </a:extLst>
          </p:cNvPr>
          <p:cNvGrpSpPr/>
          <p:nvPr/>
        </p:nvGrpSpPr>
        <p:grpSpPr>
          <a:xfrm>
            <a:off x="1" y="0"/>
            <a:ext cx="1602296" cy="6858000"/>
            <a:chOff x="1" y="0"/>
            <a:chExt cx="1602296" cy="6858000"/>
          </a:xfrm>
        </p:grpSpPr>
        <p:pic>
          <p:nvPicPr>
            <p:cNvPr id="5" name="Picture 4">
              <a:extLst>
                <a:ext uri="{FF2B5EF4-FFF2-40B4-BE49-F238E27FC236}">
                  <a16:creationId xmlns:a16="http://schemas.microsoft.com/office/drawing/2014/main" id="{CDDF90EC-2B6F-450F-9D0F-F42F3A3C4515}"/>
                </a:ext>
              </a:extLst>
            </p:cNvPr>
            <p:cNvPicPr>
              <a:picLocks noChangeAspect="1"/>
            </p:cNvPicPr>
            <p:nvPr/>
          </p:nvPicPr>
          <p:blipFill rotWithShape="1">
            <a:blip r:embed="rId3">
              <a:extLst>
                <a:ext uri="{28A0092B-C50C-407E-A947-70E740481C1C}">
                  <a14:useLocalDpi xmlns:a14="http://schemas.microsoft.com/office/drawing/2010/main" val="0"/>
                </a:ext>
              </a:extLst>
            </a:blip>
            <a:srcRect r="70513"/>
            <a:stretch/>
          </p:blipFill>
          <p:spPr>
            <a:xfrm>
              <a:off x="1" y="0"/>
              <a:ext cx="1602296" cy="6858000"/>
            </a:xfrm>
            <a:prstGeom prst="rect">
              <a:avLst/>
            </a:prstGeom>
          </p:spPr>
        </p:pic>
        <p:sp>
          <p:nvSpPr>
            <p:cNvPr id="6" name="Rectangle 5">
              <a:extLst>
                <a:ext uri="{FF2B5EF4-FFF2-40B4-BE49-F238E27FC236}">
                  <a16:creationId xmlns:a16="http://schemas.microsoft.com/office/drawing/2014/main" id="{7756E07E-1248-4C4D-ACDA-F691F669B0E0}"/>
                </a:ext>
              </a:extLst>
            </p:cNvPr>
            <p:cNvSpPr/>
            <p:nvPr/>
          </p:nvSpPr>
          <p:spPr>
            <a:xfrm>
              <a:off x="180362"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E81C784-BA70-4CF6-97BA-4558AD5F53EE}"/>
                </a:ext>
              </a:extLst>
            </p:cNvPr>
            <p:cNvSpPr/>
            <p:nvPr/>
          </p:nvSpPr>
          <p:spPr>
            <a:xfrm>
              <a:off x="688940"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6D06FC01-5B7F-4BED-AEAD-8BA5D0735F4C}"/>
                </a:ext>
              </a:extLst>
            </p:cNvPr>
            <p:cNvSpPr/>
            <p:nvPr/>
          </p:nvSpPr>
          <p:spPr>
            <a:xfrm>
              <a:off x="1197518" y="0"/>
              <a:ext cx="1719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3984FD8F-3C62-4431-ADE8-F5DC84418050}"/>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2287676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2C7A12-1960-4BEF-BDF2-3A83AAC87575}"/>
              </a:ext>
            </a:extLst>
          </p:cNvPr>
          <p:cNvGrpSpPr/>
          <p:nvPr/>
        </p:nvGrpSpPr>
        <p:grpSpPr>
          <a:xfrm>
            <a:off x="-58723" y="0"/>
            <a:ext cx="12250723" cy="6925112"/>
            <a:chOff x="-58723" y="0"/>
            <a:chExt cx="12250723" cy="6925112"/>
          </a:xfrm>
        </p:grpSpPr>
        <p:pic>
          <p:nvPicPr>
            <p:cNvPr id="5" name="Picture 4">
              <a:extLst>
                <a:ext uri="{FF2B5EF4-FFF2-40B4-BE49-F238E27FC236}">
                  <a16:creationId xmlns:a16="http://schemas.microsoft.com/office/drawing/2014/main" id="{38370CE8-82BD-4C83-AD77-8998597D3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4D9EE7A-EE12-473A-9FAF-9A67272FC19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7561" l="2210" r="100000">
                          <a14:foregroundMark x1="38674" y1="6341" x2="38674" y2="6341"/>
                          <a14:foregroundMark x1="24309" y1="16585" x2="24309" y2="16585"/>
                          <a14:foregroundMark x1="16022" y1="27317" x2="16022" y2="27317"/>
                        </a14:backgroundRemoval>
                      </a14:imgEffect>
                    </a14:imgLayer>
                  </a14:imgProps>
                </a:ext>
              </a:extLst>
            </a:blip>
            <a:stretch>
              <a:fillRect/>
            </a:stretch>
          </p:blipFill>
          <p:spPr>
            <a:xfrm>
              <a:off x="-58723" y="5675324"/>
              <a:ext cx="1103472" cy="1249788"/>
            </a:xfrm>
            <a:prstGeom prst="rect">
              <a:avLst/>
            </a:prstGeom>
          </p:spPr>
        </p:pic>
      </p:grpSp>
      <p:sp>
        <p:nvSpPr>
          <p:cNvPr id="2" name="Title 1">
            <a:extLst>
              <a:ext uri="{FF2B5EF4-FFF2-40B4-BE49-F238E27FC236}">
                <a16:creationId xmlns:a16="http://schemas.microsoft.com/office/drawing/2014/main" id="{B1E43ABB-36F4-4718-B9AC-336D047F9608}"/>
              </a:ext>
            </a:extLst>
          </p:cNvPr>
          <p:cNvSpPr>
            <a:spLocks noGrp="1"/>
          </p:cNvSpPr>
          <p:nvPr>
            <p:ph type="ctrTitle"/>
          </p:nvPr>
        </p:nvSpPr>
        <p:spPr>
          <a:xfrm>
            <a:off x="1524000" y="1706431"/>
            <a:ext cx="9144000" cy="3159183"/>
          </a:xfrm>
        </p:spPr>
        <p:txBody>
          <a:bodyPr>
            <a:normAutofit/>
          </a:bodyPr>
          <a:lstStyle/>
          <a:p>
            <a:r>
              <a:rPr lang="en-AU" sz="13800" dirty="0">
                <a:solidFill>
                  <a:srgbClr val="060949"/>
                </a:solidFill>
                <a:latin typeface="AR DELANEY" panose="02000000000000000000" pitchFamily="2" charset="0"/>
              </a:rPr>
              <a:t>Tuning In </a:t>
            </a:r>
            <a:br>
              <a:rPr lang="en-AU" sz="8800" dirty="0">
                <a:solidFill>
                  <a:srgbClr val="510B3A"/>
                </a:solidFill>
                <a:latin typeface="AR DELANEY" panose="02000000000000000000" pitchFamily="2" charset="0"/>
              </a:rPr>
            </a:br>
            <a:r>
              <a:rPr lang="en-AU" sz="6600" dirty="0">
                <a:solidFill>
                  <a:schemeClr val="accent4">
                    <a:lumMod val="75000"/>
                  </a:schemeClr>
                </a:solidFill>
                <a:latin typeface="AR DELANEY" panose="02000000000000000000" pitchFamily="2" charset="0"/>
              </a:rPr>
              <a:t>to the inquiry</a:t>
            </a:r>
            <a:endParaRPr lang="en-AU" sz="8800" dirty="0">
              <a:solidFill>
                <a:schemeClr val="accent4">
                  <a:lumMod val="75000"/>
                </a:schemeClr>
              </a:solidFill>
              <a:latin typeface="AR DELANEY" panose="02000000000000000000" pitchFamily="2" charset="0"/>
            </a:endParaRPr>
          </a:p>
        </p:txBody>
      </p:sp>
    </p:spTree>
    <p:extLst>
      <p:ext uri="{BB962C8B-B14F-4D97-AF65-F5344CB8AC3E}">
        <p14:creationId xmlns:p14="http://schemas.microsoft.com/office/powerpoint/2010/main" val="209549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A3F16D-B011-4D90-BCB7-97DB91C777FE}"/>
              </a:ext>
            </a:extLst>
          </p:cNvPr>
          <p:cNvSpPr/>
          <p:nvPr/>
        </p:nvSpPr>
        <p:spPr>
          <a:xfrm>
            <a:off x="162851" y="158090"/>
            <a:ext cx="11866297" cy="676276"/>
          </a:xfrm>
          <a:prstGeom prst="roundRect">
            <a:avLst/>
          </a:prstGeom>
          <a:solidFill>
            <a:srgbClr val="32267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AU" sz="4000" dirty="0">
                <a:solidFill>
                  <a:schemeClr val="bg1">
                    <a:lumMod val="95000"/>
                  </a:schemeClr>
                </a:solidFill>
                <a:latin typeface="DP Ohlala" panose="02000603000000000000" pitchFamily="2" charset="0"/>
              </a:rPr>
              <a:t>See Think Wonder - Thinking Routine</a:t>
            </a:r>
            <a:endParaRPr lang="en-AU" sz="4000" dirty="0"/>
          </a:p>
        </p:txBody>
      </p:sp>
      <p:graphicFrame>
        <p:nvGraphicFramePr>
          <p:cNvPr id="3" name="Table 2">
            <a:extLst>
              <a:ext uri="{FF2B5EF4-FFF2-40B4-BE49-F238E27FC236}">
                <a16:creationId xmlns:a16="http://schemas.microsoft.com/office/drawing/2014/main" id="{A10F12B2-2891-4E82-BE58-C10E1F6DA268}"/>
              </a:ext>
            </a:extLst>
          </p:cNvPr>
          <p:cNvGraphicFramePr>
            <a:graphicFrameLocks noGrp="1"/>
          </p:cNvGraphicFramePr>
          <p:nvPr>
            <p:extLst>
              <p:ext uri="{D42A27DB-BD31-4B8C-83A1-F6EECF244321}">
                <p14:modId xmlns:p14="http://schemas.microsoft.com/office/powerpoint/2010/main" val="62676002"/>
              </p:ext>
            </p:extLst>
          </p:nvPr>
        </p:nvGraphicFramePr>
        <p:xfrm>
          <a:off x="162851" y="956930"/>
          <a:ext cx="11866296" cy="5593716"/>
        </p:xfrm>
        <a:graphic>
          <a:graphicData uri="http://schemas.openxmlformats.org/drawingml/2006/table">
            <a:tbl>
              <a:tblPr firstRow="1" bandRow="1">
                <a:tableStyleId>{5C22544A-7EE6-4342-B048-85BDC9FD1C3A}</a:tableStyleId>
              </a:tblPr>
              <a:tblGrid>
                <a:gridCol w="3955432">
                  <a:extLst>
                    <a:ext uri="{9D8B030D-6E8A-4147-A177-3AD203B41FA5}">
                      <a16:colId xmlns:a16="http://schemas.microsoft.com/office/drawing/2014/main" val="2726906594"/>
                    </a:ext>
                  </a:extLst>
                </a:gridCol>
                <a:gridCol w="3955432">
                  <a:extLst>
                    <a:ext uri="{9D8B030D-6E8A-4147-A177-3AD203B41FA5}">
                      <a16:colId xmlns:a16="http://schemas.microsoft.com/office/drawing/2014/main" val="1313484665"/>
                    </a:ext>
                  </a:extLst>
                </a:gridCol>
                <a:gridCol w="3955432">
                  <a:extLst>
                    <a:ext uri="{9D8B030D-6E8A-4147-A177-3AD203B41FA5}">
                      <a16:colId xmlns:a16="http://schemas.microsoft.com/office/drawing/2014/main" val="788697401"/>
                    </a:ext>
                  </a:extLst>
                </a:gridCol>
              </a:tblGrid>
              <a:tr h="1132076">
                <a:tc>
                  <a:txBody>
                    <a:bodyPr/>
                    <a:lstStyle/>
                    <a:p>
                      <a:pPr algn="ctr"/>
                      <a:r>
                        <a:rPr lang="en-AU" sz="2400" u="sng" dirty="0">
                          <a:solidFill>
                            <a:schemeClr val="tx1"/>
                          </a:solidFill>
                          <a:latin typeface="FSFFatBottom" panose="02000603000000000000" pitchFamily="2" charset="0"/>
                          <a:ea typeface="FSFFatBottom" panose="02000603000000000000" pitchFamily="2" charset="0"/>
                        </a:rPr>
                        <a:t>See</a:t>
                      </a:r>
                      <a:endParaRPr lang="en-AU" sz="2400" b="0" u="none" dirty="0">
                        <a:solidFill>
                          <a:schemeClr val="tx1"/>
                        </a:solidFill>
                        <a:latin typeface="FSFFatBottom" panose="02000603000000000000" pitchFamily="2" charset="0"/>
                        <a:ea typeface="FSFFatBottom" panose="02000603000000000000" pitchFamily="2" charset="0"/>
                      </a:endParaRPr>
                    </a:p>
                    <a:p>
                      <a:pPr algn="ctr"/>
                      <a:r>
                        <a:rPr lang="en-AU" sz="1800" b="0" u="none" dirty="0">
                          <a:solidFill>
                            <a:schemeClr val="tx1"/>
                          </a:solidFill>
                          <a:latin typeface="FSFFatBottom" panose="02000603000000000000" pitchFamily="2" charset="0"/>
                          <a:ea typeface="FSFFatBottom" panose="02000603000000000000" pitchFamily="2" charset="0"/>
                        </a:rPr>
                        <a:t>What do you see, observe or notice?</a:t>
                      </a:r>
                    </a:p>
                  </a:txBody>
                  <a:tcPr>
                    <a:solidFill>
                      <a:srgbClr val="CEC9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400" u="sng" dirty="0">
                          <a:solidFill>
                            <a:schemeClr val="tx1"/>
                          </a:solidFill>
                          <a:latin typeface="FSFFatBottom" panose="02000603000000000000" pitchFamily="2" charset="0"/>
                          <a:ea typeface="FSFFatBottom" panose="02000603000000000000" pitchFamily="2" charset="0"/>
                        </a:rPr>
                        <a:t>Think</a:t>
                      </a:r>
                    </a:p>
                    <a:p>
                      <a:pPr algn="ctr"/>
                      <a:r>
                        <a:rPr lang="en-AU" sz="1400" b="0" u="none" dirty="0">
                          <a:solidFill>
                            <a:schemeClr val="tx1"/>
                          </a:solidFill>
                          <a:latin typeface="FSFFatBottom" panose="02000603000000000000" pitchFamily="2" charset="0"/>
                          <a:ea typeface="FSFFatBottom" panose="02000603000000000000" pitchFamily="2" charset="0"/>
                        </a:rPr>
                        <a:t>What does it make you think?</a:t>
                      </a:r>
                    </a:p>
                    <a:p>
                      <a:pPr algn="ctr"/>
                      <a:r>
                        <a:rPr lang="en-AU" sz="1400" b="0" u="none" dirty="0">
                          <a:solidFill>
                            <a:schemeClr val="tx1"/>
                          </a:solidFill>
                          <a:latin typeface="FSFFatBottom" panose="02000603000000000000" pitchFamily="2" charset="0"/>
                          <a:ea typeface="FSFFatBottom" panose="02000603000000000000" pitchFamily="2" charset="0"/>
                        </a:rPr>
                        <a:t>How do you think you might classify these objects?</a:t>
                      </a:r>
                    </a:p>
                  </a:txBody>
                  <a:tcPr>
                    <a:solidFill>
                      <a:srgbClr val="CEC9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400" u="sng" dirty="0">
                          <a:solidFill>
                            <a:schemeClr val="tx1"/>
                          </a:solidFill>
                          <a:latin typeface="FSFFatBottom" panose="02000603000000000000" pitchFamily="2" charset="0"/>
                          <a:ea typeface="FSFFatBottom" panose="02000603000000000000" pitchFamily="2" charset="0"/>
                        </a:rPr>
                        <a:t>Wonder</a:t>
                      </a:r>
                    </a:p>
                    <a:p>
                      <a:pPr algn="ctr"/>
                      <a:r>
                        <a:rPr lang="en-AU" sz="1800" b="0" u="none" dirty="0">
                          <a:solidFill>
                            <a:schemeClr val="tx1"/>
                          </a:solidFill>
                          <a:latin typeface="FSFFatBottom" panose="02000603000000000000" pitchFamily="2" charset="0"/>
                          <a:ea typeface="FSFFatBottom" panose="02000603000000000000" pitchFamily="2" charset="0"/>
                        </a:rPr>
                        <a:t>What does it make you wonder?</a:t>
                      </a:r>
                    </a:p>
                  </a:txBody>
                  <a:tcPr>
                    <a:solidFill>
                      <a:srgbClr val="CEC9EF"/>
                    </a:solidFill>
                  </a:tcPr>
                </a:tc>
                <a:extLst>
                  <a:ext uri="{0D108BD9-81ED-4DB2-BD59-A6C34878D82A}">
                    <a16:rowId xmlns:a16="http://schemas.microsoft.com/office/drawing/2014/main" val="1179184132"/>
                  </a:ext>
                </a:extLst>
              </a:tr>
              <a:tr h="4461640">
                <a:tc>
                  <a:txBody>
                    <a:bodyPr/>
                    <a:lstStyle/>
                    <a:p>
                      <a:endParaRPr lang="en-AU" dirty="0"/>
                    </a:p>
                  </a:txBody>
                  <a:tcPr>
                    <a:solidFill>
                      <a:schemeClr val="bg1">
                        <a:lumMod val="95000"/>
                      </a:schemeClr>
                    </a:solidFill>
                  </a:tcPr>
                </a:tc>
                <a:tc>
                  <a:txBody>
                    <a:bodyPr/>
                    <a:lstStyle/>
                    <a:p>
                      <a:endParaRPr lang="en-AU" dirty="0"/>
                    </a:p>
                  </a:txBody>
                  <a:tcPr>
                    <a:solidFill>
                      <a:schemeClr val="bg1">
                        <a:lumMod val="95000"/>
                      </a:schemeClr>
                    </a:solidFill>
                  </a:tcPr>
                </a:tc>
                <a:tc>
                  <a:txBody>
                    <a:bodyPr/>
                    <a:lstStyle/>
                    <a:p>
                      <a:endParaRPr lang="en-AU" dirty="0"/>
                    </a:p>
                  </a:txBody>
                  <a:tcPr>
                    <a:solidFill>
                      <a:schemeClr val="bg1">
                        <a:lumMod val="95000"/>
                      </a:schemeClr>
                    </a:solidFill>
                  </a:tcPr>
                </a:tc>
                <a:extLst>
                  <a:ext uri="{0D108BD9-81ED-4DB2-BD59-A6C34878D82A}">
                    <a16:rowId xmlns:a16="http://schemas.microsoft.com/office/drawing/2014/main" val="2500695736"/>
                  </a:ext>
                </a:extLst>
              </a:tr>
            </a:tbl>
          </a:graphicData>
        </a:graphic>
      </p:graphicFrame>
      <p:sp>
        <p:nvSpPr>
          <p:cNvPr id="4" name="TextBox 3">
            <a:extLst>
              <a:ext uri="{FF2B5EF4-FFF2-40B4-BE49-F238E27FC236}">
                <a16:creationId xmlns:a16="http://schemas.microsoft.com/office/drawing/2014/main" id="{FA0F35F5-221F-48F2-ABB7-85842B0661C7}"/>
              </a:ext>
            </a:extLst>
          </p:cNvPr>
          <p:cNvSpPr txBox="1"/>
          <p:nvPr/>
        </p:nvSpPr>
        <p:spPr>
          <a:xfrm>
            <a:off x="0" y="6576009"/>
            <a:ext cx="2178121" cy="261610"/>
          </a:xfrm>
          <a:prstGeom prst="rect">
            <a:avLst/>
          </a:prstGeom>
          <a:noFill/>
        </p:spPr>
        <p:txBody>
          <a:bodyPr wrap="square" rtlCol="0">
            <a:spAutoFit/>
          </a:bodyPr>
          <a:lstStyle/>
          <a:p>
            <a:pPr algn="ctr"/>
            <a:r>
              <a:rPr lang="en-AU" sz="1100" dirty="0">
                <a:latin typeface="HelloWhimsy" panose="02000603000000000000" pitchFamily="2" charset="0"/>
                <a:ea typeface="HelloWhimsy" panose="02000603000000000000" pitchFamily="2" charset="0"/>
              </a:rPr>
              <a:t>Adapted from Ron Ritchhart</a:t>
            </a:r>
          </a:p>
        </p:txBody>
      </p:sp>
      <p:sp>
        <p:nvSpPr>
          <p:cNvPr id="5" name="TextBox 4">
            <a:extLst>
              <a:ext uri="{FF2B5EF4-FFF2-40B4-BE49-F238E27FC236}">
                <a16:creationId xmlns:a16="http://schemas.microsoft.com/office/drawing/2014/main" id="{C44347AB-7DE5-464D-8064-747132E50275}"/>
              </a:ext>
            </a:extLst>
          </p:cNvPr>
          <p:cNvSpPr txBox="1"/>
          <p:nvPr/>
        </p:nvSpPr>
        <p:spPr>
          <a:xfrm>
            <a:off x="11047757" y="6563537"/>
            <a:ext cx="1062050" cy="253916"/>
          </a:xfrm>
          <a:prstGeom prst="rect">
            <a:avLst/>
          </a:prstGeom>
          <a:noFill/>
        </p:spPr>
        <p:txBody>
          <a:bodyPr wrap="square" rtlCol="0">
            <a:spAutoFit/>
          </a:bodyPr>
          <a:lstStyle/>
          <a:p>
            <a:pPr algn="ctr"/>
            <a:r>
              <a:rPr lang="en-AU" sz="105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1308172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A3F16D-B011-4D90-BCB7-97DB91C777FE}"/>
              </a:ext>
            </a:extLst>
          </p:cNvPr>
          <p:cNvSpPr/>
          <p:nvPr/>
        </p:nvSpPr>
        <p:spPr>
          <a:xfrm>
            <a:off x="162851" y="158090"/>
            <a:ext cx="11866297" cy="676276"/>
          </a:xfrm>
          <a:prstGeom prst="roundRect">
            <a:avLst/>
          </a:prstGeom>
          <a:solidFill>
            <a:srgbClr val="510B3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AU" sz="4000" dirty="0">
                <a:solidFill>
                  <a:schemeClr val="bg1">
                    <a:lumMod val="95000"/>
                  </a:schemeClr>
                </a:solidFill>
                <a:latin typeface="DP Ohlala" panose="02000603000000000000" pitchFamily="2" charset="0"/>
              </a:rPr>
              <a:t>Think Puzzle Explore - Thinking Routine</a:t>
            </a:r>
            <a:endParaRPr lang="en-AU" sz="4000" dirty="0"/>
          </a:p>
        </p:txBody>
      </p:sp>
      <p:graphicFrame>
        <p:nvGraphicFramePr>
          <p:cNvPr id="3" name="Table 2">
            <a:extLst>
              <a:ext uri="{FF2B5EF4-FFF2-40B4-BE49-F238E27FC236}">
                <a16:creationId xmlns:a16="http://schemas.microsoft.com/office/drawing/2014/main" id="{A10F12B2-2891-4E82-BE58-C10E1F6DA268}"/>
              </a:ext>
            </a:extLst>
          </p:cNvPr>
          <p:cNvGraphicFramePr>
            <a:graphicFrameLocks noGrp="1"/>
          </p:cNvGraphicFramePr>
          <p:nvPr>
            <p:extLst>
              <p:ext uri="{D42A27DB-BD31-4B8C-83A1-F6EECF244321}">
                <p14:modId xmlns:p14="http://schemas.microsoft.com/office/powerpoint/2010/main" val="3884518026"/>
              </p:ext>
            </p:extLst>
          </p:nvPr>
        </p:nvGraphicFramePr>
        <p:xfrm>
          <a:off x="162851" y="956930"/>
          <a:ext cx="11866296" cy="5646951"/>
        </p:xfrm>
        <a:graphic>
          <a:graphicData uri="http://schemas.openxmlformats.org/drawingml/2006/table">
            <a:tbl>
              <a:tblPr firstRow="1" bandRow="1">
                <a:tableStyleId>{5C22544A-7EE6-4342-B048-85BDC9FD1C3A}</a:tableStyleId>
              </a:tblPr>
              <a:tblGrid>
                <a:gridCol w="3955432">
                  <a:extLst>
                    <a:ext uri="{9D8B030D-6E8A-4147-A177-3AD203B41FA5}">
                      <a16:colId xmlns:a16="http://schemas.microsoft.com/office/drawing/2014/main" val="2726906594"/>
                    </a:ext>
                  </a:extLst>
                </a:gridCol>
                <a:gridCol w="3955432">
                  <a:extLst>
                    <a:ext uri="{9D8B030D-6E8A-4147-A177-3AD203B41FA5}">
                      <a16:colId xmlns:a16="http://schemas.microsoft.com/office/drawing/2014/main" val="1313484665"/>
                    </a:ext>
                  </a:extLst>
                </a:gridCol>
                <a:gridCol w="3955432">
                  <a:extLst>
                    <a:ext uri="{9D8B030D-6E8A-4147-A177-3AD203B41FA5}">
                      <a16:colId xmlns:a16="http://schemas.microsoft.com/office/drawing/2014/main" val="788697401"/>
                    </a:ext>
                  </a:extLst>
                </a:gridCol>
              </a:tblGrid>
              <a:tr h="1526608">
                <a:tc>
                  <a:txBody>
                    <a:bodyPr/>
                    <a:lstStyle/>
                    <a:p>
                      <a:pPr algn="ctr"/>
                      <a:r>
                        <a:rPr lang="en-AU" sz="2400" u="sng" dirty="0">
                          <a:solidFill>
                            <a:schemeClr val="tx1"/>
                          </a:solidFill>
                          <a:latin typeface="FSFFatBottom" panose="02000603000000000000" pitchFamily="2" charset="0"/>
                          <a:ea typeface="FSFFatBottom" panose="02000603000000000000" pitchFamily="2" charset="0"/>
                        </a:rPr>
                        <a:t>Think</a:t>
                      </a:r>
                      <a:endParaRPr lang="en-AU" sz="2400" b="0" u="none" dirty="0">
                        <a:solidFill>
                          <a:schemeClr val="tx1"/>
                        </a:solidFill>
                        <a:latin typeface="FSFFatBottom" panose="02000603000000000000" pitchFamily="2" charset="0"/>
                        <a:ea typeface="FSFFatBottom" panose="02000603000000000000" pitchFamily="2" charset="0"/>
                      </a:endParaRPr>
                    </a:p>
                    <a:p>
                      <a:pPr algn="ctr"/>
                      <a:r>
                        <a:rPr lang="en-AU" sz="1800" b="0" u="none" dirty="0">
                          <a:solidFill>
                            <a:schemeClr val="tx1"/>
                          </a:solidFill>
                          <a:latin typeface="FSFFatBottom" panose="02000603000000000000" pitchFamily="2" charset="0"/>
                          <a:ea typeface="FSFFatBottom" panose="02000603000000000000" pitchFamily="2" charset="0"/>
                        </a:rPr>
                        <a:t>What do you think you know about states of matter, combining materials and how materials determine their use?</a:t>
                      </a:r>
                    </a:p>
                  </a:txBody>
                  <a:tcPr>
                    <a:solidFill>
                      <a:srgbClr val="F8C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400" u="sng" dirty="0">
                          <a:solidFill>
                            <a:schemeClr val="tx1"/>
                          </a:solidFill>
                          <a:latin typeface="FSFFatBottom" panose="02000603000000000000" pitchFamily="2" charset="0"/>
                          <a:ea typeface="FSFFatBottom" panose="02000603000000000000" pitchFamily="2" charset="0"/>
                        </a:rPr>
                        <a:t>Puzzle</a:t>
                      </a:r>
                    </a:p>
                    <a:p>
                      <a:pPr algn="ctr"/>
                      <a:r>
                        <a:rPr lang="en-AU" sz="1400" b="0" u="none" dirty="0">
                          <a:solidFill>
                            <a:schemeClr val="tx1"/>
                          </a:solidFill>
                          <a:latin typeface="FSFFatBottom" panose="02000603000000000000" pitchFamily="2" charset="0"/>
                          <a:ea typeface="FSFFatBottom" panose="02000603000000000000" pitchFamily="2" charset="0"/>
                        </a:rPr>
                        <a:t>What puzzles or questions do you have about states of matter, combining materials and/or how types of materials determine how they are used?</a:t>
                      </a:r>
                    </a:p>
                  </a:txBody>
                  <a:tcPr>
                    <a:solidFill>
                      <a:srgbClr val="F8C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400" u="sng" dirty="0">
                          <a:solidFill>
                            <a:schemeClr val="tx1"/>
                          </a:solidFill>
                          <a:latin typeface="FSFFatBottom" panose="02000603000000000000" pitchFamily="2" charset="0"/>
                          <a:ea typeface="FSFFatBottom" panose="02000603000000000000" pitchFamily="2" charset="0"/>
                        </a:rPr>
                        <a:t>Explore</a:t>
                      </a:r>
                    </a:p>
                    <a:p>
                      <a:pPr algn="ctr"/>
                      <a:r>
                        <a:rPr lang="en-AU" sz="1800" b="0" u="none" dirty="0">
                          <a:solidFill>
                            <a:schemeClr val="tx1"/>
                          </a:solidFill>
                          <a:latin typeface="FSFFatBottom" panose="02000603000000000000" pitchFamily="2" charset="0"/>
                          <a:ea typeface="FSFFatBottom" panose="02000603000000000000" pitchFamily="2" charset="0"/>
                        </a:rPr>
                        <a:t>Choose 1 or 2 puzzles. How might we explore this further? What might we need to explore this?</a:t>
                      </a:r>
                    </a:p>
                  </a:txBody>
                  <a:tcPr>
                    <a:solidFill>
                      <a:srgbClr val="F8C8E8"/>
                    </a:solidFill>
                  </a:tcPr>
                </a:tc>
                <a:extLst>
                  <a:ext uri="{0D108BD9-81ED-4DB2-BD59-A6C34878D82A}">
                    <a16:rowId xmlns:a16="http://schemas.microsoft.com/office/drawing/2014/main" val="1179184132"/>
                  </a:ext>
                </a:extLst>
              </a:tr>
              <a:tr h="4092471">
                <a:tc>
                  <a:txBody>
                    <a:bodyPr/>
                    <a:lstStyle/>
                    <a:p>
                      <a:endParaRPr lang="en-AU" dirty="0"/>
                    </a:p>
                  </a:txBody>
                  <a:tcPr>
                    <a:solidFill>
                      <a:schemeClr val="bg1">
                        <a:lumMod val="95000"/>
                      </a:schemeClr>
                    </a:solidFill>
                  </a:tcPr>
                </a:tc>
                <a:tc>
                  <a:txBody>
                    <a:bodyPr/>
                    <a:lstStyle/>
                    <a:p>
                      <a:endParaRPr lang="en-AU" dirty="0"/>
                    </a:p>
                  </a:txBody>
                  <a:tcPr>
                    <a:solidFill>
                      <a:schemeClr val="bg1">
                        <a:lumMod val="95000"/>
                      </a:schemeClr>
                    </a:solidFill>
                  </a:tcPr>
                </a:tc>
                <a:tc>
                  <a:txBody>
                    <a:bodyPr/>
                    <a:lstStyle/>
                    <a:p>
                      <a:endParaRPr lang="en-AU" dirty="0"/>
                    </a:p>
                  </a:txBody>
                  <a:tcPr>
                    <a:solidFill>
                      <a:schemeClr val="bg1">
                        <a:lumMod val="95000"/>
                      </a:schemeClr>
                    </a:solidFill>
                  </a:tcPr>
                </a:tc>
                <a:extLst>
                  <a:ext uri="{0D108BD9-81ED-4DB2-BD59-A6C34878D82A}">
                    <a16:rowId xmlns:a16="http://schemas.microsoft.com/office/drawing/2014/main" val="2500695736"/>
                  </a:ext>
                </a:extLst>
              </a:tr>
            </a:tbl>
          </a:graphicData>
        </a:graphic>
      </p:graphicFrame>
      <p:sp>
        <p:nvSpPr>
          <p:cNvPr id="4" name="TextBox 3">
            <a:extLst>
              <a:ext uri="{FF2B5EF4-FFF2-40B4-BE49-F238E27FC236}">
                <a16:creationId xmlns:a16="http://schemas.microsoft.com/office/drawing/2014/main" id="{FA0F35F5-221F-48F2-ABB7-85842B0661C7}"/>
              </a:ext>
            </a:extLst>
          </p:cNvPr>
          <p:cNvSpPr txBox="1"/>
          <p:nvPr/>
        </p:nvSpPr>
        <p:spPr>
          <a:xfrm>
            <a:off x="0" y="6576009"/>
            <a:ext cx="2178121" cy="261610"/>
          </a:xfrm>
          <a:prstGeom prst="rect">
            <a:avLst/>
          </a:prstGeom>
          <a:noFill/>
        </p:spPr>
        <p:txBody>
          <a:bodyPr wrap="square" rtlCol="0">
            <a:spAutoFit/>
          </a:bodyPr>
          <a:lstStyle/>
          <a:p>
            <a:pPr algn="ctr"/>
            <a:r>
              <a:rPr lang="en-AU" sz="1100" dirty="0">
                <a:latin typeface="HelloWhimsy" panose="02000603000000000000" pitchFamily="2" charset="0"/>
                <a:ea typeface="HelloWhimsy" panose="02000603000000000000" pitchFamily="2" charset="0"/>
              </a:rPr>
              <a:t>Adapted from Ron Ritchhart</a:t>
            </a:r>
          </a:p>
        </p:txBody>
      </p:sp>
      <p:sp>
        <p:nvSpPr>
          <p:cNvPr id="5" name="TextBox 4">
            <a:extLst>
              <a:ext uri="{FF2B5EF4-FFF2-40B4-BE49-F238E27FC236}">
                <a16:creationId xmlns:a16="http://schemas.microsoft.com/office/drawing/2014/main" id="{C44347AB-7DE5-464D-8064-747132E50275}"/>
              </a:ext>
            </a:extLst>
          </p:cNvPr>
          <p:cNvSpPr txBox="1"/>
          <p:nvPr/>
        </p:nvSpPr>
        <p:spPr>
          <a:xfrm>
            <a:off x="11047757" y="6563537"/>
            <a:ext cx="1062050" cy="253916"/>
          </a:xfrm>
          <a:prstGeom prst="rect">
            <a:avLst/>
          </a:prstGeom>
          <a:noFill/>
        </p:spPr>
        <p:txBody>
          <a:bodyPr wrap="square" rtlCol="0">
            <a:spAutoFit/>
          </a:bodyPr>
          <a:lstStyle/>
          <a:p>
            <a:pPr algn="ctr"/>
            <a:r>
              <a:rPr lang="en-AU" sz="105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1991255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2C7A12-1960-4BEF-BDF2-3A83AAC87575}"/>
              </a:ext>
            </a:extLst>
          </p:cNvPr>
          <p:cNvGrpSpPr/>
          <p:nvPr/>
        </p:nvGrpSpPr>
        <p:grpSpPr>
          <a:xfrm>
            <a:off x="-58723" y="0"/>
            <a:ext cx="12250723" cy="6925112"/>
            <a:chOff x="-58723" y="0"/>
            <a:chExt cx="12250723" cy="6925112"/>
          </a:xfrm>
        </p:grpSpPr>
        <p:pic>
          <p:nvPicPr>
            <p:cNvPr id="5" name="Picture 4">
              <a:extLst>
                <a:ext uri="{FF2B5EF4-FFF2-40B4-BE49-F238E27FC236}">
                  <a16:creationId xmlns:a16="http://schemas.microsoft.com/office/drawing/2014/main" id="{38370CE8-82BD-4C83-AD77-8998597D3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4D9EE7A-EE12-473A-9FAF-9A67272FC19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7561" l="2210" r="100000">
                          <a14:foregroundMark x1="38674" y1="6341" x2="38674" y2="6341"/>
                          <a14:foregroundMark x1="24309" y1="16585" x2="24309" y2="16585"/>
                          <a14:foregroundMark x1="16022" y1="27317" x2="16022" y2="27317"/>
                        </a14:backgroundRemoval>
                      </a14:imgEffect>
                    </a14:imgLayer>
                  </a14:imgProps>
                </a:ext>
              </a:extLst>
            </a:blip>
            <a:stretch>
              <a:fillRect/>
            </a:stretch>
          </p:blipFill>
          <p:spPr>
            <a:xfrm>
              <a:off x="-58723" y="5675324"/>
              <a:ext cx="1103472" cy="1249788"/>
            </a:xfrm>
            <a:prstGeom prst="rect">
              <a:avLst/>
            </a:prstGeom>
          </p:spPr>
        </p:pic>
      </p:grpSp>
      <p:sp>
        <p:nvSpPr>
          <p:cNvPr id="2" name="Title 1">
            <a:extLst>
              <a:ext uri="{FF2B5EF4-FFF2-40B4-BE49-F238E27FC236}">
                <a16:creationId xmlns:a16="http://schemas.microsoft.com/office/drawing/2014/main" id="{B1E43ABB-36F4-4718-B9AC-336D047F9608}"/>
              </a:ext>
            </a:extLst>
          </p:cNvPr>
          <p:cNvSpPr>
            <a:spLocks noGrp="1"/>
          </p:cNvSpPr>
          <p:nvPr>
            <p:ph type="ctrTitle"/>
          </p:nvPr>
        </p:nvSpPr>
        <p:spPr>
          <a:xfrm>
            <a:off x="1524000" y="1706431"/>
            <a:ext cx="9144000" cy="4119016"/>
          </a:xfrm>
        </p:spPr>
        <p:txBody>
          <a:bodyPr>
            <a:normAutofit fontScale="90000"/>
          </a:bodyPr>
          <a:lstStyle/>
          <a:p>
            <a:r>
              <a:rPr lang="en-AU" sz="13800" dirty="0">
                <a:solidFill>
                  <a:srgbClr val="510B3A"/>
                </a:solidFill>
                <a:latin typeface="AR DELANEY" panose="02000000000000000000" pitchFamily="2" charset="0"/>
              </a:rPr>
              <a:t>Shared Inquiry</a:t>
            </a:r>
            <a:br>
              <a:rPr lang="en-AU" sz="8800" dirty="0">
                <a:solidFill>
                  <a:srgbClr val="510B3A"/>
                </a:solidFill>
                <a:latin typeface="AR DELANEY" panose="02000000000000000000" pitchFamily="2" charset="0"/>
              </a:rPr>
            </a:br>
            <a:r>
              <a:rPr lang="en-AU" sz="6600" dirty="0">
                <a:solidFill>
                  <a:srgbClr val="338BC4"/>
                </a:solidFill>
                <a:latin typeface="AR DELANEY" panose="02000000000000000000" pitchFamily="2" charset="0"/>
              </a:rPr>
              <a:t>Teaching &amp; Learning Sequence</a:t>
            </a:r>
            <a:endParaRPr lang="en-AU" sz="8800" dirty="0">
              <a:solidFill>
                <a:srgbClr val="338BC4"/>
              </a:solidFill>
              <a:latin typeface="AR DELANEY" panose="02000000000000000000" pitchFamily="2" charset="0"/>
            </a:endParaRPr>
          </a:p>
        </p:txBody>
      </p:sp>
    </p:spTree>
    <p:extLst>
      <p:ext uri="{BB962C8B-B14F-4D97-AF65-F5344CB8AC3E}">
        <p14:creationId xmlns:p14="http://schemas.microsoft.com/office/powerpoint/2010/main" val="2262619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040C7D-ADE3-4DC4-83DD-90B6324A5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1A05B4-AFCA-471E-BB18-708AA531F38E}"/>
              </a:ext>
            </a:extLst>
          </p:cNvPr>
          <p:cNvSpPr>
            <a:spLocks noGrp="1"/>
          </p:cNvSpPr>
          <p:nvPr>
            <p:ph type="title"/>
          </p:nvPr>
        </p:nvSpPr>
        <p:spPr>
          <a:xfrm>
            <a:off x="359595" y="297952"/>
            <a:ext cx="11486507" cy="6256960"/>
          </a:xfrm>
          <a:prstGeom prst="roundRect">
            <a:avLst/>
          </a:prstGeom>
          <a:solidFill>
            <a:schemeClr val="bg1">
              <a:alpha val="44000"/>
            </a:schemeClr>
          </a:solidFill>
          <a:effectLst>
            <a:softEdge rad="63500"/>
          </a:effectLst>
        </p:spPr>
        <p:txBody>
          <a:bodyPr>
            <a:normAutofit/>
          </a:bodyPr>
          <a:lstStyle/>
          <a:p>
            <a:pPr algn="ctr"/>
            <a:r>
              <a:rPr lang="en-AU" dirty="0">
                <a:latin typeface="FSFFatBottom" panose="02000603000000000000" pitchFamily="2" charset="0"/>
                <a:ea typeface="FSFFatBottom" panose="02000603000000000000" pitchFamily="2" charset="0"/>
              </a:rPr>
              <a:t>How can the state of materials be changed and manipulated?</a:t>
            </a:r>
            <a:br>
              <a:rPr lang="en-AU" dirty="0">
                <a:latin typeface="FSFFatBottom" panose="02000603000000000000" pitchFamily="2" charset="0"/>
                <a:ea typeface="FSFFatBottom" panose="02000603000000000000" pitchFamily="2" charset="0"/>
              </a:rPr>
            </a:br>
            <a:br>
              <a:rPr lang="en-AU" dirty="0">
                <a:latin typeface="FSFFatBottom" panose="02000603000000000000" pitchFamily="2" charset="0"/>
                <a:ea typeface="FSFFatBottom" panose="02000603000000000000" pitchFamily="2" charset="0"/>
              </a:rPr>
            </a:br>
            <a:endParaRPr lang="en-AU" dirty="0">
              <a:latin typeface="FSFFatBottom" panose="02000603000000000000" pitchFamily="2" charset="0"/>
              <a:ea typeface="FSFFatBottom" panose="02000603000000000000" pitchFamily="2" charset="0"/>
            </a:endParaRPr>
          </a:p>
        </p:txBody>
      </p:sp>
      <p:sp>
        <p:nvSpPr>
          <p:cNvPr id="6" name="TextBox 5">
            <a:extLst>
              <a:ext uri="{FF2B5EF4-FFF2-40B4-BE49-F238E27FC236}">
                <a16:creationId xmlns:a16="http://schemas.microsoft.com/office/drawing/2014/main" id="{6C2D9BD1-4417-4272-965C-2BFBDABC699D}"/>
              </a:ext>
            </a:extLst>
          </p:cNvPr>
          <p:cNvSpPr txBox="1"/>
          <p:nvPr/>
        </p:nvSpPr>
        <p:spPr>
          <a:xfrm>
            <a:off x="5612991" y="6306346"/>
            <a:ext cx="979714" cy="461665"/>
          </a:xfrm>
          <a:prstGeom prst="rect">
            <a:avLst/>
          </a:prstGeom>
          <a:noFill/>
        </p:spPr>
        <p:txBody>
          <a:bodyPr wrap="square" rtlCol="0">
            <a:spAutoFit/>
          </a:bodyPr>
          <a:lstStyle/>
          <a:p>
            <a:pPr algn="ctr"/>
            <a:r>
              <a:rPr lang="en-AU" sz="12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3163496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5220</Words>
  <Application>Microsoft Office PowerPoint</Application>
  <PresentationFormat>Widescreen</PresentationFormat>
  <Paragraphs>602</Paragraphs>
  <Slides>38</Slides>
  <Notes>31</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FSFFatBottom</vt:lpstr>
      <vt:lpstr>Arial</vt:lpstr>
      <vt:lpstr>Calibri</vt:lpstr>
      <vt:lpstr>Calibri Light</vt:lpstr>
      <vt:lpstr>AR DELANEY</vt:lpstr>
      <vt:lpstr>DP Ohlala</vt:lpstr>
      <vt:lpstr>Wingdings</vt:lpstr>
      <vt:lpstr>HelloFirstieBig</vt:lpstr>
      <vt:lpstr>HelloScarecrow</vt:lpstr>
      <vt:lpstr>HelloWhimsy</vt:lpstr>
      <vt:lpstr>Office Theme</vt:lpstr>
      <vt:lpstr>Material World - Matter</vt:lpstr>
      <vt:lpstr>Unit Overview</vt:lpstr>
      <vt:lpstr>Content &amp; Skills Focus</vt:lpstr>
      <vt:lpstr>Essential Inquiry Questions</vt:lpstr>
      <vt:lpstr>Tuning In  to the inquiry</vt:lpstr>
      <vt:lpstr>PowerPoint Presentation</vt:lpstr>
      <vt:lpstr>PowerPoint Presentation</vt:lpstr>
      <vt:lpstr>Shared Inquiry Teaching &amp; Learning Sequence</vt:lpstr>
      <vt:lpstr>How can the state of materials be changed and manipulated?  </vt:lpstr>
      <vt:lpstr>Changing Water: States of Matter</vt:lpstr>
      <vt:lpstr>Key Terms</vt:lpstr>
      <vt:lpstr>Fair Tests</vt:lpstr>
      <vt:lpstr>Properties of Water &amp; Air</vt:lpstr>
      <vt:lpstr>Properties of Water &amp; Air</vt:lpstr>
      <vt:lpstr>Properties of Water &amp; Air</vt:lpstr>
      <vt:lpstr>Properties of Water &amp; Air</vt:lpstr>
      <vt:lpstr>Liquid Investigation - Shape</vt:lpstr>
      <vt:lpstr>Liquid Investigation - Shape</vt:lpstr>
      <vt:lpstr>Key Terms</vt:lpstr>
      <vt:lpstr>Liquid Investigation - Viscosity</vt:lpstr>
      <vt:lpstr>Liquid Investigation - Viscosity</vt:lpstr>
      <vt:lpstr>Liquid Investigation - Viscosity</vt:lpstr>
      <vt:lpstr>What’s Matter?</vt:lpstr>
      <vt:lpstr>Gases Investigation</vt:lpstr>
      <vt:lpstr>Gases Investigation</vt:lpstr>
      <vt:lpstr>Air Experiment</vt:lpstr>
      <vt:lpstr>PowerPoint Presentation</vt:lpstr>
      <vt:lpstr>What is the result of combining materials?  </vt:lpstr>
      <vt:lpstr>Key Terms</vt:lpstr>
      <vt:lpstr>Steel Wool Experiment</vt:lpstr>
      <vt:lpstr>Combination Investigations</vt:lpstr>
      <vt:lpstr>Key Terms</vt:lpstr>
      <vt:lpstr>Filtration</vt:lpstr>
      <vt:lpstr>Filtration</vt:lpstr>
      <vt:lpstr>M&amp;M Experiment</vt:lpstr>
      <vt:lpstr>M&amp;M Experiment</vt:lpstr>
      <vt:lpstr>Experiment Design Challenge</vt:lpstr>
      <vt:lpstr>Thankyou for using this powerpoint to support student learning.   Share examples at thinkingpathways@gmail.com   Visit the website: https://thinkingpathwayz.weebly.com/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World - Matter</dc:title>
  <dc:creator>Alice Vigors</dc:creator>
  <cp:lastModifiedBy>Alice Vigors</cp:lastModifiedBy>
  <cp:revision>48</cp:revision>
  <dcterms:created xsi:type="dcterms:W3CDTF">2018-06-22T02:53:12Z</dcterms:created>
  <dcterms:modified xsi:type="dcterms:W3CDTF">2018-12-23T04:29:10Z</dcterms:modified>
</cp:coreProperties>
</file>