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autoCompressPictures="0">
  <p:sldMasterIdLst>
    <p:sldMasterId id="2147483673" r:id="rId4"/>
  </p:sldMasterIdLst>
  <p:sldIdLst>
    <p:sldId id="257" r:id="rId5"/>
    <p:sldId id="261" r:id="rId6"/>
    <p:sldId id="262" r:id="rId7"/>
    <p:sldId id="263" r:id="rId8"/>
    <p:sldId id="264" r:id="rId9"/>
    <p:sldId id="265" r:id="rId10"/>
    <p:sldId id="266" r:id="rId11"/>
    <p:sldId id="267" r:id="rId12"/>
    <p:sldId id="268" r:id="rId13"/>
    <p:sldId id="269" r:id="rId14"/>
    <p:sldId id="271" r:id="rId15"/>
    <p:sldId id="270" r:id="rId16"/>
    <p:sldId id="272" r:id="rId17"/>
    <p:sldId id="273" r:id="rId18"/>
    <p:sldId id="274" r:id="rId19"/>
    <p:sldId id="275" r:id="rId20"/>
    <p:sldId id="276" r:id="rId21"/>
  </p:sldIdLst>
  <p:sldSz cx="12192000" cy="6858000"/>
  <p:notesSz cx="6858000" cy="9144000"/>
  <p:embeddedFontLst>
    <p:embeddedFont>
      <p:font typeface="AR CHRISTY" panose="020B0604020202020204" charset="0"/>
      <p:regular r:id="rId22"/>
    </p:embeddedFont>
    <p:embeddedFont>
      <p:font typeface="Century Gothic" panose="020B0502020202020204" pitchFamily="34" charset="0"/>
      <p:regular r:id="rId23"/>
      <p:bold r:id="rId24"/>
      <p:italic r:id="rId25"/>
      <p:boldItalic r:id="rId26"/>
    </p:embeddedFont>
    <p:embeddedFont>
      <p:font typeface="Garamond" panose="02020404030301010803" pitchFamily="18" charset="0"/>
      <p:regular r:id="rId27"/>
      <p:bold r:id="rId28"/>
      <p:italic r:id="rId29"/>
    </p:embeddedFont>
  </p:embeddedFontLst>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8D22F"/>
    <a:srgbClr val="3488A0"/>
    <a:srgbClr val="F03F2B"/>
    <a:srgbClr val="5CC6D6"/>
    <a:srgbClr val="57903F"/>
    <a:srgbClr val="344529"/>
    <a:srgbClr val="2B3922"/>
    <a:srgbClr val="2E3722"/>
    <a:srgbClr val="FCF7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19" autoAdjust="0"/>
  </p:normalViewPr>
  <p:slideViewPr>
    <p:cSldViewPr snapToGrid="0">
      <p:cViewPr varScale="1">
        <p:scale>
          <a:sx n="83" d="100"/>
          <a:sy n="83" d="100"/>
        </p:scale>
        <p:origin x="56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ags" Target="tags/tag1.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image" Target="../media/image3.png"/></Relationships>
</file>

<file path=ppt/diagrams/_rels/drawing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custT="1"/>
      <dgm:spPr/>
      <dgm:t>
        <a:bodyPr/>
        <a:lstStyle/>
        <a:p>
          <a:pPr>
            <a:lnSpc>
              <a:spcPct val="100000"/>
            </a:lnSpc>
            <a:defRPr cap="all"/>
          </a:pPr>
          <a:r>
            <a:rPr lang="en-US" sz="2000" cap="none" dirty="0"/>
            <a:t>How can objects affect each other with or without touching them? </a:t>
          </a:r>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1C383F32-22E8-4F62-A3E0-BDC3D5F48992}">
      <dgm:prSet/>
      <dgm:spPr/>
      <dgm:t>
        <a:bodyPr/>
        <a:lstStyle/>
        <a:p>
          <a:pPr>
            <a:lnSpc>
              <a:spcPct val="100000"/>
            </a:lnSpc>
            <a:defRPr cap="all"/>
          </a:pPr>
          <a:r>
            <a:rPr lang="en-US" cap="none" dirty="0"/>
            <a:t>How can we use forces and energy in a product or system?</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2"/>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7C175B98-93F4-4D7C-BB95-1514AB879CD5}" type="pres">
      <dgm:prSet presAssocID="{40FC4FFE-8987-4A26-B7F4-8A516F18ADA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32000" r="-32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2">
        <dgm:presLayoutVars>
          <dgm:chMax val="1"/>
          <dgm:chPref val="1"/>
        </dgm:presLayoutVars>
      </dgm:prSet>
      <dgm:spPr/>
    </dgm:pt>
    <dgm:pt modelId="{FD1EED9C-83D3-41AD-A09B-D3B36354168F}" type="pres">
      <dgm:prSet presAssocID="{5B62599A-5C9B-48E7-896E-EA782AC60C8B}"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1" presStyleCnt="2"/>
      <dgm:spPr>
        <a:solidFill>
          <a:srgbClr val="F8D22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39509775-983E-4110-B989-EE2CD6514BE0}" type="pres">
      <dgm:prSet presAssocID="{1C383F32-22E8-4F62-A3E0-BDC3D5F48992}" presName="iconRect" presStyleLbl="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1" presStyleCnt="2">
        <dgm:presLayoutVars>
          <dgm:chMax val="1"/>
          <dgm:chPref val="1"/>
        </dgm:presLayoutVars>
      </dgm:prSet>
      <dgm:spPr/>
    </dgm:pt>
  </dgm:ptLst>
  <dgm:cxnL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1"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3A7F4DB9-1469-4F58-B633-24B7EEE084D1}" type="presParOf" srcId="{50B3CE7C-E10B-4E23-BD93-03664997C932}" destId="{ECFA770B-DE2C-4683-A038-58D0FE44BC27}" srcOrd="2"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1966809" y="17805"/>
          <a:ext cx="2093062" cy="2093062"/>
        </a:xfrm>
        <a:prstGeom prst="ellipse">
          <a:avLst/>
        </a:prstGeom>
        <a:solidFill>
          <a:schemeClr val="accent2">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2412871" y="463868"/>
          <a:ext cx="1200937" cy="120093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2000" r="-32000"/>
          </a:stretch>
        </a:blipFill>
        <a:ln w="127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1297715" y="2762806"/>
          <a:ext cx="343125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cap="none" dirty="0"/>
            <a:t>How can objects affect each other with or without touching them? </a:t>
          </a:r>
        </a:p>
      </dsp:txBody>
      <dsp:txXfrm>
        <a:off x="1297715" y="2762806"/>
        <a:ext cx="3431250" cy="945000"/>
      </dsp:txXfrm>
    </dsp:sp>
    <dsp:sp modelId="{FF93E135-77D6-48A0-8871-9BC93D705D06}">
      <dsp:nvSpPr>
        <dsp:cNvPr id="0" name=""/>
        <dsp:cNvSpPr/>
      </dsp:nvSpPr>
      <dsp:spPr>
        <a:xfrm>
          <a:off x="5998528" y="17805"/>
          <a:ext cx="2093062" cy="2093062"/>
        </a:xfrm>
        <a:prstGeom prst="ellipse">
          <a:avLst/>
        </a:prstGeom>
        <a:solidFill>
          <a:srgbClr val="F8D22F"/>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6444590" y="463868"/>
          <a:ext cx="1200937" cy="120093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127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5329434" y="2762806"/>
          <a:ext cx="343125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cap="none" dirty="0"/>
            <a:t>How can we use forces and energy in a product or system?</a:t>
          </a:r>
        </a:p>
      </dsp:txBody>
      <dsp:txXfrm>
        <a:off x="5329434" y="2762806"/>
        <a:ext cx="3431250" cy="945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1/10/2021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1/10/2021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1/10/2021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1/10/2021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AU" b="0" i="0" u="none"/>
          </a:p>
        </p:txBody>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1/10/2021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Lst>
  <p:hf sldNum="0" hdr="0" ftr="0" dt="0"/>
  <p:txStyles>
    <p:titleStyle>
      <a:lvl1pPr algn="l" defTabSz="914400" rtl="0" eaLnBrk="1" latinLnBrk="0" hangingPunct="1">
        <a:lnSpc>
          <a:spcPct val="90000"/>
        </a:lnSpc>
        <a:spcBef>
          <a:spcPct val="0"/>
        </a:spcBef>
        <a:buNone/>
        <a:defRPr lang="en-US" sz="4000" b="0" i="0" u="none"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UfHDvNs08cE&amp;feature=youtu.be" TargetMode="External"/><Relationship Id="rId2" Type="http://schemas.openxmlformats.org/officeDocument/2006/relationships/slideLayout" Target="../slideLayouts/slideLayout2.xml"/><Relationship Id="rId1" Type="http://schemas.openxmlformats.org/officeDocument/2006/relationships/video" Target="https://www.youtube.com/embed/UfHDvNs08cE?feature=oembed" TargetMode="Externa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hyperlink" Target="https://education.abc.net.au/home#!/media/2055065/" TargetMode="Externa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uoKo3DbfYZk&amp;feature=youtu.be" TargetMode="External"/><Relationship Id="rId2" Type="http://schemas.openxmlformats.org/officeDocument/2006/relationships/slideLayout" Target="../slideLayouts/slideLayout2.xml"/><Relationship Id="rId1" Type="http://schemas.openxmlformats.org/officeDocument/2006/relationships/video" Target="https://www.youtube.com/embed/uoKo3DbfYZk?feature=oembed" TargetMode="Externa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E-SnC_WKsCg" TargetMode="External"/><Relationship Id="rId2" Type="http://schemas.openxmlformats.org/officeDocument/2006/relationships/slideLayout" Target="../slideLayouts/slideLayout2.xml"/><Relationship Id="rId1" Type="http://schemas.openxmlformats.org/officeDocument/2006/relationships/video" Target="https://www.youtube.com/embed/E-SnC_WKsCg?feature=oembed" TargetMode="Externa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bstract image">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1630907"/>
          </a:xfrm>
        </p:spPr>
        <p:txBody>
          <a:bodyPr>
            <a:normAutofit fontScale="90000"/>
          </a:bodyPr>
          <a:lstStyle/>
          <a:p>
            <a:pPr>
              <a:lnSpc>
                <a:spcPct val="150000"/>
              </a:lnSpc>
            </a:pPr>
            <a:r>
              <a:rPr lang="en-US" sz="5400" dirty="0">
                <a:solidFill>
                  <a:schemeClr val="tx1"/>
                </a:solidFill>
                <a:latin typeface="AR CHRISTY" panose="02000000000000000000" pitchFamily="2" charset="0"/>
              </a:rPr>
              <a:t>Physical World</a:t>
            </a:r>
            <a:br>
              <a:rPr lang="en-US" sz="5400" dirty="0">
                <a:solidFill>
                  <a:schemeClr val="tx1"/>
                </a:solidFill>
                <a:latin typeface="AR CHRISTY" panose="02000000000000000000" pitchFamily="2" charset="0"/>
              </a:rPr>
            </a:br>
            <a:r>
              <a:rPr lang="en-US" sz="5400" dirty="0">
                <a:solidFill>
                  <a:schemeClr val="tx1"/>
                </a:solidFill>
                <a:latin typeface="AR CHRISTY" panose="02000000000000000000" pitchFamily="2" charset="0"/>
              </a:rPr>
              <a:t>~ Forces </a:t>
            </a:r>
            <a:r>
              <a:rPr lang="en-AU" sz="5400" dirty="0">
                <a:solidFill>
                  <a:schemeClr val="tx1"/>
                </a:solidFill>
                <a:latin typeface="AR CHRISTY" panose="02000000000000000000" pitchFamily="2" charset="0"/>
              </a:rPr>
              <a:t>~</a:t>
            </a:r>
            <a:endParaRPr lang="en-US" sz="5400" dirty="0">
              <a:solidFill>
                <a:schemeClr val="tx1"/>
              </a:solidFill>
              <a:latin typeface="AR CHRISTY" panose="02000000000000000000" pitchFamily="2" charset="0"/>
            </a:endParaRP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4293270"/>
            <a:ext cx="4775075" cy="559656"/>
          </a:xfrm>
        </p:spPr>
        <p:txBody>
          <a:bodyPr>
            <a:normAutofit/>
          </a:bodyPr>
          <a:lstStyle/>
          <a:p>
            <a:pPr>
              <a:spcAft>
                <a:spcPts val="600"/>
              </a:spcAft>
            </a:pPr>
            <a:r>
              <a:rPr lang="en-US" sz="2800" dirty="0">
                <a:solidFill>
                  <a:schemeClr val="tx1"/>
                </a:solidFill>
                <a:latin typeface="AR CHRISTY" panose="02000000000000000000" pitchFamily="2" charset="0"/>
              </a:rPr>
              <a:t>Stage 2</a:t>
            </a:r>
          </a:p>
        </p:txBody>
      </p:sp>
      <p:sp>
        <p:nvSpPr>
          <p:cNvPr id="4" name="TextBox 3">
            <a:extLst>
              <a:ext uri="{FF2B5EF4-FFF2-40B4-BE49-F238E27FC236}">
                <a16:creationId xmlns:a16="http://schemas.microsoft.com/office/drawing/2014/main" id="{FED93A6E-7564-49CE-B477-5FCF3DD31DEF}"/>
              </a:ext>
            </a:extLst>
          </p:cNvPr>
          <p:cNvSpPr txBox="1"/>
          <p:nvPr/>
        </p:nvSpPr>
        <p:spPr>
          <a:xfrm>
            <a:off x="60385" y="6530197"/>
            <a:ext cx="1332416" cy="261610"/>
          </a:xfrm>
          <a:prstGeom prst="rect">
            <a:avLst/>
          </a:prstGeom>
          <a:noFill/>
        </p:spPr>
        <p:txBody>
          <a:bodyPr wrap="none" rtlCol="0">
            <a:spAutoFit/>
          </a:bodyPr>
          <a:lstStyle/>
          <a:p>
            <a:r>
              <a:rPr lang="en-AU" sz="1100" dirty="0">
                <a:solidFill>
                  <a:srgbClr val="3488A0"/>
                </a:solidFill>
              </a:rPr>
              <a:t>Alice Vigors 2020</a:t>
            </a:r>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84CC-30B2-47DD-A1DE-6877C70C75CF}"/>
              </a:ext>
            </a:extLst>
          </p:cNvPr>
          <p:cNvSpPr>
            <a:spLocks noGrp="1"/>
          </p:cNvSpPr>
          <p:nvPr>
            <p:ph type="title"/>
          </p:nvPr>
        </p:nvSpPr>
        <p:spPr>
          <a:xfrm>
            <a:off x="773502" y="421315"/>
            <a:ext cx="10644996" cy="1006460"/>
          </a:xfrm>
        </p:spPr>
        <p:txBody>
          <a:bodyPr>
            <a:noAutofit/>
          </a:bodyPr>
          <a:lstStyle/>
          <a:p>
            <a:pPr algn="ctr"/>
            <a:r>
              <a:rPr lang="en-AU" sz="6600" dirty="0">
                <a:latin typeface="AR CHRISTY" panose="02000000000000000000" pitchFamily="2" charset="0"/>
              </a:rPr>
              <a:t>Balloon Rocket</a:t>
            </a:r>
          </a:p>
        </p:txBody>
      </p:sp>
      <p:sp>
        <p:nvSpPr>
          <p:cNvPr id="4" name="TextBox 3">
            <a:extLst>
              <a:ext uri="{FF2B5EF4-FFF2-40B4-BE49-F238E27FC236}">
                <a16:creationId xmlns:a16="http://schemas.microsoft.com/office/drawing/2014/main" id="{0D6D4DE5-7AF7-457D-8EFC-324838C90B05}"/>
              </a:ext>
            </a:extLst>
          </p:cNvPr>
          <p:cNvSpPr txBox="1"/>
          <p:nvPr/>
        </p:nvSpPr>
        <p:spPr>
          <a:xfrm>
            <a:off x="400592" y="6215406"/>
            <a:ext cx="1332416" cy="261610"/>
          </a:xfrm>
          <a:prstGeom prst="rect">
            <a:avLst/>
          </a:prstGeom>
          <a:noFill/>
        </p:spPr>
        <p:txBody>
          <a:bodyPr wrap="none" rtlCol="0">
            <a:spAutoFit/>
          </a:bodyPr>
          <a:lstStyle/>
          <a:p>
            <a:r>
              <a:rPr lang="en-AU" sz="1100" dirty="0">
                <a:solidFill>
                  <a:srgbClr val="3488A0"/>
                </a:solidFill>
              </a:rPr>
              <a:t>Alice Vigors 2020</a:t>
            </a:r>
          </a:p>
        </p:txBody>
      </p:sp>
      <p:sp>
        <p:nvSpPr>
          <p:cNvPr id="3" name="TextBox 2">
            <a:extLst>
              <a:ext uri="{FF2B5EF4-FFF2-40B4-BE49-F238E27FC236}">
                <a16:creationId xmlns:a16="http://schemas.microsoft.com/office/drawing/2014/main" id="{9ECF6D48-DB09-41C6-B6D7-3D4C142F1FE7}"/>
              </a:ext>
            </a:extLst>
          </p:cNvPr>
          <p:cNvSpPr txBox="1"/>
          <p:nvPr/>
        </p:nvSpPr>
        <p:spPr>
          <a:xfrm>
            <a:off x="773502" y="1297858"/>
            <a:ext cx="10644995" cy="369332"/>
          </a:xfrm>
          <a:prstGeom prst="rect">
            <a:avLst/>
          </a:prstGeom>
          <a:noFill/>
        </p:spPr>
        <p:txBody>
          <a:bodyPr wrap="square" rtlCol="0">
            <a:spAutoFit/>
          </a:bodyPr>
          <a:lstStyle/>
          <a:p>
            <a:pPr algn="ctr"/>
            <a:r>
              <a:rPr lang="en-AU" b="1" dirty="0">
                <a:solidFill>
                  <a:srgbClr val="F03F2B"/>
                </a:solidFill>
              </a:rPr>
              <a:t>How do different forces affect the movement of a balloon?</a:t>
            </a:r>
          </a:p>
        </p:txBody>
      </p:sp>
      <p:sp>
        <p:nvSpPr>
          <p:cNvPr id="8" name="Rectangle 7">
            <a:extLst>
              <a:ext uri="{FF2B5EF4-FFF2-40B4-BE49-F238E27FC236}">
                <a16:creationId xmlns:a16="http://schemas.microsoft.com/office/drawing/2014/main" id="{9EB5AFF6-704A-4BB4-A3C4-A5D42FEB5E54}"/>
              </a:ext>
            </a:extLst>
          </p:cNvPr>
          <p:cNvSpPr/>
          <p:nvPr/>
        </p:nvSpPr>
        <p:spPr>
          <a:xfrm>
            <a:off x="550606" y="1750142"/>
            <a:ext cx="2123768" cy="437535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b="1" u="sng" dirty="0"/>
              <a:t>Equipment</a:t>
            </a:r>
            <a:endParaRPr lang="en-AU" dirty="0"/>
          </a:p>
          <a:p>
            <a:pPr algn="ctr"/>
            <a:endParaRPr lang="en-AU" dirty="0"/>
          </a:p>
          <a:p>
            <a:pPr algn="ctr"/>
            <a:r>
              <a:rPr lang="en-AU" dirty="0"/>
              <a:t>Each group will need to gather the following essential  equipment:</a:t>
            </a:r>
          </a:p>
          <a:p>
            <a:pPr algn="ctr"/>
            <a:endParaRPr lang="en-AU" dirty="0"/>
          </a:p>
          <a:p>
            <a:pPr marL="285750" indent="-285750">
              <a:buFont typeface="Wingdings" panose="05000000000000000000" pitchFamily="2" charset="2"/>
              <a:buChar char="q"/>
            </a:pPr>
            <a:r>
              <a:rPr lang="en-AU" dirty="0"/>
              <a:t>String</a:t>
            </a:r>
          </a:p>
          <a:p>
            <a:pPr marL="285750" indent="-285750">
              <a:buFont typeface="Wingdings" panose="05000000000000000000" pitchFamily="2" charset="2"/>
              <a:buChar char="q"/>
            </a:pPr>
            <a:r>
              <a:rPr lang="en-AU" dirty="0"/>
              <a:t>Straws</a:t>
            </a:r>
          </a:p>
          <a:p>
            <a:pPr marL="285750" indent="-285750">
              <a:buFont typeface="Wingdings" panose="05000000000000000000" pitchFamily="2" charset="2"/>
              <a:buChar char="q"/>
            </a:pPr>
            <a:r>
              <a:rPr lang="en-AU" dirty="0"/>
              <a:t>Masking tape</a:t>
            </a:r>
          </a:p>
          <a:p>
            <a:pPr marL="285750" indent="-285750">
              <a:buFont typeface="Wingdings" panose="05000000000000000000" pitchFamily="2" charset="2"/>
              <a:buChar char="q"/>
            </a:pPr>
            <a:r>
              <a:rPr lang="en-AU" dirty="0"/>
              <a:t>Balloon </a:t>
            </a:r>
          </a:p>
        </p:txBody>
      </p:sp>
      <p:pic>
        <p:nvPicPr>
          <p:cNvPr id="7170" name="Picture 2" descr="Balloon Rocket - Saleta de Creació">
            <a:extLst>
              <a:ext uri="{FF2B5EF4-FFF2-40B4-BE49-F238E27FC236}">
                <a16:creationId xmlns:a16="http://schemas.microsoft.com/office/drawing/2014/main" id="{247C8AAE-FEE1-435A-9B48-B20BDC6F5B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4919" y="2709900"/>
            <a:ext cx="2276475" cy="20097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E1F9364-E2FC-434F-AAFA-D67FBE926A9F}"/>
              </a:ext>
            </a:extLst>
          </p:cNvPr>
          <p:cNvSpPr txBox="1"/>
          <p:nvPr/>
        </p:nvSpPr>
        <p:spPr>
          <a:xfrm>
            <a:off x="2871019" y="1868129"/>
            <a:ext cx="6469626" cy="3970318"/>
          </a:xfrm>
          <a:prstGeom prst="rect">
            <a:avLst/>
          </a:prstGeom>
          <a:noFill/>
        </p:spPr>
        <p:txBody>
          <a:bodyPr wrap="square" rtlCol="0">
            <a:spAutoFit/>
          </a:bodyPr>
          <a:lstStyle/>
          <a:p>
            <a:r>
              <a:rPr lang="en-AU" dirty="0"/>
              <a:t>In your group:</a:t>
            </a:r>
          </a:p>
          <a:p>
            <a:endParaRPr lang="en-AU" dirty="0"/>
          </a:p>
          <a:p>
            <a:pPr marL="342900" indent="-342900">
              <a:buFont typeface="+mj-lt"/>
              <a:buAutoNum type="arabicPeriod"/>
            </a:pPr>
            <a:r>
              <a:rPr lang="en-AU" b="1" dirty="0"/>
              <a:t>Draw a diagram </a:t>
            </a:r>
            <a:r>
              <a:rPr lang="en-AU" dirty="0"/>
              <a:t>of how you might use the equipment to make a balloon rocket, including length of the string.</a:t>
            </a:r>
          </a:p>
          <a:p>
            <a:pPr marL="342900" indent="-342900">
              <a:buFont typeface="+mj-lt"/>
              <a:buAutoNum type="arabicPeriod"/>
            </a:pPr>
            <a:endParaRPr lang="en-AU" dirty="0"/>
          </a:p>
          <a:p>
            <a:pPr marL="342900" indent="-342900">
              <a:buFont typeface="+mj-lt"/>
              <a:buAutoNum type="arabicPeriod"/>
            </a:pPr>
            <a:r>
              <a:rPr lang="en-AU" b="1" dirty="0"/>
              <a:t>Make a prediction</a:t>
            </a:r>
            <a:r>
              <a:rPr lang="en-AU" dirty="0"/>
              <a:t> in words about what you think is happening during this experiment.</a:t>
            </a:r>
          </a:p>
          <a:p>
            <a:pPr marL="342900" indent="-342900">
              <a:buFont typeface="+mj-lt"/>
              <a:buAutoNum type="arabicPeriod"/>
            </a:pPr>
            <a:endParaRPr lang="en-AU" dirty="0"/>
          </a:p>
          <a:p>
            <a:pPr marL="342900" indent="-342900">
              <a:buFont typeface="+mj-lt"/>
              <a:buAutoNum type="arabicPeriod"/>
            </a:pPr>
            <a:r>
              <a:rPr lang="en-AU" b="1" dirty="0"/>
              <a:t>Test</a:t>
            </a:r>
            <a:r>
              <a:rPr lang="en-AU" dirty="0"/>
              <a:t> your prediction by setting up your experiment.</a:t>
            </a:r>
            <a:endParaRPr lang="en-AU" b="1" dirty="0"/>
          </a:p>
          <a:p>
            <a:pPr marL="342900" indent="-342900">
              <a:buFont typeface="+mj-lt"/>
              <a:buAutoNum type="arabicPeriod"/>
            </a:pPr>
            <a:endParaRPr lang="en-AU" b="1" dirty="0"/>
          </a:p>
          <a:p>
            <a:pPr marL="342900" indent="-342900">
              <a:buFont typeface="+mj-lt"/>
              <a:buAutoNum type="arabicPeriod"/>
            </a:pPr>
            <a:r>
              <a:rPr lang="en-AU" b="1" dirty="0"/>
              <a:t>Draw a diagram</a:t>
            </a:r>
            <a:r>
              <a:rPr lang="en-AU" dirty="0"/>
              <a:t> and </a:t>
            </a:r>
            <a:r>
              <a:rPr lang="en-AU" b="1" dirty="0"/>
              <a:t>write a short explanation </a:t>
            </a:r>
            <a:r>
              <a:rPr lang="en-AU" dirty="0"/>
              <a:t>to explain what happened and what forces were being used during the experiment. </a:t>
            </a:r>
            <a:endParaRPr lang="en-AU" b="1" dirty="0"/>
          </a:p>
        </p:txBody>
      </p:sp>
      <p:sp>
        <p:nvSpPr>
          <p:cNvPr id="11" name="Rectangle 10">
            <a:extLst>
              <a:ext uri="{FF2B5EF4-FFF2-40B4-BE49-F238E27FC236}">
                <a16:creationId xmlns:a16="http://schemas.microsoft.com/office/drawing/2014/main" id="{CC769C01-3CBC-47EE-A35A-F346DF810963}"/>
              </a:ext>
            </a:extLst>
          </p:cNvPr>
          <p:cNvSpPr/>
          <p:nvPr/>
        </p:nvSpPr>
        <p:spPr>
          <a:xfrm>
            <a:off x="10478954" y="5979485"/>
            <a:ext cx="1312454" cy="457200"/>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dirty="0"/>
              <a:t>Assessment For Learning</a:t>
            </a:r>
          </a:p>
        </p:txBody>
      </p:sp>
    </p:spTree>
    <p:extLst>
      <p:ext uri="{BB962C8B-B14F-4D97-AF65-F5344CB8AC3E}">
        <p14:creationId xmlns:p14="http://schemas.microsoft.com/office/powerpoint/2010/main" val="2689781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84CC-30B2-47DD-A1DE-6877C70C75CF}"/>
              </a:ext>
            </a:extLst>
          </p:cNvPr>
          <p:cNvSpPr>
            <a:spLocks noGrp="1"/>
          </p:cNvSpPr>
          <p:nvPr>
            <p:ph type="title"/>
          </p:nvPr>
        </p:nvSpPr>
        <p:spPr>
          <a:xfrm>
            <a:off x="773502" y="421315"/>
            <a:ext cx="10644996" cy="1006460"/>
          </a:xfrm>
        </p:spPr>
        <p:txBody>
          <a:bodyPr>
            <a:noAutofit/>
          </a:bodyPr>
          <a:lstStyle/>
          <a:p>
            <a:pPr algn="ctr"/>
            <a:r>
              <a:rPr lang="en-AU" sz="6600" dirty="0">
                <a:latin typeface="AR CHRISTY" panose="02000000000000000000" pitchFamily="2" charset="0"/>
              </a:rPr>
              <a:t>Weight and Forces</a:t>
            </a:r>
          </a:p>
        </p:txBody>
      </p:sp>
      <p:sp>
        <p:nvSpPr>
          <p:cNvPr id="4" name="TextBox 3">
            <a:extLst>
              <a:ext uri="{FF2B5EF4-FFF2-40B4-BE49-F238E27FC236}">
                <a16:creationId xmlns:a16="http://schemas.microsoft.com/office/drawing/2014/main" id="{0D6D4DE5-7AF7-457D-8EFC-324838C90B05}"/>
              </a:ext>
            </a:extLst>
          </p:cNvPr>
          <p:cNvSpPr txBox="1"/>
          <p:nvPr/>
        </p:nvSpPr>
        <p:spPr>
          <a:xfrm>
            <a:off x="400592" y="6215406"/>
            <a:ext cx="1332416" cy="261610"/>
          </a:xfrm>
          <a:prstGeom prst="rect">
            <a:avLst/>
          </a:prstGeom>
          <a:noFill/>
        </p:spPr>
        <p:txBody>
          <a:bodyPr wrap="none" rtlCol="0">
            <a:spAutoFit/>
          </a:bodyPr>
          <a:lstStyle/>
          <a:p>
            <a:r>
              <a:rPr lang="en-AU" sz="1100" dirty="0">
                <a:solidFill>
                  <a:srgbClr val="3488A0"/>
                </a:solidFill>
              </a:rPr>
              <a:t>Alice Vigors 2020</a:t>
            </a:r>
          </a:p>
        </p:txBody>
      </p:sp>
      <p:sp>
        <p:nvSpPr>
          <p:cNvPr id="3" name="TextBox 2">
            <a:extLst>
              <a:ext uri="{FF2B5EF4-FFF2-40B4-BE49-F238E27FC236}">
                <a16:creationId xmlns:a16="http://schemas.microsoft.com/office/drawing/2014/main" id="{9ECF6D48-DB09-41C6-B6D7-3D4C142F1FE7}"/>
              </a:ext>
            </a:extLst>
          </p:cNvPr>
          <p:cNvSpPr txBox="1"/>
          <p:nvPr/>
        </p:nvSpPr>
        <p:spPr>
          <a:xfrm>
            <a:off x="773502" y="1297858"/>
            <a:ext cx="10644995" cy="369332"/>
          </a:xfrm>
          <a:prstGeom prst="rect">
            <a:avLst/>
          </a:prstGeom>
          <a:noFill/>
        </p:spPr>
        <p:txBody>
          <a:bodyPr wrap="square" rtlCol="0">
            <a:spAutoFit/>
          </a:bodyPr>
          <a:lstStyle/>
          <a:p>
            <a:pPr algn="ctr"/>
            <a:r>
              <a:rPr lang="en-AU" b="1" dirty="0">
                <a:solidFill>
                  <a:srgbClr val="5CC6D6"/>
                </a:solidFill>
              </a:rPr>
              <a:t>How does an object's weight affect the force required to move it?</a:t>
            </a:r>
          </a:p>
        </p:txBody>
      </p:sp>
      <p:sp>
        <p:nvSpPr>
          <p:cNvPr id="8" name="Rectangle 7">
            <a:extLst>
              <a:ext uri="{FF2B5EF4-FFF2-40B4-BE49-F238E27FC236}">
                <a16:creationId xmlns:a16="http://schemas.microsoft.com/office/drawing/2014/main" id="{9EB5AFF6-704A-4BB4-A3C4-A5D42FEB5E54}"/>
              </a:ext>
            </a:extLst>
          </p:cNvPr>
          <p:cNvSpPr/>
          <p:nvPr/>
        </p:nvSpPr>
        <p:spPr>
          <a:xfrm>
            <a:off x="550606" y="1750142"/>
            <a:ext cx="2123768" cy="4375355"/>
          </a:xfrm>
          <a:prstGeom prst="rect">
            <a:avLst/>
          </a:prstGeom>
          <a:solidFill>
            <a:srgbClr val="F8D22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b="1" u="sng" dirty="0"/>
              <a:t>Equipment</a:t>
            </a:r>
            <a:endParaRPr lang="en-AU" dirty="0"/>
          </a:p>
          <a:p>
            <a:pPr algn="ctr"/>
            <a:endParaRPr lang="en-AU" dirty="0"/>
          </a:p>
          <a:p>
            <a:pPr algn="ctr"/>
            <a:r>
              <a:rPr lang="en-AU" dirty="0"/>
              <a:t>Each group will need to gather the following essential  equipment:</a:t>
            </a:r>
          </a:p>
          <a:p>
            <a:pPr algn="ctr"/>
            <a:endParaRPr lang="en-AU" dirty="0"/>
          </a:p>
          <a:p>
            <a:pPr marL="285750" indent="-285750">
              <a:buFont typeface="Wingdings" panose="05000000000000000000" pitchFamily="2" charset="2"/>
              <a:buChar char="q"/>
            </a:pPr>
            <a:r>
              <a:rPr lang="en-AU" dirty="0"/>
              <a:t>String</a:t>
            </a:r>
          </a:p>
          <a:p>
            <a:pPr marL="285750" indent="-285750">
              <a:buFont typeface="Wingdings" panose="05000000000000000000" pitchFamily="2" charset="2"/>
              <a:buChar char="q"/>
            </a:pPr>
            <a:r>
              <a:rPr lang="en-AU" dirty="0"/>
              <a:t>Cup </a:t>
            </a:r>
          </a:p>
          <a:p>
            <a:pPr marL="285750" indent="-285750">
              <a:buFont typeface="Wingdings" panose="05000000000000000000" pitchFamily="2" charset="2"/>
              <a:buChar char="q"/>
            </a:pPr>
            <a:r>
              <a:rPr lang="en-AU" dirty="0"/>
              <a:t>Object</a:t>
            </a:r>
          </a:p>
          <a:p>
            <a:pPr marL="285750" indent="-285750">
              <a:buFont typeface="Wingdings" panose="05000000000000000000" pitchFamily="2" charset="2"/>
              <a:buChar char="q"/>
            </a:pPr>
            <a:r>
              <a:rPr lang="en-AU" dirty="0"/>
              <a:t>Small weights </a:t>
            </a:r>
          </a:p>
        </p:txBody>
      </p:sp>
      <p:sp>
        <p:nvSpPr>
          <p:cNvPr id="9" name="TextBox 8">
            <a:extLst>
              <a:ext uri="{FF2B5EF4-FFF2-40B4-BE49-F238E27FC236}">
                <a16:creationId xmlns:a16="http://schemas.microsoft.com/office/drawing/2014/main" id="{2E1F9364-E2FC-434F-AAFA-D67FBE926A9F}"/>
              </a:ext>
            </a:extLst>
          </p:cNvPr>
          <p:cNvSpPr txBox="1"/>
          <p:nvPr/>
        </p:nvSpPr>
        <p:spPr>
          <a:xfrm>
            <a:off x="2871019" y="1868129"/>
            <a:ext cx="6469626" cy="3970318"/>
          </a:xfrm>
          <a:prstGeom prst="rect">
            <a:avLst/>
          </a:prstGeom>
          <a:noFill/>
        </p:spPr>
        <p:txBody>
          <a:bodyPr wrap="square" rtlCol="0">
            <a:spAutoFit/>
          </a:bodyPr>
          <a:lstStyle/>
          <a:p>
            <a:r>
              <a:rPr lang="en-AU" dirty="0"/>
              <a:t>In your group:</a:t>
            </a:r>
          </a:p>
          <a:p>
            <a:endParaRPr lang="en-AU" dirty="0"/>
          </a:p>
          <a:p>
            <a:pPr marL="342900" indent="-342900">
              <a:buFont typeface="+mj-lt"/>
              <a:buAutoNum type="arabicPeriod"/>
            </a:pPr>
            <a:r>
              <a:rPr lang="en-AU" b="1" dirty="0"/>
              <a:t>Draw a diagram </a:t>
            </a:r>
            <a:r>
              <a:rPr lang="en-AU" dirty="0"/>
              <a:t>of how you might use the equipment to test how much weight is needed to make your object move.</a:t>
            </a:r>
          </a:p>
          <a:p>
            <a:pPr marL="342900" indent="-342900">
              <a:buFont typeface="+mj-lt"/>
              <a:buAutoNum type="arabicPeriod"/>
            </a:pPr>
            <a:endParaRPr lang="en-AU" dirty="0"/>
          </a:p>
          <a:p>
            <a:pPr marL="342900" indent="-342900">
              <a:buFont typeface="+mj-lt"/>
              <a:buAutoNum type="arabicPeriod"/>
            </a:pPr>
            <a:r>
              <a:rPr lang="en-AU" b="1" dirty="0"/>
              <a:t>Make a prediction</a:t>
            </a:r>
            <a:r>
              <a:rPr lang="en-AU" dirty="0"/>
              <a:t> in words about what you think is happening during this experiment.</a:t>
            </a:r>
          </a:p>
          <a:p>
            <a:pPr marL="342900" indent="-342900">
              <a:buFont typeface="+mj-lt"/>
              <a:buAutoNum type="arabicPeriod"/>
            </a:pPr>
            <a:endParaRPr lang="en-AU" dirty="0"/>
          </a:p>
          <a:p>
            <a:pPr marL="342900" indent="-342900">
              <a:buFont typeface="+mj-lt"/>
              <a:buAutoNum type="arabicPeriod"/>
            </a:pPr>
            <a:r>
              <a:rPr lang="en-AU" b="1" dirty="0"/>
              <a:t>Test</a:t>
            </a:r>
            <a:r>
              <a:rPr lang="en-AU" dirty="0"/>
              <a:t> your prediction by setting up your experiment.</a:t>
            </a:r>
            <a:endParaRPr lang="en-AU" b="1" dirty="0"/>
          </a:p>
          <a:p>
            <a:pPr marL="342900" indent="-342900">
              <a:buFont typeface="+mj-lt"/>
              <a:buAutoNum type="arabicPeriod"/>
            </a:pPr>
            <a:endParaRPr lang="en-AU" b="1" dirty="0"/>
          </a:p>
          <a:p>
            <a:pPr marL="342900" indent="-342900">
              <a:buFont typeface="+mj-lt"/>
              <a:buAutoNum type="arabicPeriod"/>
            </a:pPr>
            <a:r>
              <a:rPr lang="en-AU" b="1" dirty="0"/>
              <a:t>Draw a diagram</a:t>
            </a:r>
            <a:r>
              <a:rPr lang="en-AU" dirty="0"/>
              <a:t> and </a:t>
            </a:r>
            <a:r>
              <a:rPr lang="en-AU" b="1" dirty="0"/>
              <a:t>write a short explanation </a:t>
            </a:r>
            <a:r>
              <a:rPr lang="en-AU" dirty="0"/>
              <a:t>to explain what happened and what forces were being used during the experiment. </a:t>
            </a:r>
            <a:endParaRPr lang="en-AU" b="1" dirty="0"/>
          </a:p>
        </p:txBody>
      </p:sp>
      <p:pic>
        <p:nvPicPr>
          <p:cNvPr id="9218" name="Picture 2" descr="SCIENCE REVISION: FORCES, PUSH PULL OR TWIST flashcards on Tinycards">
            <a:extLst>
              <a:ext uri="{FF2B5EF4-FFF2-40B4-BE49-F238E27FC236}">
                <a16:creationId xmlns:a16="http://schemas.microsoft.com/office/drawing/2014/main" id="{FA88B6DD-412E-4610-B430-4C4DECFDD12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952" b="95495" l="5662" r="97756">
                        <a14:foregroundMark x1="61218" y1="13514" x2="61218" y2="13514"/>
                        <a14:foregroundMark x1="65705" y1="9459" x2="65705" y2="9459"/>
                        <a14:foregroundMark x1="59188" y1="20571" x2="59188" y2="20571"/>
                        <a14:foregroundMark x1="86218" y1="28378" x2="86218" y2="28378"/>
                        <a14:foregroundMark x1="93056" y1="28078" x2="93056" y2="28078"/>
                        <a14:foregroundMark x1="86325" y1="21471" x2="86325" y2="21471"/>
                        <a14:foregroundMark x1="67094" y1="19970" x2="67094" y2="19970"/>
                        <a14:foregroundMark x1="70726" y1="13514" x2="70726" y2="13514"/>
                        <a14:foregroundMark x1="64637" y1="16066" x2="64637" y2="16066"/>
                        <a14:foregroundMark x1="66774" y1="35586" x2="66774" y2="35586"/>
                      </a14:backgroundRemoval>
                    </a14:imgEffect>
                  </a14:imgLayer>
                </a14:imgProps>
              </a:ext>
              <a:ext uri="{28A0092B-C50C-407E-A947-70E740481C1C}">
                <a14:useLocalDpi xmlns:a14="http://schemas.microsoft.com/office/drawing/2010/main" val="0"/>
              </a:ext>
            </a:extLst>
          </a:blip>
          <a:srcRect/>
          <a:stretch>
            <a:fillRect/>
          </a:stretch>
        </p:blipFill>
        <p:spPr bwMode="auto">
          <a:xfrm>
            <a:off x="8042787" y="2123768"/>
            <a:ext cx="3926758" cy="306121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AE3B082-CD5C-4788-96F7-433D86087160}"/>
              </a:ext>
            </a:extLst>
          </p:cNvPr>
          <p:cNvSpPr/>
          <p:nvPr/>
        </p:nvSpPr>
        <p:spPr>
          <a:xfrm>
            <a:off x="10478954" y="5979485"/>
            <a:ext cx="1312454" cy="457200"/>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dirty="0"/>
              <a:t>Assessment For Learning</a:t>
            </a:r>
          </a:p>
        </p:txBody>
      </p:sp>
    </p:spTree>
    <p:extLst>
      <p:ext uri="{BB962C8B-B14F-4D97-AF65-F5344CB8AC3E}">
        <p14:creationId xmlns:p14="http://schemas.microsoft.com/office/powerpoint/2010/main" val="3568185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84CC-30B2-47DD-A1DE-6877C70C75CF}"/>
              </a:ext>
            </a:extLst>
          </p:cNvPr>
          <p:cNvSpPr>
            <a:spLocks noGrp="1"/>
          </p:cNvSpPr>
          <p:nvPr>
            <p:ph type="title"/>
          </p:nvPr>
        </p:nvSpPr>
        <p:spPr>
          <a:xfrm>
            <a:off x="773502" y="511789"/>
            <a:ext cx="10644996" cy="1281126"/>
          </a:xfrm>
        </p:spPr>
        <p:txBody>
          <a:bodyPr>
            <a:noAutofit/>
          </a:bodyPr>
          <a:lstStyle/>
          <a:p>
            <a:pPr algn="ctr"/>
            <a:r>
              <a:rPr lang="en-AU" sz="5400" dirty="0">
                <a:latin typeface="AR CHRISTY" panose="02000000000000000000" pitchFamily="2" charset="0"/>
              </a:rPr>
              <a:t>Aboriginal and Torres Strait Islander Perspective</a:t>
            </a:r>
          </a:p>
        </p:txBody>
      </p:sp>
      <p:sp>
        <p:nvSpPr>
          <p:cNvPr id="4" name="TextBox 3">
            <a:extLst>
              <a:ext uri="{FF2B5EF4-FFF2-40B4-BE49-F238E27FC236}">
                <a16:creationId xmlns:a16="http://schemas.microsoft.com/office/drawing/2014/main" id="{0D6D4DE5-7AF7-457D-8EFC-324838C90B05}"/>
              </a:ext>
            </a:extLst>
          </p:cNvPr>
          <p:cNvSpPr txBox="1"/>
          <p:nvPr/>
        </p:nvSpPr>
        <p:spPr>
          <a:xfrm>
            <a:off x="400592" y="6215406"/>
            <a:ext cx="1332416" cy="261610"/>
          </a:xfrm>
          <a:prstGeom prst="rect">
            <a:avLst/>
          </a:prstGeom>
          <a:noFill/>
        </p:spPr>
        <p:txBody>
          <a:bodyPr wrap="none" rtlCol="0">
            <a:spAutoFit/>
          </a:bodyPr>
          <a:lstStyle/>
          <a:p>
            <a:r>
              <a:rPr lang="en-AU" sz="1100" dirty="0">
                <a:solidFill>
                  <a:srgbClr val="3488A0"/>
                </a:solidFill>
              </a:rPr>
              <a:t>Alice Vigors 2020</a:t>
            </a:r>
          </a:p>
        </p:txBody>
      </p:sp>
      <p:sp>
        <p:nvSpPr>
          <p:cNvPr id="5" name="Oval 4">
            <a:extLst>
              <a:ext uri="{FF2B5EF4-FFF2-40B4-BE49-F238E27FC236}">
                <a16:creationId xmlns:a16="http://schemas.microsoft.com/office/drawing/2014/main" id="{593F3112-A2A9-4F26-8378-37AA2714F103}"/>
              </a:ext>
            </a:extLst>
          </p:cNvPr>
          <p:cNvSpPr/>
          <p:nvPr/>
        </p:nvSpPr>
        <p:spPr>
          <a:xfrm>
            <a:off x="10627743" y="5430225"/>
            <a:ext cx="1163665" cy="100646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sz="1000" dirty="0"/>
              <a:t>Source:</a:t>
            </a:r>
          </a:p>
          <a:p>
            <a:pPr algn="ctr"/>
            <a:r>
              <a:rPr lang="en-AU" sz="1000" dirty="0"/>
              <a:t> </a:t>
            </a:r>
            <a:r>
              <a:rPr lang="en-AU" sz="1000" dirty="0">
                <a:hlinkClick r:id="rId3"/>
              </a:rPr>
              <a:t>Cassidy</a:t>
            </a:r>
            <a:endParaRPr lang="en-AU" sz="1000" dirty="0"/>
          </a:p>
        </p:txBody>
      </p:sp>
      <p:pic>
        <p:nvPicPr>
          <p:cNvPr id="3" name="Online Media 2" title="Earth/space Banumbirr">
            <a:hlinkClick r:id="" action="ppaction://media"/>
            <a:extLst>
              <a:ext uri="{FF2B5EF4-FFF2-40B4-BE49-F238E27FC236}">
                <a16:creationId xmlns:a16="http://schemas.microsoft.com/office/drawing/2014/main" id="{D691095F-63FE-45A0-A2E3-3B27F21F1215}"/>
              </a:ext>
            </a:extLst>
          </p:cNvPr>
          <p:cNvPicPr>
            <a:picLocks noRot="1" noChangeAspect="1"/>
          </p:cNvPicPr>
          <p:nvPr>
            <a:videoFile r:link="rId1"/>
          </p:nvPr>
        </p:nvPicPr>
        <p:blipFill>
          <a:blip r:embed="rId4"/>
          <a:stretch>
            <a:fillRect/>
          </a:stretch>
        </p:blipFill>
        <p:spPr>
          <a:xfrm>
            <a:off x="1838632" y="1897626"/>
            <a:ext cx="8603226" cy="4448585"/>
          </a:xfrm>
          <a:prstGeom prst="rect">
            <a:avLst/>
          </a:prstGeom>
        </p:spPr>
      </p:pic>
    </p:spTree>
    <p:extLst>
      <p:ext uri="{BB962C8B-B14F-4D97-AF65-F5344CB8AC3E}">
        <p14:creationId xmlns:p14="http://schemas.microsoft.com/office/powerpoint/2010/main" val="31814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84CC-30B2-47DD-A1DE-6877C70C75CF}"/>
              </a:ext>
            </a:extLst>
          </p:cNvPr>
          <p:cNvSpPr>
            <a:spLocks noGrp="1"/>
          </p:cNvSpPr>
          <p:nvPr>
            <p:ph type="title"/>
          </p:nvPr>
        </p:nvSpPr>
        <p:spPr>
          <a:xfrm>
            <a:off x="476867" y="1742835"/>
            <a:ext cx="7229805" cy="4734181"/>
          </a:xfrm>
        </p:spPr>
        <p:txBody>
          <a:bodyPr>
            <a:noAutofit/>
          </a:bodyPr>
          <a:lstStyle/>
          <a:p>
            <a:pPr algn="ctr"/>
            <a:r>
              <a:rPr lang="en-AU" sz="2400" dirty="0">
                <a:latin typeface="+mn-lt"/>
              </a:rPr>
              <a:t>How did Aboriginal and Torres Strait Islander people understand the force of gravity?</a:t>
            </a:r>
            <a:br>
              <a:rPr lang="en-AU" sz="2400" dirty="0">
                <a:latin typeface="+mn-lt"/>
              </a:rPr>
            </a:br>
            <a:br>
              <a:rPr lang="en-AU" sz="2400" dirty="0">
                <a:latin typeface="+mn-lt"/>
              </a:rPr>
            </a:br>
            <a:br>
              <a:rPr lang="en-AU" sz="2400" dirty="0">
                <a:latin typeface="+mn-lt"/>
              </a:rPr>
            </a:br>
            <a:r>
              <a:rPr lang="en-AU" sz="2400" dirty="0">
                <a:latin typeface="+mn-lt"/>
              </a:rPr>
              <a:t>How did they communicate their understanding through dreamtime stories?</a:t>
            </a:r>
            <a:br>
              <a:rPr lang="en-AU" sz="2400" dirty="0">
                <a:latin typeface="+mn-lt"/>
              </a:rPr>
            </a:br>
            <a:br>
              <a:rPr lang="en-AU" sz="2400" dirty="0">
                <a:latin typeface="+mn-lt"/>
              </a:rPr>
            </a:br>
            <a:br>
              <a:rPr lang="en-AU" sz="2400" dirty="0">
                <a:latin typeface="+mn-lt"/>
              </a:rPr>
            </a:br>
            <a:r>
              <a:rPr lang="en-AU" sz="2400" dirty="0">
                <a:latin typeface="+mn-lt"/>
              </a:rPr>
              <a:t>Why are dreamtime stories important?</a:t>
            </a:r>
            <a:br>
              <a:rPr lang="en-AU" sz="2400" dirty="0">
                <a:latin typeface="+mn-lt"/>
              </a:rPr>
            </a:br>
            <a:br>
              <a:rPr lang="en-AU" sz="2400" dirty="0">
                <a:latin typeface="+mn-lt"/>
              </a:rPr>
            </a:br>
            <a:br>
              <a:rPr lang="en-AU" sz="2400" dirty="0">
                <a:latin typeface="+mn-lt"/>
              </a:rPr>
            </a:br>
            <a:r>
              <a:rPr lang="en-AU" sz="2400" dirty="0">
                <a:latin typeface="+mn-lt"/>
              </a:rPr>
              <a:t>How does this connect to what we already know about forces?</a:t>
            </a:r>
          </a:p>
        </p:txBody>
      </p:sp>
      <p:sp>
        <p:nvSpPr>
          <p:cNvPr id="4" name="TextBox 3">
            <a:extLst>
              <a:ext uri="{FF2B5EF4-FFF2-40B4-BE49-F238E27FC236}">
                <a16:creationId xmlns:a16="http://schemas.microsoft.com/office/drawing/2014/main" id="{0D6D4DE5-7AF7-457D-8EFC-324838C90B05}"/>
              </a:ext>
            </a:extLst>
          </p:cNvPr>
          <p:cNvSpPr txBox="1"/>
          <p:nvPr/>
        </p:nvSpPr>
        <p:spPr>
          <a:xfrm>
            <a:off x="400592" y="6215406"/>
            <a:ext cx="1332416" cy="261610"/>
          </a:xfrm>
          <a:prstGeom prst="rect">
            <a:avLst/>
          </a:prstGeom>
          <a:noFill/>
        </p:spPr>
        <p:txBody>
          <a:bodyPr wrap="none" rtlCol="0">
            <a:spAutoFit/>
          </a:bodyPr>
          <a:lstStyle/>
          <a:p>
            <a:r>
              <a:rPr lang="en-AU" sz="1100" dirty="0">
                <a:solidFill>
                  <a:srgbClr val="3488A0"/>
                </a:solidFill>
              </a:rPr>
              <a:t>Alice Vigors 2020</a:t>
            </a:r>
          </a:p>
        </p:txBody>
      </p:sp>
      <p:pic>
        <p:nvPicPr>
          <p:cNvPr id="11266" name="Picture 2" descr="Arthur Beau Palmer - Aboriginal Banumbirr Morning Star Poles (SOLD)">
            <a:extLst>
              <a:ext uri="{FF2B5EF4-FFF2-40B4-BE49-F238E27FC236}">
                <a16:creationId xmlns:a16="http://schemas.microsoft.com/office/drawing/2014/main" id="{2C75C708-0D0D-4F09-96A7-1C43833CED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9011" y="2263944"/>
            <a:ext cx="4413134" cy="36845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0C57F8-9EC0-4650-93FE-6FDADC927CCF}"/>
              </a:ext>
            </a:extLst>
          </p:cNvPr>
          <p:cNvSpPr txBox="1"/>
          <p:nvPr/>
        </p:nvSpPr>
        <p:spPr>
          <a:xfrm>
            <a:off x="7858790" y="5997322"/>
            <a:ext cx="3656257" cy="430887"/>
          </a:xfrm>
          <a:prstGeom prst="rect">
            <a:avLst/>
          </a:prstGeom>
          <a:noFill/>
        </p:spPr>
        <p:txBody>
          <a:bodyPr wrap="square" rtlCol="0">
            <a:spAutoFit/>
          </a:bodyPr>
          <a:lstStyle/>
          <a:p>
            <a:r>
              <a:rPr lang="en-AU" sz="1100" dirty="0"/>
              <a:t>Source: Arthur Beau Palmer – </a:t>
            </a:r>
            <a:r>
              <a:rPr lang="en-AU" sz="1100" dirty="0" err="1"/>
              <a:t>Banumbirr</a:t>
            </a:r>
            <a:r>
              <a:rPr lang="en-AU" sz="1100" dirty="0"/>
              <a:t> Morning Star Poles</a:t>
            </a:r>
          </a:p>
        </p:txBody>
      </p:sp>
      <p:sp>
        <p:nvSpPr>
          <p:cNvPr id="11" name="Title 1">
            <a:extLst>
              <a:ext uri="{FF2B5EF4-FFF2-40B4-BE49-F238E27FC236}">
                <a16:creationId xmlns:a16="http://schemas.microsoft.com/office/drawing/2014/main" id="{071A5295-F6B1-42C1-B91B-6FBB84BB5428}"/>
              </a:ext>
            </a:extLst>
          </p:cNvPr>
          <p:cNvSpPr txBox="1">
            <a:spLocks/>
          </p:cNvSpPr>
          <p:nvPr/>
        </p:nvSpPr>
        <p:spPr>
          <a:xfrm>
            <a:off x="773502" y="511789"/>
            <a:ext cx="10644996" cy="12811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en-AU" sz="5400">
                <a:latin typeface="AR CHRISTY" panose="02000000000000000000" pitchFamily="2" charset="0"/>
              </a:rPr>
              <a:t>Aboriginal and Torres Strait Islander Perspective</a:t>
            </a:r>
          </a:p>
        </p:txBody>
      </p:sp>
    </p:spTree>
    <p:extLst>
      <p:ext uri="{BB962C8B-B14F-4D97-AF65-F5344CB8AC3E}">
        <p14:creationId xmlns:p14="http://schemas.microsoft.com/office/powerpoint/2010/main" val="238432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3.125E-6 4.44444E-6 L 3.125E-6 -0.07223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71D7D-0794-4D4B-BDBE-00034234FE1B}"/>
              </a:ext>
            </a:extLst>
          </p:cNvPr>
          <p:cNvSpPr>
            <a:spLocks noGrp="1"/>
          </p:cNvSpPr>
          <p:nvPr>
            <p:ph type="title"/>
          </p:nvPr>
        </p:nvSpPr>
        <p:spPr/>
        <p:txBody>
          <a:bodyPr>
            <a:normAutofit fontScale="90000"/>
          </a:bodyPr>
          <a:lstStyle/>
          <a:p>
            <a:r>
              <a:rPr lang="en-AU" sz="11500" dirty="0">
                <a:latin typeface="AR CHRISTY" panose="02000000000000000000" pitchFamily="2" charset="0"/>
              </a:rPr>
              <a:t>Shared Inquiry</a:t>
            </a:r>
          </a:p>
        </p:txBody>
      </p:sp>
      <p:sp>
        <p:nvSpPr>
          <p:cNvPr id="3" name="Text Placeholder 2">
            <a:extLst>
              <a:ext uri="{FF2B5EF4-FFF2-40B4-BE49-F238E27FC236}">
                <a16:creationId xmlns:a16="http://schemas.microsoft.com/office/drawing/2014/main" id="{99F1D450-4E53-4B9B-9764-4FD142BF00FB}"/>
              </a:ext>
            </a:extLst>
          </p:cNvPr>
          <p:cNvSpPr>
            <a:spLocks noGrp="1"/>
          </p:cNvSpPr>
          <p:nvPr>
            <p:ph type="body" idx="1"/>
          </p:nvPr>
        </p:nvSpPr>
        <p:spPr/>
        <p:txBody>
          <a:bodyPr/>
          <a:lstStyle/>
          <a:p>
            <a:pPr lvl="0">
              <a:lnSpc>
                <a:spcPct val="100000"/>
              </a:lnSpc>
              <a:defRPr cap="all"/>
            </a:pPr>
            <a:r>
              <a:rPr lang="en-US" dirty="0"/>
              <a:t>How can we use forces and energy in a product or system? </a:t>
            </a:r>
          </a:p>
        </p:txBody>
      </p:sp>
      <p:sp>
        <p:nvSpPr>
          <p:cNvPr id="5" name="TextBox 4">
            <a:extLst>
              <a:ext uri="{FF2B5EF4-FFF2-40B4-BE49-F238E27FC236}">
                <a16:creationId xmlns:a16="http://schemas.microsoft.com/office/drawing/2014/main" id="{F307D7A0-2571-4EC2-A5F4-3558707DC706}"/>
              </a:ext>
            </a:extLst>
          </p:cNvPr>
          <p:cNvSpPr txBox="1"/>
          <p:nvPr/>
        </p:nvSpPr>
        <p:spPr>
          <a:xfrm>
            <a:off x="77638" y="6495691"/>
            <a:ext cx="1332416" cy="261610"/>
          </a:xfrm>
          <a:prstGeom prst="rect">
            <a:avLst/>
          </a:prstGeom>
          <a:noFill/>
        </p:spPr>
        <p:txBody>
          <a:bodyPr wrap="none" rtlCol="0">
            <a:spAutoFit/>
          </a:bodyPr>
          <a:lstStyle/>
          <a:p>
            <a:r>
              <a:rPr lang="en-AU" sz="1100" dirty="0">
                <a:solidFill>
                  <a:srgbClr val="3488A0"/>
                </a:solidFill>
              </a:rPr>
              <a:t>Alice Vigors 2020</a:t>
            </a:r>
          </a:p>
        </p:txBody>
      </p:sp>
      <p:pic>
        <p:nvPicPr>
          <p:cNvPr id="12290" name="Picture 2" descr="Forces and Motion | Science in Storytime">
            <a:extLst>
              <a:ext uri="{FF2B5EF4-FFF2-40B4-BE49-F238E27FC236}">
                <a16:creationId xmlns:a16="http://schemas.microsoft.com/office/drawing/2014/main" id="{36F19716-EA0A-4978-8F75-73D6BC7467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4897" y="1445342"/>
            <a:ext cx="1522935" cy="123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48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45833E-6 7.40741E-7 L 1.45833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84CC-30B2-47DD-A1DE-6877C70C75CF}"/>
              </a:ext>
            </a:extLst>
          </p:cNvPr>
          <p:cNvSpPr>
            <a:spLocks noGrp="1"/>
          </p:cNvSpPr>
          <p:nvPr>
            <p:ph type="title"/>
          </p:nvPr>
        </p:nvSpPr>
        <p:spPr>
          <a:xfrm>
            <a:off x="599768" y="642594"/>
            <a:ext cx="10525431" cy="1371600"/>
          </a:xfrm>
        </p:spPr>
        <p:txBody>
          <a:bodyPr>
            <a:noAutofit/>
          </a:bodyPr>
          <a:lstStyle/>
          <a:p>
            <a:pPr algn="ctr"/>
            <a:r>
              <a:rPr lang="en-AU" sz="5400" dirty="0">
                <a:latin typeface="AR CHRISTY" panose="02000000000000000000" pitchFamily="2" charset="0"/>
              </a:rPr>
              <a:t>How can Science be applied to creating toys?</a:t>
            </a:r>
          </a:p>
        </p:txBody>
      </p:sp>
      <p:sp>
        <p:nvSpPr>
          <p:cNvPr id="4" name="TextBox 3">
            <a:extLst>
              <a:ext uri="{FF2B5EF4-FFF2-40B4-BE49-F238E27FC236}">
                <a16:creationId xmlns:a16="http://schemas.microsoft.com/office/drawing/2014/main" id="{0D6D4DE5-7AF7-457D-8EFC-324838C90B05}"/>
              </a:ext>
            </a:extLst>
          </p:cNvPr>
          <p:cNvSpPr txBox="1"/>
          <p:nvPr/>
        </p:nvSpPr>
        <p:spPr>
          <a:xfrm>
            <a:off x="400592" y="6215406"/>
            <a:ext cx="1332416" cy="261610"/>
          </a:xfrm>
          <a:prstGeom prst="rect">
            <a:avLst/>
          </a:prstGeom>
          <a:noFill/>
        </p:spPr>
        <p:txBody>
          <a:bodyPr wrap="none" rtlCol="0">
            <a:spAutoFit/>
          </a:bodyPr>
          <a:lstStyle/>
          <a:p>
            <a:r>
              <a:rPr lang="en-AU" sz="1100" dirty="0">
                <a:solidFill>
                  <a:srgbClr val="3488A0"/>
                </a:solidFill>
              </a:rPr>
              <a:t>Alice Vigors 2020</a:t>
            </a:r>
          </a:p>
        </p:txBody>
      </p:sp>
      <p:sp>
        <p:nvSpPr>
          <p:cNvPr id="5" name="Oval 4">
            <a:extLst>
              <a:ext uri="{FF2B5EF4-FFF2-40B4-BE49-F238E27FC236}">
                <a16:creationId xmlns:a16="http://schemas.microsoft.com/office/drawing/2014/main" id="{593F3112-A2A9-4F26-8378-37AA2714F103}"/>
              </a:ext>
            </a:extLst>
          </p:cNvPr>
          <p:cNvSpPr/>
          <p:nvPr/>
        </p:nvSpPr>
        <p:spPr>
          <a:xfrm>
            <a:off x="599768" y="2556480"/>
            <a:ext cx="3541660" cy="311664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4400" dirty="0"/>
              <a:t>I used to think …</a:t>
            </a:r>
          </a:p>
        </p:txBody>
      </p:sp>
      <p:sp>
        <p:nvSpPr>
          <p:cNvPr id="8" name="Oval 7">
            <a:extLst>
              <a:ext uri="{FF2B5EF4-FFF2-40B4-BE49-F238E27FC236}">
                <a16:creationId xmlns:a16="http://schemas.microsoft.com/office/drawing/2014/main" id="{8ABCC0A4-FF87-4A0F-9EDA-C82D69895AF4}"/>
              </a:ext>
            </a:extLst>
          </p:cNvPr>
          <p:cNvSpPr/>
          <p:nvPr/>
        </p:nvSpPr>
        <p:spPr>
          <a:xfrm>
            <a:off x="4422059" y="2627160"/>
            <a:ext cx="3541659" cy="3045960"/>
          </a:xfrm>
          <a:prstGeom prst="ellipse">
            <a:avLst/>
          </a:prstGeom>
          <a:solidFill>
            <a:srgbClr val="5CC6D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sz="4400" dirty="0"/>
              <a:t>Now I think …</a:t>
            </a:r>
          </a:p>
        </p:txBody>
      </p:sp>
      <p:sp>
        <p:nvSpPr>
          <p:cNvPr id="10" name="Oval 9">
            <a:extLst>
              <a:ext uri="{FF2B5EF4-FFF2-40B4-BE49-F238E27FC236}">
                <a16:creationId xmlns:a16="http://schemas.microsoft.com/office/drawing/2014/main" id="{2BF828ED-5916-4881-94A1-C208E560CB18}"/>
              </a:ext>
            </a:extLst>
          </p:cNvPr>
          <p:cNvSpPr/>
          <p:nvPr/>
        </p:nvSpPr>
        <p:spPr>
          <a:xfrm>
            <a:off x="8244349" y="2556480"/>
            <a:ext cx="3541660" cy="3116640"/>
          </a:xfrm>
          <a:prstGeom prst="ellipse">
            <a:avLst/>
          </a:prstGeom>
          <a:solidFill>
            <a:srgbClr val="F8D22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sz="4400" dirty="0"/>
              <a:t>So next I will …</a:t>
            </a:r>
          </a:p>
        </p:txBody>
      </p:sp>
    </p:spTree>
    <p:extLst>
      <p:ext uri="{BB962C8B-B14F-4D97-AF65-F5344CB8AC3E}">
        <p14:creationId xmlns:p14="http://schemas.microsoft.com/office/powerpoint/2010/main" val="3588964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84CC-30B2-47DD-A1DE-6877C70C75CF}"/>
              </a:ext>
            </a:extLst>
          </p:cNvPr>
          <p:cNvSpPr>
            <a:spLocks noGrp="1"/>
          </p:cNvSpPr>
          <p:nvPr>
            <p:ph type="title"/>
          </p:nvPr>
        </p:nvSpPr>
        <p:spPr>
          <a:xfrm>
            <a:off x="773502" y="421315"/>
            <a:ext cx="10644996" cy="1006460"/>
          </a:xfrm>
        </p:spPr>
        <p:txBody>
          <a:bodyPr>
            <a:noAutofit/>
          </a:bodyPr>
          <a:lstStyle/>
          <a:p>
            <a:pPr algn="ctr"/>
            <a:r>
              <a:rPr lang="en-AU" sz="6600" dirty="0">
                <a:latin typeface="AR CHRISTY" panose="02000000000000000000" pitchFamily="2" charset="0"/>
              </a:rPr>
              <a:t>Design &amp; Produce Task</a:t>
            </a:r>
          </a:p>
        </p:txBody>
      </p:sp>
      <p:sp>
        <p:nvSpPr>
          <p:cNvPr id="4" name="TextBox 3">
            <a:extLst>
              <a:ext uri="{FF2B5EF4-FFF2-40B4-BE49-F238E27FC236}">
                <a16:creationId xmlns:a16="http://schemas.microsoft.com/office/drawing/2014/main" id="{0D6D4DE5-7AF7-457D-8EFC-324838C90B05}"/>
              </a:ext>
            </a:extLst>
          </p:cNvPr>
          <p:cNvSpPr txBox="1"/>
          <p:nvPr/>
        </p:nvSpPr>
        <p:spPr>
          <a:xfrm>
            <a:off x="400592" y="6215406"/>
            <a:ext cx="1332416" cy="261610"/>
          </a:xfrm>
          <a:prstGeom prst="rect">
            <a:avLst/>
          </a:prstGeom>
          <a:noFill/>
        </p:spPr>
        <p:txBody>
          <a:bodyPr wrap="none" rtlCol="0">
            <a:spAutoFit/>
          </a:bodyPr>
          <a:lstStyle/>
          <a:p>
            <a:r>
              <a:rPr lang="en-AU" sz="1100" dirty="0">
                <a:solidFill>
                  <a:srgbClr val="3488A0"/>
                </a:solidFill>
              </a:rPr>
              <a:t>Alice Vigors 2020</a:t>
            </a:r>
          </a:p>
        </p:txBody>
      </p:sp>
      <p:sp>
        <p:nvSpPr>
          <p:cNvPr id="3" name="TextBox 2">
            <a:extLst>
              <a:ext uri="{FF2B5EF4-FFF2-40B4-BE49-F238E27FC236}">
                <a16:creationId xmlns:a16="http://schemas.microsoft.com/office/drawing/2014/main" id="{9ECF6D48-DB09-41C6-B6D7-3D4C142F1FE7}"/>
              </a:ext>
            </a:extLst>
          </p:cNvPr>
          <p:cNvSpPr txBox="1"/>
          <p:nvPr/>
        </p:nvSpPr>
        <p:spPr>
          <a:xfrm>
            <a:off x="639097" y="1297858"/>
            <a:ext cx="11002297" cy="369332"/>
          </a:xfrm>
          <a:prstGeom prst="rect">
            <a:avLst/>
          </a:prstGeom>
          <a:noFill/>
        </p:spPr>
        <p:txBody>
          <a:bodyPr wrap="square" rtlCol="0">
            <a:spAutoFit/>
          </a:bodyPr>
          <a:lstStyle/>
          <a:p>
            <a:pPr algn="ctr"/>
            <a:r>
              <a:rPr lang="en-AU" b="1" u="sng" dirty="0">
                <a:solidFill>
                  <a:srgbClr val="F03F2B"/>
                </a:solidFill>
              </a:rPr>
              <a:t>Task: </a:t>
            </a:r>
            <a:r>
              <a:rPr lang="en-AU" b="1" dirty="0">
                <a:solidFill>
                  <a:srgbClr val="3488A0"/>
                </a:solidFill>
              </a:rPr>
              <a:t>Create a Science toy and investigate the forces used by the toy or to make the toy move.</a:t>
            </a:r>
          </a:p>
        </p:txBody>
      </p:sp>
      <p:sp>
        <p:nvSpPr>
          <p:cNvPr id="8" name="Rectangle 7">
            <a:extLst>
              <a:ext uri="{FF2B5EF4-FFF2-40B4-BE49-F238E27FC236}">
                <a16:creationId xmlns:a16="http://schemas.microsoft.com/office/drawing/2014/main" id="{9EB5AFF6-704A-4BB4-A3C4-A5D42FEB5E54}"/>
              </a:ext>
            </a:extLst>
          </p:cNvPr>
          <p:cNvSpPr/>
          <p:nvPr/>
        </p:nvSpPr>
        <p:spPr>
          <a:xfrm>
            <a:off x="550606" y="1750142"/>
            <a:ext cx="2123768" cy="437535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b="1" u="sng" dirty="0"/>
              <a:t>Equipment</a:t>
            </a:r>
            <a:endParaRPr lang="en-AU" dirty="0"/>
          </a:p>
          <a:p>
            <a:pPr algn="ctr"/>
            <a:endParaRPr lang="en-AU" dirty="0"/>
          </a:p>
          <a:p>
            <a:pPr algn="ctr"/>
            <a:r>
              <a:rPr lang="en-AU" dirty="0"/>
              <a:t>Your group will need a variety of materials to create your toy</a:t>
            </a:r>
          </a:p>
        </p:txBody>
      </p:sp>
      <p:sp>
        <p:nvSpPr>
          <p:cNvPr id="9" name="TextBox 8">
            <a:extLst>
              <a:ext uri="{FF2B5EF4-FFF2-40B4-BE49-F238E27FC236}">
                <a16:creationId xmlns:a16="http://schemas.microsoft.com/office/drawing/2014/main" id="{2E1F9364-E2FC-434F-AAFA-D67FBE926A9F}"/>
              </a:ext>
            </a:extLst>
          </p:cNvPr>
          <p:cNvSpPr txBox="1"/>
          <p:nvPr/>
        </p:nvSpPr>
        <p:spPr>
          <a:xfrm>
            <a:off x="2871019" y="1868129"/>
            <a:ext cx="5447071" cy="3970318"/>
          </a:xfrm>
          <a:prstGeom prst="rect">
            <a:avLst/>
          </a:prstGeom>
          <a:noFill/>
        </p:spPr>
        <p:txBody>
          <a:bodyPr wrap="square" rtlCol="0">
            <a:spAutoFit/>
          </a:bodyPr>
          <a:lstStyle/>
          <a:p>
            <a:r>
              <a:rPr lang="en-AU" dirty="0"/>
              <a:t>In groups of 3:</a:t>
            </a:r>
          </a:p>
          <a:p>
            <a:endParaRPr lang="en-AU" dirty="0"/>
          </a:p>
          <a:p>
            <a:pPr marL="342900" indent="-342900">
              <a:buFont typeface="+mj-lt"/>
              <a:buAutoNum type="arabicPeriod"/>
            </a:pPr>
            <a:r>
              <a:rPr lang="en-AU" b="1" dirty="0"/>
              <a:t>Draw a design</a:t>
            </a:r>
            <a:r>
              <a:rPr lang="en-AU" dirty="0"/>
              <a:t> of your toy and label its parts.</a:t>
            </a:r>
          </a:p>
          <a:p>
            <a:pPr marL="342900" indent="-342900">
              <a:buFont typeface="+mj-lt"/>
              <a:buAutoNum type="arabicPeriod"/>
            </a:pPr>
            <a:endParaRPr lang="en-AU" dirty="0"/>
          </a:p>
          <a:p>
            <a:pPr marL="342900" indent="-342900">
              <a:buFont typeface="+mj-lt"/>
              <a:buAutoNum type="arabicPeriod"/>
            </a:pPr>
            <a:r>
              <a:rPr lang="en-AU" b="1" dirty="0"/>
              <a:t>Make a prediction</a:t>
            </a:r>
            <a:r>
              <a:rPr lang="en-AU" dirty="0"/>
              <a:t> in words about the kind of forces the toy will use or those needed to make it move.</a:t>
            </a:r>
          </a:p>
          <a:p>
            <a:pPr marL="342900" indent="-342900">
              <a:buFont typeface="+mj-lt"/>
              <a:buAutoNum type="arabicPeriod"/>
            </a:pPr>
            <a:endParaRPr lang="en-AU" dirty="0"/>
          </a:p>
          <a:p>
            <a:pPr marL="342900" indent="-342900">
              <a:buFont typeface="+mj-lt"/>
              <a:buAutoNum type="arabicPeriod"/>
            </a:pPr>
            <a:r>
              <a:rPr lang="en-AU" b="1" dirty="0"/>
              <a:t>Build</a:t>
            </a:r>
            <a:r>
              <a:rPr lang="en-AU" dirty="0"/>
              <a:t> and </a:t>
            </a:r>
            <a:r>
              <a:rPr lang="en-AU" b="1" dirty="0"/>
              <a:t>Test</a:t>
            </a:r>
            <a:r>
              <a:rPr lang="en-AU" dirty="0"/>
              <a:t> your toy.</a:t>
            </a:r>
            <a:endParaRPr lang="en-AU" b="1" dirty="0"/>
          </a:p>
          <a:p>
            <a:pPr marL="342900" indent="-342900">
              <a:buFont typeface="+mj-lt"/>
              <a:buAutoNum type="arabicPeriod"/>
            </a:pPr>
            <a:endParaRPr lang="en-AU" b="1" dirty="0"/>
          </a:p>
          <a:p>
            <a:pPr marL="342900" indent="-342900">
              <a:buFont typeface="+mj-lt"/>
              <a:buAutoNum type="arabicPeriod"/>
            </a:pPr>
            <a:r>
              <a:rPr lang="en-AU" b="1" dirty="0"/>
              <a:t>Create an advertising poster</a:t>
            </a:r>
            <a:r>
              <a:rPr lang="en-AU" dirty="0"/>
              <a:t> you could use to promote your toy. It needs to include a diagram of the forces involved in your toy. </a:t>
            </a:r>
          </a:p>
          <a:p>
            <a:pPr marL="742950" lvl="1" indent="-285750">
              <a:buFont typeface="Arial" panose="020B0604020202020204" pitchFamily="34" charset="0"/>
              <a:buChar char="•"/>
            </a:pPr>
            <a:endParaRPr lang="en-AU" dirty="0"/>
          </a:p>
        </p:txBody>
      </p:sp>
      <p:pic>
        <p:nvPicPr>
          <p:cNvPr id="13314" name="Picture 2" descr="Solar Toys For Kids - Solar Car Kits from SunWind Solar">
            <a:extLst>
              <a:ext uri="{FF2B5EF4-FFF2-40B4-BE49-F238E27FC236}">
                <a16:creationId xmlns:a16="http://schemas.microsoft.com/office/drawing/2014/main" id="{83564989-7B09-4CAA-93C8-146C7B883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090" y="2518842"/>
            <a:ext cx="3416557" cy="28379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50C34E8-6296-4DC9-9D2B-0F9BB12D408B}"/>
              </a:ext>
            </a:extLst>
          </p:cNvPr>
          <p:cNvSpPr/>
          <p:nvPr/>
        </p:nvSpPr>
        <p:spPr>
          <a:xfrm>
            <a:off x="10478954" y="5979847"/>
            <a:ext cx="1312454" cy="45720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dirty="0"/>
              <a:t>Assessment Of Learning</a:t>
            </a:r>
          </a:p>
        </p:txBody>
      </p:sp>
    </p:spTree>
    <p:extLst>
      <p:ext uri="{BB962C8B-B14F-4D97-AF65-F5344CB8AC3E}">
        <p14:creationId xmlns:p14="http://schemas.microsoft.com/office/powerpoint/2010/main" val="1167268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84CC-30B2-47DD-A1DE-6877C70C75CF}"/>
              </a:ext>
            </a:extLst>
          </p:cNvPr>
          <p:cNvSpPr>
            <a:spLocks noGrp="1"/>
          </p:cNvSpPr>
          <p:nvPr>
            <p:ph type="title"/>
          </p:nvPr>
        </p:nvSpPr>
        <p:spPr>
          <a:xfrm>
            <a:off x="599768" y="642594"/>
            <a:ext cx="10525431" cy="1058387"/>
          </a:xfrm>
        </p:spPr>
        <p:txBody>
          <a:bodyPr>
            <a:noAutofit/>
          </a:bodyPr>
          <a:lstStyle/>
          <a:p>
            <a:pPr algn="ctr"/>
            <a:r>
              <a:rPr lang="en-AU" sz="5400" dirty="0">
                <a:latin typeface="AR CHRISTY" panose="02000000000000000000" pitchFamily="2" charset="0"/>
              </a:rPr>
              <a:t>Reflecting on Learning</a:t>
            </a:r>
          </a:p>
        </p:txBody>
      </p:sp>
      <p:sp>
        <p:nvSpPr>
          <p:cNvPr id="4" name="TextBox 3">
            <a:extLst>
              <a:ext uri="{FF2B5EF4-FFF2-40B4-BE49-F238E27FC236}">
                <a16:creationId xmlns:a16="http://schemas.microsoft.com/office/drawing/2014/main" id="{0D6D4DE5-7AF7-457D-8EFC-324838C90B05}"/>
              </a:ext>
            </a:extLst>
          </p:cNvPr>
          <p:cNvSpPr txBox="1"/>
          <p:nvPr/>
        </p:nvSpPr>
        <p:spPr>
          <a:xfrm>
            <a:off x="400592" y="6215406"/>
            <a:ext cx="1332416" cy="261610"/>
          </a:xfrm>
          <a:prstGeom prst="rect">
            <a:avLst/>
          </a:prstGeom>
          <a:noFill/>
        </p:spPr>
        <p:txBody>
          <a:bodyPr wrap="none" rtlCol="0">
            <a:spAutoFit/>
          </a:bodyPr>
          <a:lstStyle/>
          <a:p>
            <a:r>
              <a:rPr lang="en-AU" sz="1100" dirty="0">
                <a:solidFill>
                  <a:srgbClr val="3488A0"/>
                </a:solidFill>
              </a:rPr>
              <a:t>Alice Vigors 2020</a:t>
            </a:r>
          </a:p>
        </p:txBody>
      </p:sp>
      <p:sp>
        <p:nvSpPr>
          <p:cNvPr id="5" name="Oval 4">
            <a:extLst>
              <a:ext uri="{FF2B5EF4-FFF2-40B4-BE49-F238E27FC236}">
                <a16:creationId xmlns:a16="http://schemas.microsoft.com/office/drawing/2014/main" id="{593F3112-A2A9-4F26-8378-37AA2714F103}"/>
              </a:ext>
            </a:extLst>
          </p:cNvPr>
          <p:cNvSpPr/>
          <p:nvPr/>
        </p:nvSpPr>
        <p:spPr>
          <a:xfrm>
            <a:off x="599768" y="2556480"/>
            <a:ext cx="3541660" cy="3116640"/>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2800" dirty="0"/>
              <a:t>What challenged you during the design and produce task?</a:t>
            </a:r>
          </a:p>
        </p:txBody>
      </p:sp>
      <p:sp>
        <p:nvSpPr>
          <p:cNvPr id="8" name="Oval 7">
            <a:extLst>
              <a:ext uri="{FF2B5EF4-FFF2-40B4-BE49-F238E27FC236}">
                <a16:creationId xmlns:a16="http://schemas.microsoft.com/office/drawing/2014/main" id="{8ABCC0A4-FF87-4A0F-9EDA-C82D69895AF4}"/>
              </a:ext>
            </a:extLst>
          </p:cNvPr>
          <p:cNvSpPr/>
          <p:nvPr/>
        </p:nvSpPr>
        <p:spPr>
          <a:xfrm>
            <a:off x="4422059" y="2627160"/>
            <a:ext cx="3541659" cy="3045960"/>
          </a:xfrm>
          <a:prstGeom prst="ellipse">
            <a:avLst/>
          </a:prstGeom>
          <a:solidFill>
            <a:srgbClr val="F8D22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sz="2800" dirty="0"/>
              <a:t>How did you overcome the obstacles during the task?</a:t>
            </a:r>
          </a:p>
        </p:txBody>
      </p:sp>
      <p:sp>
        <p:nvSpPr>
          <p:cNvPr id="10" name="Oval 9">
            <a:extLst>
              <a:ext uri="{FF2B5EF4-FFF2-40B4-BE49-F238E27FC236}">
                <a16:creationId xmlns:a16="http://schemas.microsoft.com/office/drawing/2014/main" id="{2BF828ED-5916-4881-94A1-C208E560CB18}"/>
              </a:ext>
            </a:extLst>
          </p:cNvPr>
          <p:cNvSpPr/>
          <p:nvPr/>
        </p:nvSpPr>
        <p:spPr>
          <a:xfrm>
            <a:off x="8244349" y="2556480"/>
            <a:ext cx="3541660" cy="3116640"/>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sz="2800" dirty="0"/>
              <a:t>In what ways were you successful in this task?</a:t>
            </a:r>
          </a:p>
        </p:txBody>
      </p:sp>
      <p:sp>
        <p:nvSpPr>
          <p:cNvPr id="3" name="TextBox 2">
            <a:extLst>
              <a:ext uri="{FF2B5EF4-FFF2-40B4-BE49-F238E27FC236}">
                <a16:creationId xmlns:a16="http://schemas.microsoft.com/office/drawing/2014/main" id="{00632EA1-D017-423C-8D43-F04D8FF3174B}"/>
              </a:ext>
            </a:extLst>
          </p:cNvPr>
          <p:cNvSpPr txBox="1"/>
          <p:nvPr/>
        </p:nvSpPr>
        <p:spPr>
          <a:xfrm>
            <a:off x="2694038" y="1700981"/>
            <a:ext cx="6390967" cy="369332"/>
          </a:xfrm>
          <a:prstGeom prst="rect">
            <a:avLst/>
          </a:prstGeom>
          <a:noFill/>
        </p:spPr>
        <p:txBody>
          <a:bodyPr wrap="square" rtlCol="0">
            <a:spAutoFit/>
          </a:bodyPr>
          <a:lstStyle/>
          <a:p>
            <a:pPr algn="ctr"/>
            <a:r>
              <a:rPr lang="en-AU" dirty="0"/>
              <a:t>Reflection Routine: Traffic Light Reflection </a:t>
            </a:r>
          </a:p>
        </p:txBody>
      </p:sp>
      <p:sp>
        <p:nvSpPr>
          <p:cNvPr id="9" name="Rectangle 8">
            <a:extLst>
              <a:ext uri="{FF2B5EF4-FFF2-40B4-BE49-F238E27FC236}">
                <a16:creationId xmlns:a16="http://schemas.microsoft.com/office/drawing/2014/main" id="{127EC93A-0096-4BB1-B5DC-D410947988B8}"/>
              </a:ext>
            </a:extLst>
          </p:cNvPr>
          <p:cNvSpPr/>
          <p:nvPr/>
        </p:nvSpPr>
        <p:spPr>
          <a:xfrm>
            <a:off x="10478954" y="5979847"/>
            <a:ext cx="1312454" cy="457200"/>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dirty="0"/>
              <a:t>Assessment As Learning</a:t>
            </a:r>
          </a:p>
        </p:txBody>
      </p:sp>
    </p:spTree>
    <p:extLst>
      <p:ext uri="{BB962C8B-B14F-4D97-AF65-F5344CB8AC3E}">
        <p14:creationId xmlns:p14="http://schemas.microsoft.com/office/powerpoint/2010/main" val="484566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800" y="642594"/>
            <a:ext cx="10058400" cy="1371600"/>
          </a:xfrm>
        </p:spPr>
        <p:txBody>
          <a:bodyPr>
            <a:normAutofit/>
          </a:bodyPr>
          <a:lstStyle/>
          <a:p>
            <a:pPr algn="ctr"/>
            <a:r>
              <a:rPr lang="en-US" sz="6000" b="1" dirty="0">
                <a:latin typeface="AR CHRISTY" panose="02000000000000000000" pitchFamily="2" charset="0"/>
              </a:rPr>
              <a:t>Key Inquiry Questions</a:t>
            </a:r>
          </a:p>
        </p:txBody>
      </p:sp>
      <p:graphicFrame>
        <p:nvGraphicFramePr>
          <p:cNvPr id="5" name="Content Placeholder 2" descr="SmartArt graphic">
            <a:extLst>
              <a:ext uri="{FF2B5EF4-FFF2-40B4-BE49-F238E27FC236}">
                <a16:creationId xmlns:a16="http://schemas.microsoft.com/office/drawing/2014/main" id="{91DB1382-7276-49FA-9632-38D558F457E3}"/>
              </a:ext>
            </a:extLst>
          </p:cNvPr>
          <p:cNvGraphicFramePr>
            <a:graphicFrameLocks noGrp="1"/>
          </p:cNvGraphicFramePr>
          <p:nvPr>
            <p:ph idx="1"/>
            <p:extLst>
              <p:ext uri="{D42A27DB-BD31-4B8C-83A1-F6EECF244321}">
                <p14:modId xmlns:p14="http://schemas.microsoft.com/office/powerpoint/2010/main" val="302512905"/>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AD9C7282-B45F-4A9B-8215-32F8DBB20865}"/>
              </a:ext>
            </a:extLst>
          </p:cNvPr>
          <p:cNvSpPr txBox="1"/>
          <p:nvPr/>
        </p:nvSpPr>
        <p:spPr>
          <a:xfrm>
            <a:off x="400592" y="6215406"/>
            <a:ext cx="1332416" cy="261610"/>
          </a:xfrm>
          <a:prstGeom prst="rect">
            <a:avLst/>
          </a:prstGeom>
          <a:noFill/>
        </p:spPr>
        <p:txBody>
          <a:bodyPr wrap="none" rtlCol="0">
            <a:spAutoFit/>
          </a:bodyPr>
          <a:lstStyle/>
          <a:p>
            <a:r>
              <a:rPr lang="en-AU" sz="1100" dirty="0">
                <a:solidFill>
                  <a:srgbClr val="3488A0"/>
                </a:solidFill>
              </a:rPr>
              <a:t>Alice Vigors 2020</a:t>
            </a:r>
          </a:p>
        </p:txBody>
      </p:sp>
    </p:spTree>
    <p:extLst>
      <p:ext uri="{BB962C8B-B14F-4D97-AF65-F5344CB8AC3E}">
        <p14:creationId xmlns:p14="http://schemas.microsoft.com/office/powerpoint/2010/main" val="183243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71D7D-0794-4D4B-BDBE-00034234FE1B}"/>
              </a:ext>
            </a:extLst>
          </p:cNvPr>
          <p:cNvSpPr>
            <a:spLocks noGrp="1"/>
          </p:cNvSpPr>
          <p:nvPr>
            <p:ph type="title"/>
          </p:nvPr>
        </p:nvSpPr>
        <p:spPr/>
        <p:txBody>
          <a:bodyPr>
            <a:normAutofit/>
          </a:bodyPr>
          <a:lstStyle/>
          <a:p>
            <a:r>
              <a:rPr lang="en-AU" sz="11500" dirty="0">
                <a:latin typeface="AR CHRISTY" panose="02000000000000000000" pitchFamily="2" charset="0"/>
              </a:rPr>
              <a:t>Tuning In</a:t>
            </a:r>
          </a:p>
        </p:txBody>
      </p:sp>
      <p:sp>
        <p:nvSpPr>
          <p:cNvPr id="3" name="Text Placeholder 2">
            <a:extLst>
              <a:ext uri="{FF2B5EF4-FFF2-40B4-BE49-F238E27FC236}">
                <a16:creationId xmlns:a16="http://schemas.microsoft.com/office/drawing/2014/main" id="{99F1D450-4E53-4B9B-9764-4FD142BF00FB}"/>
              </a:ext>
            </a:extLst>
          </p:cNvPr>
          <p:cNvSpPr>
            <a:spLocks noGrp="1"/>
          </p:cNvSpPr>
          <p:nvPr>
            <p:ph type="body" idx="1"/>
          </p:nvPr>
        </p:nvSpPr>
        <p:spPr/>
        <p:txBody>
          <a:bodyPr/>
          <a:lstStyle/>
          <a:p>
            <a:r>
              <a:rPr lang="en-AU" dirty="0"/>
              <a:t>Activating Prior Knowledge</a:t>
            </a:r>
          </a:p>
        </p:txBody>
      </p:sp>
      <p:pic>
        <p:nvPicPr>
          <p:cNvPr id="1026" name="Picture 2" descr="Science for kids - Exploring Forces with types and facts.">
            <a:extLst>
              <a:ext uri="{FF2B5EF4-FFF2-40B4-BE49-F238E27FC236}">
                <a16:creationId xmlns:a16="http://schemas.microsoft.com/office/drawing/2014/main" id="{BCE3B194-6AC5-4B5D-B1F2-877A6A083EA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7813" r="95313">
                        <a14:foregroundMark x1="23958" y1="65625" x2="23958" y2="65625"/>
                        <a14:foregroundMark x1="26042" y1="52083" x2="26042" y2="52083"/>
                        <a14:foregroundMark x1="30208" y1="33854" x2="30208" y2="33854"/>
                        <a14:foregroundMark x1="34375" y1="38542" x2="34375" y2="38542"/>
                        <a14:foregroundMark x1="31771" y1="51042" x2="31771" y2="51042"/>
                        <a14:foregroundMark x1="26563" y1="66146" x2="26563" y2="66146"/>
                        <a14:foregroundMark x1="26563" y1="59896" x2="26563" y2="59896"/>
                        <a14:foregroundMark x1="17188" y1="70833" x2="17188" y2="70833"/>
                        <a14:foregroundMark x1="15625" y1="66146" x2="15625" y2="66146"/>
                        <a14:foregroundMark x1="16667" y1="76042" x2="16667" y2="76042"/>
                        <a14:foregroundMark x1="21354" y1="81250" x2="21354" y2="81250"/>
                        <a14:foregroundMark x1="24479" y1="82292" x2="24479" y2="82292"/>
                        <a14:foregroundMark x1="25521" y1="80208" x2="25521" y2="80208"/>
                        <a14:foregroundMark x1="19792" y1="86458" x2="19792" y2="86458"/>
                        <a14:foregroundMark x1="36979" y1="84896" x2="36979" y2="84896"/>
                        <a14:foregroundMark x1="38021" y1="88542" x2="38021" y2="88542"/>
                        <a14:foregroundMark x1="43229" y1="89583" x2="43229" y2="89583"/>
                        <a14:foregroundMark x1="48438" y1="94271" x2="48438" y2="94271"/>
                        <a14:foregroundMark x1="58333" y1="90625" x2="58333" y2="90625"/>
                        <a14:foregroundMark x1="46875" y1="79688" x2="46875" y2="79688"/>
                        <a14:foregroundMark x1="55208" y1="80208" x2="55208" y2="80208"/>
                        <a14:foregroundMark x1="52083" y1="73958" x2="52083" y2="73958"/>
                        <a14:foregroundMark x1="58333" y1="66667" x2="58333" y2="66667"/>
                        <a14:foregroundMark x1="66146" y1="56771" x2="66146" y2="56771"/>
                        <a14:foregroundMark x1="61979" y1="63542" x2="61979" y2="63542"/>
                        <a14:foregroundMark x1="69792" y1="65104" x2="69792" y2="65104"/>
                        <a14:foregroundMark x1="64063" y1="71354" x2="64063" y2="71354"/>
                        <a14:foregroundMark x1="30208" y1="44792" x2="30208" y2="44792"/>
                        <a14:foregroundMark x1="35417" y1="44792" x2="35417" y2="44792"/>
                        <a14:foregroundMark x1="44271" y1="22917" x2="44271" y2="22917"/>
                        <a14:foregroundMark x1="66667" y1="10417" x2="66667" y2="10417"/>
                        <a14:foregroundMark x1="79167" y1="19792" x2="79167" y2="19792"/>
                        <a14:foregroundMark x1="77604" y1="39063" x2="77604" y2="39063"/>
                        <a14:foregroundMark x1="70313" y1="53646" x2="70313" y2="53646"/>
                        <a14:foregroundMark x1="83854" y1="38542" x2="83854" y2="38542"/>
                        <a14:foregroundMark x1="85417" y1="22396" x2="85417" y2="22396"/>
                        <a14:foregroundMark x1="75000" y1="10938" x2="75000" y2="10938"/>
                        <a14:foregroundMark x1="56250" y1="4688" x2="56250" y2="4688"/>
                        <a14:foregroundMark x1="40625" y1="11979" x2="40625" y2="11979"/>
                        <a14:foregroundMark x1="33854" y1="23958" x2="33854" y2="23958"/>
                        <a14:foregroundMark x1="49479" y1="12500" x2="49479" y2="12500"/>
                        <a14:foregroundMark x1="65104" y1="5208" x2="65104" y2="5208"/>
                        <a14:foregroundMark x1="57292" y1="69271" x2="57292" y2="69271"/>
                        <a14:foregroundMark x1="28646" y1="54688" x2="28646" y2="54688"/>
                      </a14:backgroundRemoval>
                    </a14:imgEffect>
                  </a14:imgLayer>
                </a14:imgProps>
              </a:ext>
              <a:ext uri="{28A0092B-C50C-407E-A947-70E740481C1C}">
                <a14:useLocalDpi xmlns:a14="http://schemas.microsoft.com/office/drawing/2010/main" val="0"/>
              </a:ext>
            </a:extLst>
          </a:blip>
          <a:srcRect/>
          <a:stretch>
            <a:fillRect/>
          </a:stretch>
        </p:blipFill>
        <p:spPr bwMode="auto">
          <a:xfrm>
            <a:off x="8712680" y="1440559"/>
            <a:ext cx="1552754" cy="15527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07D7A0-2571-4EC2-A5F4-3558707DC706}"/>
              </a:ext>
            </a:extLst>
          </p:cNvPr>
          <p:cNvSpPr txBox="1"/>
          <p:nvPr/>
        </p:nvSpPr>
        <p:spPr>
          <a:xfrm>
            <a:off x="77638" y="6495691"/>
            <a:ext cx="1332416" cy="261610"/>
          </a:xfrm>
          <a:prstGeom prst="rect">
            <a:avLst/>
          </a:prstGeom>
          <a:noFill/>
        </p:spPr>
        <p:txBody>
          <a:bodyPr wrap="none" rtlCol="0">
            <a:spAutoFit/>
          </a:bodyPr>
          <a:lstStyle/>
          <a:p>
            <a:r>
              <a:rPr lang="en-AU" sz="1100" dirty="0">
                <a:solidFill>
                  <a:srgbClr val="3488A0"/>
                </a:solidFill>
              </a:rPr>
              <a:t>Alice Vigors 2020</a:t>
            </a:r>
          </a:p>
        </p:txBody>
      </p:sp>
    </p:spTree>
    <p:extLst>
      <p:ext uri="{BB962C8B-B14F-4D97-AF65-F5344CB8AC3E}">
        <p14:creationId xmlns:p14="http://schemas.microsoft.com/office/powerpoint/2010/main" val="1762121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84CC-30B2-47DD-A1DE-6877C70C75CF}"/>
              </a:ext>
            </a:extLst>
          </p:cNvPr>
          <p:cNvSpPr>
            <a:spLocks noGrp="1"/>
          </p:cNvSpPr>
          <p:nvPr>
            <p:ph type="title"/>
          </p:nvPr>
        </p:nvSpPr>
        <p:spPr>
          <a:xfrm>
            <a:off x="3611860" y="642594"/>
            <a:ext cx="7513339" cy="1371600"/>
          </a:xfrm>
        </p:spPr>
        <p:txBody>
          <a:bodyPr>
            <a:normAutofit/>
          </a:bodyPr>
          <a:lstStyle/>
          <a:p>
            <a:pPr algn="ctr"/>
            <a:r>
              <a:rPr lang="en-AU" sz="8000" dirty="0">
                <a:latin typeface="AR CHRISTY" panose="02000000000000000000" pitchFamily="2" charset="0"/>
              </a:rPr>
              <a:t>Imagine …</a:t>
            </a:r>
          </a:p>
        </p:txBody>
      </p:sp>
      <p:sp>
        <p:nvSpPr>
          <p:cNvPr id="3" name="Content Placeholder 2">
            <a:extLst>
              <a:ext uri="{FF2B5EF4-FFF2-40B4-BE49-F238E27FC236}">
                <a16:creationId xmlns:a16="http://schemas.microsoft.com/office/drawing/2014/main" id="{D4F8172A-8508-413D-9C51-D5B27613F077}"/>
              </a:ext>
            </a:extLst>
          </p:cNvPr>
          <p:cNvSpPr>
            <a:spLocks noGrp="1"/>
          </p:cNvSpPr>
          <p:nvPr>
            <p:ph idx="1"/>
          </p:nvPr>
        </p:nvSpPr>
        <p:spPr>
          <a:xfrm>
            <a:off x="3611862" y="2103120"/>
            <a:ext cx="7513338" cy="3849624"/>
          </a:xfrm>
        </p:spPr>
        <p:txBody>
          <a:bodyPr>
            <a:normAutofit/>
          </a:bodyPr>
          <a:lstStyle/>
          <a:p>
            <a:pPr marL="0" indent="0" algn="ctr">
              <a:buNone/>
            </a:pPr>
            <a:r>
              <a:rPr lang="en-AU" sz="2000" dirty="0"/>
              <a:t>Imagine holding a slinky by the top end, with the bottom end dangling in mid-air. </a:t>
            </a:r>
          </a:p>
          <a:p>
            <a:pPr marL="0" indent="0" algn="ctr">
              <a:buNone/>
            </a:pPr>
            <a:r>
              <a:rPr lang="en-AU" sz="2000" dirty="0"/>
              <a:t>What do you think would happen when you let it go?</a:t>
            </a:r>
          </a:p>
        </p:txBody>
      </p:sp>
      <p:sp>
        <p:nvSpPr>
          <p:cNvPr id="4" name="TextBox 3">
            <a:extLst>
              <a:ext uri="{FF2B5EF4-FFF2-40B4-BE49-F238E27FC236}">
                <a16:creationId xmlns:a16="http://schemas.microsoft.com/office/drawing/2014/main" id="{0D6D4DE5-7AF7-457D-8EFC-324838C90B05}"/>
              </a:ext>
            </a:extLst>
          </p:cNvPr>
          <p:cNvSpPr txBox="1"/>
          <p:nvPr/>
        </p:nvSpPr>
        <p:spPr>
          <a:xfrm>
            <a:off x="400592" y="6215406"/>
            <a:ext cx="1332416" cy="261610"/>
          </a:xfrm>
          <a:prstGeom prst="rect">
            <a:avLst/>
          </a:prstGeom>
          <a:noFill/>
        </p:spPr>
        <p:txBody>
          <a:bodyPr wrap="none" rtlCol="0">
            <a:spAutoFit/>
          </a:bodyPr>
          <a:lstStyle/>
          <a:p>
            <a:r>
              <a:rPr lang="en-AU" sz="1100" dirty="0">
                <a:solidFill>
                  <a:srgbClr val="3488A0"/>
                </a:solidFill>
              </a:rPr>
              <a:t>Alice Vigors 2020</a:t>
            </a:r>
          </a:p>
        </p:txBody>
      </p:sp>
      <p:pic>
        <p:nvPicPr>
          <p:cNvPr id="2052" name="Picture 4" descr="The Hanging Slinky – A Best-Case Scenario">
            <a:extLst>
              <a:ext uri="{FF2B5EF4-FFF2-40B4-BE49-F238E27FC236}">
                <a16:creationId xmlns:a16="http://schemas.microsoft.com/office/drawing/2014/main" id="{4E5CE0E5-DD7F-4CDB-A79A-702135A9E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234" y="569343"/>
            <a:ext cx="2947628" cy="564606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593F3112-A2A9-4F26-8378-37AA2714F103}"/>
              </a:ext>
            </a:extLst>
          </p:cNvPr>
          <p:cNvSpPr/>
          <p:nvPr/>
        </p:nvSpPr>
        <p:spPr>
          <a:xfrm>
            <a:off x="4599450" y="3726612"/>
            <a:ext cx="2104845" cy="1984076"/>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a:t>Make </a:t>
            </a:r>
          </a:p>
          <a:p>
            <a:pPr algn="ctr"/>
            <a:r>
              <a:rPr lang="en-AU" dirty="0"/>
              <a:t>a prediction about what will happen</a:t>
            </a:r>
          </a:p>
        </p:txBody>
      </p:sp>
      <p:sp>
        <p:nvSpPr>
          <p:cNvPr id="8" name="Oval 7">
            <a:extLst>
              <a:ext uri="{FF2B5EF4-FFF2-40B4-BE49-F238E27FC236}">
                <a16:creationId xmlns:a16="http://schemas.microsoft.com/office/drawing/2014/main" id="{8ABCC0A4-FF87-4A0F-9EDA-C82D69895AF4}"/>
              </a:ext>
            </a:extLst>
          </p:cNvPr>
          <p:cNvSpPr/>
          <p:nvPr/>
        </p:nvSpPr>
        <p:spPr>
          <a:xfrm>
            <a:off x="7862325" y="3726612"/>
            <a:ext cx="2104845" cy="1984076"/>
          </a:xfrm>
          <a:prstGeom prst="ellipse">
            <a:avLst/>
          </a:prstGeom>
          <a:solidFill>
            <a:srgbClr val="57903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a:t>Draw a diagram to support what you think</a:t>
            </a:r>
          </a:p>
        </p:txBody>
      </p:sp>
    </p:spTree>
    <p:extLst>
      <p:ext uri="{BB962C8B-B14F-4D97-AF65-F5344CB8AC3E}">
        <p14:creationId xmlns:p14="http://schemas.microsoft.com/office/powerpoint/2010/main" val="2314497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84CC-30B2-47DD-A1DE-6877C70C75CF}"/>
              </a:ext>
            </a:extLst>
          </p:cNvPr>
          <p:cNvSpPr>
            <a:spLocks noGrp="1"/>
          </p:cNvSpPr>
          <p:nvPr>
            <p:ph type="title"/>
          </p:nvPr>
        </p:nvSpPr>
        <p:spPr>
          <a:xfrm>
            <a:off x="750498" y="642594"/>
            <a:ext cx="10644996" cy="1371600"/>
          </a:xfrm>
        </p:spPr>
        <p:txBody>
          <a:bodyPr>
            <a:noAutofit/>
          </a:bodyPr>
          <a:lstStyle/>
          <a:p>
            <a:pPr algn="ctr"/>
            <a:r>
              <a:rPr lang="en-AU" sz="6600" dirty="0">
                <a:latin typeface="AR CHRISTY" panose="02000000000000000000" pitchFamily="2" charset="0"/>
              </a:rPr>
              <a:t>The physics of a slinky drop!</a:t>
            </a:r>
          </a:p>
        </p:txBody>
      </p:sp>
      <p:sp>
        <p:nvSpPr>
          <p:cNvPr id="4" name="TextBox 3">
            <a:extLst>
              <a:ext uri="{FF2B5EF4-FFF2-40B4-BE49-F238E27FC236}">
                <a16:creationId xmlns:a16="http://schemas.microsoft.com/office/drawing/2014/main" id="{0D6D4DE5-7AF7-457D-8EFC-324838C90B05}"/>
              </a:ext>
            </a:extLst>
          </p:cNvPr>
          <p:cNvSpPr txBox="1"/>
          <p:nvPr/>
        </p:nvSpPr>
        <p:spPr>
          <a:xfrm>
            <a:off x="400592" y="6215406"/>
            <a:ext cx="1332416" cy="261610"/>
          </a:xfrm>
          <a:prstGeom prst="rect">
            <a:avLst/>
          </a:prstGeom>
          <a:noFill/>
        </p:spPr>
        <p:txBody>
          <a:bodyPr wrap="none" rtlCol="0">
            <a:spAutoFit/>
          </a:bodyPr>
          <a:lstStyle/>
          <a:p>
            <a:r>
              <a:rPr lang="en-AU" sz="1100" dirty="0">
                <a:solidFill>
                  <a:srgbClr val="3488A0"/>
                </a:solidFill>
              </a:rPr>
              <a:t>Alice Vigors 2020</a:t>
            </a:r>
          </a:p>
        </p:txBody>
      </p:sp>
      <p:sp>
        <p:nvSpPr>
          <p:cNvPr id="5" name="Oval 4">
            <a:extLst>
              <a:ext uri="{FF2B5EF4-FFF2-40B4-BE49-F238E27FC236}">
                <a16:creationId xmlns:a16="http://schemas.microsoft.com/office/drawing/2014/main" id="{593F3112-A2A9-4F26-8378-37AA2714F103}"/>
              </a:ext>
            </a:extLst>
          </p:cNvPr>
          <p:cNvSpPr/>
          <p:nvPr/>
        </p:nvSpPr>
        <p:spPr>
          <a:xfrm>
            <a:off x="10627743" y="5430225"/>
            <a:ext cx="1163665" cy="100646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sz="1000" dirty="0"/>
              <a:t>Source:</a:t>
            </a:r>
          </a:p>
          <a:p>
            <a:pPr algn="ctr"/>
            <a:r>
              <a:rPr lang="en-AU" sz="1000" dirty="0"/>
              <a:t> </a:t>
            </a:r>
            <a:r>
              <a:rPr lang="en-AU" sz="1000" dirty="0">
                <a:hlinkClick r:id="rId4"/>
              </a:rPr>
              <a:t>ABC Education</a:t>
            </a:r>
            <a:endParaRPr lang="en-AU" sz="1000" dirty="0"/>
          </a:p>
        </p:txBody>
      </p:sp>
      <p:pic>
        <p:nvPicPr>
          <p:cNvPr id="13" name="ABC_EDUCATION_2055065">
            <a:hlinkClick r:id="" action="ppaction://media"/>
            <a:extLst>
              <a:ext uri="{FF2B5EF4-FFF2-40B4-BE49-F238E27FC236}">
                <a16:creationId xmlns:a16="http://schemas.microsoft.com/office/drawing/2014/main" id="{B0C6365F-F258-404C-96B5-508F5E0FC9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3008" y="1828800"/>
            <a:ext cx="8791218" cy="4532609"/>
          </a:xfrm>
          <a:prstGeom prst="rect">
            <a:avLst/>
          </a:prstGeom>
        </p:spPr>
      </p:pic>
    </p:spTree>
    <p:extLst>
      <p:ext uri="{BB962C8B-B14F-4D97-AF65-F5344CB8AC3E}">
        <p14:creationId xmlns:p14="http://schemas.microsoft.com/office/powerpoint/2010/main" val="17370555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71D7D-0794-4D4B-BDBE-00034234FE1B}"/>
              </a:ext>
            </a:extLst>
          </p:cNvPr>
          <p:cNvSpPr>
            <a:spLocks noGrp="1"/>
          </p:cNvSpPr>
          <p:nvPr>
            <p:ph type="title"/>
          </p:nvPr>
        </p:nvSpPr>
        <p:spPr/>
        <p:txBody>
          <a:bodyPr>
            <a:normAutofit fontScale="90000"/>
          </a:bodyPr>
          <a:lstStyle/>
          <a:p>
            <a:r>
              <a:rPr lang="en-AU" sz="11500" dirty="0">
                <a:latin typeface="AR CHRISTY" panose="02000000000000000000" pitchFamily="2" charset="0"/>
              </a:rPr>
              <a:t>Shared Inquiry</a:t>
            </a:r>
          </a:p>
        </p:txBody>
      </p:sp>
      <p:sp>
        <p:nvSpPr>
          <p:cNvPr id="3" name="Text Placeholder 2">
            <a:extLst>
              <a:ext uri="{FF2B5EF4-FFF2-40B4-BE49-F238E27FC236}">
                <a16:creationId xmlns:a16="http://schemas.microsoft.com/office/drawing/2014/main" id="{99F1D450-4E53-4B9B-9764-4FD142BF00FB}"/>
              </a:ext>
            </a:extLst>
          </p:cNvPr>
          <p:cNvSpPr>
            <a:spLocks noGrp="1"/>
          </p:cNvSpPr>
          <p:nvPr>
            <p:ph type="body" idx="1"/>
          </p:nvPr>
        </p:nvSpPr>
        <p:spPr/>
        <p:txBody>
          <a:bodyPr/>
          <a:lstStyle/>
          <a:p>
            <a:pPr lvl="0">
              <a:lnSpc>
                <a:spcPct val="100000"/>
              </a:lnSpc>
              <a:defRPr cap="all"/>
            </a:pPr>
            <a:r>
              <a:rPr lang="en-US" dirty="0"/>
              <a:t>How can objects affect each other with or without touching them? </a:t>
            </a:r>
          </a:p>
        </p:txBody>
      </p:sp>
      <p:pic>
        <p:nvPicPr>
          <p:cNvPr id="1026" name="Picture 2" descr="Science for kids - Exploring Forces with types and facts.">
            <a:extLst>
              <a:ext uri="{FF2B5EF4-FFF2-40B4-BE49-F238E27FC236}">
                <a16:creationId xmlns:a16="http://schemas.microsoft.com/office/drawing/2014/main" id="{BCE3B194-6AC5-4B5D-B1F2-877A6A083EA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7813" r="95313">
                        <a14:foregroundMark x1="23958" y1="65625" x2="23958" y2="65625"/>
                        <a14:foregroundMark x1="26042" y1="52083" x2="26042" y2="52083"/>
                        <a14:foregroundMark x1="30208" y1="33854" x2="30208" y2="33854"/>
                        <a14:foregroundMark x1="34375" y1="38542" x2="34375" y2="38542"/>
                        <a14:foregroundMark x1="31771" y1="51042" x2="31771" y2="51042"/>
                        <a14:foregroundMark x1="26563" y1="66146" x2="26563" y2="66146"/>
                        <a14:foregroundMark x1="26563" y1="59896" x2="26563" y2="59896"/>
                        <a14:foregroundMark x1="17188" y1="70833" x2="17188" y2="70833"/>
                        <a14:foregroundMark x1="15625" y1="66146" x2="15625" y2="66146"/>
                        <a14:foregroundMark x1="16667" y1="76042" x2="16667" y2="76042"/>
                        <a14:foregroundMark x1="21354" y1="81250" x2="21354" y2="81250"/>
                        <a14:foregroundMark x1="24479" y1="82292" x2="24479" y2="82292"/>
                        <a14:foregroundMark x1="25521" y1="80208" x2="25521" y2="80208"/>
                        <a14:foregroundMark x1="19792" y1="86458" x2="19792" y2="86458"/>
                        <a14:foregroundMark x1="36979" y1="84896" x2="36979" y2="84896"/>
                        <a14:foregroundMark x1="38021" y1="88542" x2="38021" y2="88542"/>
                        <a14:foregroundMark x1="43229" y1="89583" x2="43229" y2="89583"/>
                        <a14:foregroundMark x1="48438" y1="94271" x2="48438" y2="94271"/>
                        <a14:foregroundMark x1="58333" y1="90625" x2="58333" y2="90625"/>
                        <a14:foregroundMark x1="46875" y1="79688" x2="46875" y2="79688"/>
                        <a14:foregroundMark x1="55208" y1="80208" x2="55208" y2="80208"/>
                        <a14:foregroundMark x1="52083" y1="73958" x2="52083" y2="73958"/>
                        <a14:foregroundMark x1="58333" y1="66667" x2="58333" y2="66667"/>
                        <a14:foregroundMark x1="66146" y1="56771" x2="66146" y2="56771"/>
                        <a14:foregroundMark x1="61979" y1="63542" x2="61979" y2="63542"/>
                        <a14:foregroundMark x1="69792" y1="65104" x2="69792" y2="65104"/>
                        <a14:foregroundMark x1="64063" y1="71354" x2="64063" y2="71354"/>
                        <a14:foregroundMark x1="30208" y1="44792" x2="30208" y2="44792"/>
                        <a14:foregroundMark x1="35417" y1="44792" x2="35417" y2="44792"/>
                        <a14:foregroundMark x1="44271" y1="22917" x2="44271" y2="22917"/>
                        <a14:foregroundMark x1="66667" y1="10417" x2="66667" y2="10417"/>
                        <a14:foregroundMark x1="79167" y1="19792" x2="79167" y2="19792"/>
                        <a14:foregroundMark x1="77604" y1="39063" x2="77604" y2="39063"/>
                        <a14:foregroundMark x1="70313" y1="53646" x2="70313" y2="53646"/>
                        <a14:foregroundMark x1="83854" y1="38542" x2="83854" y2="38542"/>
                        <a14:foregroundMark x1="85417" y1="22396" x2="85417" y2="22396"/>
                        <a14:foregroundMark x1="75000" y1="10938" x2="75000" y2="10938"/>
                        <a14:foregroundMark x1="56250" y1="4688" x2="56250" y2="4688"/>
                        <a14:foregroundMark x1="40625" y1="11979" x2="40625" y2="11979"/>
                        <a14:foregroundMark x1="33854" y1="23958" x2="33854" y2="23958"/>
                        <a14:foregroundMark x1="49479" y1="12500" x2="49479" y2="12500"/>
                        <a14:foregroundMark x1="65104" y1="5208" x2="65104" y2="5208"/>
                        <a14:foregroundMark x1="57292" y1="69271" x2="57292" y2="69271"/>
                        <a14:foregroundMark x1="28646" y1="54688" x2="28646" y2="54688"/>
                      </a14:backgroundRemoval>
                    </a14:imgEffect>
                  </a14:imgLayer>
                </a14:imgProps>
              </a:ext>
              <a:ext uri="{28A0092B-C50C-407E-A947-70E740481C1C}">
                <a14:useLocalDpi xmlns:a14="http://schemas.microsoft.com/office/drawing/2010/main" val="0"/>
              </a:ext>
            </a:extLst>
          </a:blip>
          <a:srcRect/>
          <a:stretch>
            <a:fillRect/>
          </a:stretch>
        </p:blipFill>
        <p:spPr bwMode="auto">
          <a:xfrm>
            <a:off x="8712680" y="1440559"/>
            <a:ext cx="1552754" cy="13371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07D7A0-2571-4EC2-A5F4-3558707DC706}"/>
              </a:ext>
            </a:extLst>
          </p:cNvPr>
          <p:cNvSpPr txBox="1"/>
          <p:nvPr/>
        </p:nvSpPr>
        <p:spPr>
          <a:xfrm>
            <a:off x="77638" y="6495691"/>
            <a:ext cx="1332416" cy="261610"/>
          </a:xfrm>
          <a:prstGeom prst="rect">
            <a:avLst/>
          </a:prstGeom>
          <a:noFill/>
        </p:spPr>
        <p:txBody>
          <a:bodyPr wrap="none" rtlCol="0">
            <a:spAutoFit/>
          </a:bodyPr>
          <a:lstStyle/>
          <a:p>
            <a:r>
              <a:rPr lang="en-AU" sz="1100" dirty="0">
                <a:solidFill>
                  <a:srgbClr val="3488A0"/>
                </a:solidFill>
              </a:rPr>
              <a:t>Alice Vigors 2020</a:t>
            </a:r>
          </a:p>
        </p:txBody>
      </p:sp>
    </p:spTree>
    <p:extLst>
      <p:ext uri="{BB962C8B-B14F-4D97-AF65-F5344CB8AC3E}">
        <p14:creationId xmlns:p14="http://schemas.microsoft.com/office/powerpoint/2010/main" val="267291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0" end="0"/>
                                            </p:txEl>
                                          </p:spTgt>
                                        </p:tgtEl>
                                        <p:attrNameLst>
                                          <p:attrName>ppt_x</p:attrName>
                                          <p:attrName>ppt_y</p:attrName>
                                        </p:attrNameLst>
                                      </p:cBhvr>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84CC-30B2-47DD-A1DE-6877C70C75CF}"/>
              </a:ext>
            </a:extLst>
          </p:cNvPr>
          <p:cNvSpPr>
            <a:spLocks noGrp="1"/>
          </p:cNvSpPr>
          <p:nvPr>
            <p:ph type="title"/>
          </p:nvPr>
        </p:nvSpPr>
        <p:spPr>
          <a:xfrm>
            <a:off x="773502" y="421315"/>
            <a:ext cx="10644996" cy="1371600"/>
          </a:xfrm>
        </p:spPr>
        <p:txBody>
          <a:bodyPr>
            <a:noAutofit/>
          </a:bodyPr>
          <a:lstStyle/>
          <a:p>
            <a:pPr algn="ctr"/>
            <a:r>
              <a:rPr lang="en-AU" sz="6600" dirty="0">
                <a:latin typeface="AR CHRISTY" panose="02000000000000000000" pitchFamily="2" charset="0"/>
              </a:rPr>
              <a:t>What is a force?</a:t>
            </a:r>
          </a:p>
        </p:txBody>
      </p:sp>
      <p:sp>
        <p:nvSpPr>
          <p:cNvPr id="4" name="TextBox 3">
            <a:extLst>
              <a:ext uri="{FF2B5EF4-FFF2-40B4-BE49-F238E27FC236}">
                <a16:creationId xmlns:a16="http://schemas.microsoft.com/office/drawing/2014/main" id="{0D6D4DE5-7AF7-457D-8EFC-324838C90B05}"/>
              </a:ext>
            </a:extLst>
          </p:cNvPr>
          <p:cNvSpPr txBox="1"/>
          <p:nvPr/>
        </p:nvSpPr>
        <p:spPr>
          <a:xfrm>
            <a:off x="400592" y="6215406"/>
            <a:ext cx="1332416" cy="261610"/>
          </a:xfrm>
          <a:prstGeom prst="rect">
            <a:avLst/>
          </a:prstGeom>
          <a:noFill/>
        </p:spPr>
        <p:txBody>
          <a:bodyPr wrap="none" rtlCol="0">
            <a:spAutoFit/>
          </a:bodyPr>
          <a:lstStyle/>
          <a:p>
            <a:r>
              <a:rPr lang="en-AU" sz="1100" dirty="0">
                <a:solidFill>
                  <a:srgbClr val="3488A0"/>
                </a:solidFill>
              </a:rPr>
              <a:t>Alice Vigors 2020</a:t>
            </a:r>
          </a:p>
        </p:txBody>
      </p:sp>
      <p:sp>
        <p:nvSpPr>
          <p:cNvPr id="5" name="Oval 4">
            <a:extLst>
              <a:ext uri="{FF2B5EF4-FFF2-40B4-BE49-F238E27FC236}">
                <a16:creationId xmlns:a16="http://schemas.microsoft.com/office/drawing/2014/main" id="{593F3112-A2A9-4F26-8378-37AA2714F103}"/>
              </a:ext>
            </a:extLst>
          </p:cNvPr>
          <p:cNvSpPr/>
          <p:nvPr/>
        </p:nvSpPr>
        <p:spPr>
          <a:xfrm>
            <a:off x="10627743" y="5430225"/>
            <a:ext cx="1163665" cy="100646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sz="1000" dirty="0"/>
              <a:t>Source:</a:t>
            </a:r>
          </a:p>
          <a:p>
            <a:pPr algn="ctr"/>
            <a:r>
              <a:rPr lang="en-AU" sz="1000" dirty="0"/>
              <a:t> </a:t>
            </a:r>
            <a:r>
              <a:rPr lang="en-AU" sz="1000" dirty="0">
                <a:hlinkClick r:id="rId3"/>
              </a:rPr>
              <a:t>Novel Learning Centre</a:t>
            </a:r>
            <a:endParaRPr lang="en-AU" sz="1000" dirty="0"/>
          </a:p>
        </p:txBody>
      </p:sp>
      <p:pic>
        <p:nvPicPr>
          <p:cNvPr id="3" name="Online Media 2" title="What Is A Force">
            <a:hlinkClick r:id="" action="ppaction://media"/>
            <a:extLst>
              <a:ext uri="{FF2B5EF4-FFF2-40B4-BE49-F238E27FC236}">
                <a16:creationId xmlns:a16="http://schemas.microsoft.com/office/drawing/2014/main" id="{E231FC2D-02A7-4168-974B-4FDC5F43D5DC}"/>
              </a:ext>
            </a:extLst>
          </p:cNvPr>
          <p:cNvPicPr>
            <a:picLocks noRot="1" noChangeAspect="1"/>
          </p:cNvPicPr>
          <p:nvPr>
            <a:videoFile r:link="rId1"/>
          </p:nvPr>
        </p:nvPicPr>
        <p:blipFill>
          <a:blip r:embed="rId4"/>
          <a:stretch>
            <a:fillRect/>
          </a:stretch>
        </p:blipFill>
        <p:spPr>
          <a:xfrm>
            <a:off x="1733008" y="1544128"/>
            <a:ext cx="8799845" cy="4892557"/>
          </a:xfrm>
          <a:prstGeom prst="rect">
            <a:avLst/>
          </a:prstGeom>
        </p:spPr>
      </p:pic>
    </p:spTree>
    <p:extLst>
      <p:ext uri="{BB962C8B-B14F-4D97-AF65-F5344CB8AC3E}">
        <p14:creationId xmlns:p14="http://schemas.microsoft.com/office/powerpoint/2010/main" val="66010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84CC-30B2-47DD-A1DE-6877C70C75CF}"/>
              </a:ext>
            </a:extLst>
          </p:cNvPr>
          <p:cNvSpPr>
            <a:spLocks noGrp="1"/>
          </p:cNvSpPr>
          <p:nvPr>
            <p:ph type="title"/>
          </p:nvPr>
        </p:nvSpPr>
        <p:spPr>
          <a:xfrm>
            <a:off x="773502" y="421315"/>
            <a:ext cx="10644996" cy="950285"/>
          </a:xfrm>
        </p:spPr>
        <p:txBody>
          <a:bodyPr>
            <a:noAutofit/>
          </a:bodyPr>
          <a:lstStyle/>
          <a:p>
            <a:pPr algn="ctr"/>
            <a:r>
              <a:rPr lang="en-AU" sz="4400" dirty="0">
                <a:latin typeface="AR CHRISTY" panose="02000000000000000000" pitchFamily="2" charset="0"/>
              </a:rPr>
              <a:t>What is a force?</a:t>
            </a:r>
          </a:p>
        </p:txBody>
      </p:sp>
      <p:sp>
        <p:nvSpPr>
          <p:cNvPr id="4" name="TextBox 3">
            <a:extLst>
              <a:ext uri="{FF2B5EF4-FFF2-40B4-BE49-F238E27FC236}">
                <a16:creationId xmlns:a16="http://schemas.microsoft.com/office/drawing/2014/main" id="{0D6D4DE5-7AF7-457D-8EFC-324838C90B05}"/>
              </a:ext>
            </a:extLst>
          </p:cNvPr>
          <p:cNvSpPr txBox="1"/>
          <p:nvPr/>
        </p:nvSpPr>
        <p:spPr>
          <a:xfrm>
            <a:off x="400592" y="6215406"/>
            <a:ext cx="1332416" cy="261610"/>
          </a:xfrm>
          <a:prstGeom prst="rect">
            <a:avLst/>
          </a:prstGeom>
          <a:noFill/>
        </p:spPr>
        <p:txBody>
          <a:bodyPr wrap="none" rtlCol="0">
            <a:spAutoFit/>
          </a:bodyPr>
          <a:lstStyle/>
          <a:p>
            <a:r>
              <a:rPr lang="en-AU" sz="1100" dirty="0">
                <a:solidFill>
                  <a:srgbClr val="3488A0"/>
                </a:solidFill>
              </a:rPr>
              <a:t>Alice Vigors 2020</a:t>
            </a:r>
          </a:p>
        </p:txBody>
      </p:sp>
      <p:sp>
        <p:nvSpPr>
          <p:cNvPr id="6" name="Title 1">
            <a:extLst>
              <a:ext uri="{FF2B5EF4-FFF2-40B4-BE49-F238E27FC236}">
                <a16:creationId xmlns:a16="http://schemas.microsoft.com/office/drawing/2014/main" id="{4C81AC81-44D9-414E-AE80-C4A0AEF390C0}"/>
              </a:ext>
            </a:extLst>
          </p:cNvPr>
          <p:cNvSpPr txBox="1">
            <a:spLocks/>
          </p:cNvSpPr>
          <p:nvPr/>
        </p:nvSpPr>
        <p:spPr>
          <a:xfrm>
            <a:off x="773502" y="2441105"/>
            <a:ext cx="10644996" cy="9502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en-AU" sz="4400" dirty="0">
                <a:latin typeface="AR CHRISTY" panose="02000000000000000000" pitchFamily="2" charset="0"/>
              </a:rPr>
              <a:t>How can we put forces into a category?</a:t>
            </a:r>
          </a:p>
        </p:txBody>
      </p:sp>
      <p:sp>
        <p:nvSpPr>
          <p:cNvPr id="7" name="Title 1">
            <a:extLst>
              <a:ext uri="{FF2B5EF4-FFF2-40B4-BE49-F238E27FC236}">
                <a16:creationId xmlns:a16="http://schemas.microsoft.com/office/drawing/2014/main" id="{3645A08E-B76D-40BA-81F7-66E34B5256A2}"/>
              </a:ext>
            </a:extLst>
          </p:cNvPr>
          <p:cNvSpPr txBox="1">
            <a:spLocks/>
          </p:cNvSpPr>
          <p:nvPr/>
        </p:nvSpPr>
        <p:spPr>
          <a:xfrm>
            <a:off x="773502" y="4237320"/>
            <a:ext cx="10644996" cy="9502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en-AU" sz="4400" dirty="0">
                <a:latin typeface="AR CHRISTY" panose="02000000000000000000" pitchFamily="2" charset="0"/>
              </a:rPr>
              <a:t>What examples of forces can we see in the world around us?</a:t>
            </a:r>
          </a:p>
        </p:txBody>
      </p:sp>
      <p:sp>
        <p:nvSpPr>
          <p:cNvPr id="8" name="TextBox 7">
            <a:extLst>
              <a:ext uri="{FF2B5EF4-FFF2-40B4-BE49-F238E27FC236}">
                <a16:creationId xmlns:a16="http://schemas.microsoft.com/office/drawing/2014/main" id="{146EBFD3-8E25-4AF6-B66C-CC1AE3AB3F52}"/>
              </a:ext>
            </a:extLst>
          </p:cNvPr>
          <p:cNvSpPr txBox="1"/>
          <p:nvPr/>
        </p:nvSpPr>
        <p:spPr>
          <a:xfrm>
            <a:off x="773502" y="1199072"/>
            <a:ext cx="10644996" cy="1200329"/>
          </a:xfrm>
          <a:prstGeom prst="rect">
            <a:avLst/>
          </a:prstGeom>
          <a:noFill/>
        </p:spPr>
        <p:txBody>
          <a:bodyPr wrap="square" rtlCol="0">
            <a:spAutoFit/>
          </a:bodyPr>
          <a:lstStyle/>
          <a:p>
            <a:pPr algn="ctr"/>
            <a:r>
              <a:rPr lang="en-AU" dirty="0"/>
              <a:t>A push or a pull. </a:t>
            </a:r>
          </a:p>
          <a:p>
            <a:pPr algn="ctr"/>
            <a:r>
              <a:rPr lang="en-AU" dirty="0"/>
              <a:t>A force cannot be seen.</a:t>
            </a:r>
          </a:p>
          <a:p>
            <a:pPr algn="ctr"/>
            <a:r>
              <a:rPr lang="en-AU" dirty="0"/>
              <a:t>A force can move a stationary object, stop a moving object, change its direction, change the speed of an object or change its shape.</a:t>
            </a:r>
          </a:p>
        </p:txBody>
      </p:sp>
      <p:sp>
        <p:nvSpPr>
          <p:cNvPr id="9" name="TextBox 8">
            <a:extLst>
              <a:ext uri="{FF2B5EF4-FFF2-40B4-BE49-F238E27FC236}">
                <a16:creationId xmlns:a16="http://schemas.microsoft.com/office/drawing/2014/main" id="{BDC74A40-E7EA-4374-83C3-D8970F9D1C61}"/>
              </a:ext>
            </a:extLst>
          </p:cNvPr>
          <p:cNvSpPr txBox="1"/>
          <p:nvPr/>
        </p:nvSpPr>
        <p:spPr>
          <a:xfrm>
            <a:off x="773502" y="3258959"/>
            <a:ext cx="10644996" cy="646331"/>
          </a:xfrm>
          <a:prstGeom prst="rect">
            <a:avLst/>
          </a:prstGeom>
          <a:noFill/>
        </p:spPr>
        <p:txBody>
          <a:bodyPr wrap="square" rtlCol="0">
            <a:spAutoFit/>
          </a:bodyPr>
          <a:lstStyle/>
          <a:p>
            <a:pPr algn="ctr"/>
            <a:r>
              <a:rPr lang="en-AU" dirty="0"/>
              <a:t>Contact Force</a:t>
            </a:r>
          </a:p>
          <a:p>
            <a:pPr algn="ctr"/>
            <a:r>
              <a:rPr lang="en-AU" dirty="0"/>
              <a:t>Non-Contact Force</a:t>
            </a:r>
          </a:p>
        </p:txBody>
      </p:sp>
      <p:pic>
        <p:nvPicPr>
          <p:cNvPr id="3074" name="Picture 2" descr="Wheelbarrow Image - Pushes And Pulls Clipart (#5114) - PinClipart">
            <a:extLst>
              <a:ext uri="{FF2B5EF4-FFF2-40B4-BE49-F238E27FC236}">
                <a16:creationId xmlns:a16="http://schemas.microsoft.com/office/drawing/2014/main" id="{A325A003-EFCA-41CE-8D57-D73E38482C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517" b="94081" l="3864" r="96705">
                        <a14:foregroundMark x1="35227" y1="31931" x2="35227" y2="31931"/>
                        <a14:foregroundMark x1="23068" y1="33956" x2="23068" y2="33956"/>
                        <a14:foregroundMark x1="24773" y1="37072" x2="24773" y2="37072"/>
                        <a14:foregroundMark x1="25682" y1="39875" x2="25682" y2="39875"/>
                        <a14:foregroundMark x1="31818" y1="38006" x2="31818" y2="38006"/>
                        <a14:foregroundMark x1="30341" y1="39252" x2="30341" y2="39252"/>
                        <a14:foregroundMark x1="29432" y1="40966" x2="29432" y2="40966"/>
                        <a14:foregroundMark x1="20227" y1="45016" x2="20227" y2="45016"/>
                        <a14:foregroundMark x1="20341" y1="45483" x2="20341" y2="45483"/>
                        <a14:foregroundMark x1="19318" y1="44548" x2="19318" y2="44548"/>
                        <a14:backgroundMark x1="20114" y1="45483" x2="20114" y2="45483"/>
                        <a14:backgroundMark x1="20341" y1="45483" x2="20341" y2="45483"/>
                      </a14:backgroundRemoval>
                    </a14:imgEffect>
                  </a14:imgLayer>
                </a14:imgProps>
              </a:ext>
              <a:ext uri="{28A0092B-C50C-407E-A947-70E740481C1C}">
                <a14:useLocalDpi xmlns:a14="http://schemas.microsoft.com/office/drawing/2010/main" val="0"/>
              </a:ext>
            </a:extLst>
          </a:blip>
          <a:srcRect/>
          <a:stretch>
            <a:fillRect/>
          </a:stretch>
        </p:blipFill>
        <p:spPr bwMode="auto">
          <a:xfrm>
            <a:off x="9040482" y="4540631"/>
            <a:ext cx="2868283" cy="2092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99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80">
                                          <p:stCondLst>
                                            <p:cond delay="0"/>
                                          </p:stCondLst>
                                        </p:cTn>
                                        <p:tgtEl>
                                          <p:spTgt spid="6"/>
                                        </p:tgtEl>
                                      </p:cBhvr>
                                    </p:animEffect>
                                    <p:anim calcmode="lin" valueType="num">
                                      <p:cBhvr>
                                        <p:cTn id="2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8" dur="26">
                                          <p:stCondLst>
                                            <p:cond delay="650"/>
                                          </p:stCondLst>
                                        </p:cTn>
                                        <p:tgtEl>
                                          <p:spTgt spid="6"/>
                                        </p:tgtEl>
                                      </p:cBhvr>
                                      <p:to x="100000" y="60000"/>
                                    </p:animScale>
                                    <p:animScale>
                                      <p:cBhvr>
                                        <p:cTn id="29" dur="166" decel="50000">
                                          <p:stCondLst>
                                            <p:cond delay="676"/>
                                          </p:stCondLst>
                                        </p:cTn>
                                        <p:tgtEl>
                                          <p:spTgt spid="6"/>
                                        </p:tgtEl>
                                      </p:cBhvr>
                                      <p:to x="100000" y="100000"/>
                                    </p:animScale>
                                    <p:animScale>
                                      <p:cBhvr>
                                        <p:cTn id="30" dur="26">
                                          <p:stCondLst>
                                            <p:cond delay="1312"/>
                                          </p:stCondLst>
                                        </p:cTn>
                                        <p:tgtEl>
                                          <p:spTgt spid="6"/>
                                        </p:tgtEl>
                                      </p:cBhvr>
                                      <p:to x="100000" y="80000"/>
                                    </p:animScale>
                                    <p:animScale>
                                      <p:cBhvr>
                                        <p:cTn id="31" dur="166" decel="50000">
                                          <p:stCondLst>
                                            <p:cond delay="1338"/>
                                          </p:stCondLst>
                                        </p:cTn>
                                        <p:tgtEl>
                                          <p:spTgt spid="6"/>
                                        </p:tgtEl>
                                      </p:cBhvr>
                                      <p:to x="100000" y="100000"/>
                                    </p:animScale>
                                    <p:animScale>
                                      <p:cBhvr>
                                        <p:cTn id="32" dur="26">
                                          <p:stCondLst>
                                            <p:cond delay="1642"/>
                                          </p:stCondLst>
                                        </p:cTn>
                                        <p:tgtEl>
                                          <p:spTgt spid="6"/>
                                        </p:tgtEl>
                                      </p:cBhvr>
                                      <p:to x="100000" y="90000"/>
                                    </p:animScale>
                                    <p:animScale>
                                      <p:cBhvr>
                                        <p:cTn id="33" dur="166" decel="50000">
                                          <p:stCondLst>
                                            <p:cond delay="1668"/>
                                          </p:stCondLst>
                                        </p:cTn>
                                        <p:tgtEl>
                                          <p:spTgt spid="6"/>
                                        </p:tgtEl>
                                      </p:cBhvr>
                                      <p:to x="100000" y="100000"/>
                                    </p:animScale>
                                    <p:animScale>
                                      <p:cBhvr>
                                        <p:cTn id="34" dur="26">
                                          <p:stCondLst>
                                            <p:cond delay="1808"/>
                                          </p:stCondLst>
                                        </p:cTn>
                                        <p:tgtEl>
                                          <p:spTgt spid="6"/>
                                        </p:tgtEl>
                                      </p:cBhvr>
                                      <p:to x="100000" y="95000"/>
                                    </p:animScale>
                                    <p:animScale>
                                      <p:cBhvr>
                                        <p:cTn id="35" dur="166" decel="50000">
                                          <p:stCondLst>
                                            <p:cond delay="1834"/>
                                          </p:stCondLst>
                                        </p:cTn>
                                        <p:tgtEl>
                                          <p:spTgt spid="6"/>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 calcmode="lin" valueType="num">
                                      <p:cBhvr>
                                        <p:cTn id="4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4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4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50"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build="p"/>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84CC-30B2-47DD-A1DE-6877C70C75CF}"/>
              </a:ext>
            </a:extLst>
          </p:cNvPr>
          <p:cNvSpPr>
            <a:spLocks noGrp="1"/>
          </p:cNvSpPr>
          <p:nvPr>
            <p:ph type="title"/>
          </p:nvPr>
        </p:nvSpPr>
        <p:spPr>
          <a:xfrm>
            <a:off x="773502" y="421315"/>
            <a:ext cx="10644996" cy="1371600"/>
          </a:xfrm>
        </p:spPr>
        <p:txBody>
          <a:bodyPr>
            <a:noAutofit/>
          </a:bodyPr>
          <a:lstStyle/>
          <a:p>
            <a:pPr algn="ctr"/>
            <a:r>
              <a:rPr lang="en-AU" sz="6600" dirty="0">
                <a:latin typeface="AR CHRISTY" panose="02000000000000000000" pitchFamily="2" charset="0"/>
              </a:rPr>
              <a:t>Forces can push and pull</a:t>
            </a:r>
          </a:p>
        </p:txBody>
      </p:sp>
      <p:sp>
        <p:nvSpPr>
          <p:cNvPr id="4" name="TextBox 3">
            <a:extLst>
              <a:ext uri="{FF2B5EF4-FFF2-40B4-BE49-F238E27FC236}">
                <a16:creationId xmlns:a16="http://schemas.microsoft.com/office/drawing/2014/main" id="{0D6D4DE5-7AF7-457D-8EFC-324838C90B05}"/>
              </a:ext>
            </a:extLst>
          </p:cNvPr>
          <p:cNvSpPr txBox="1"/>
          <p:nvPr/>
        </p:nvSpPr>
        <p:spPr>
          <a:xfrm>
            <a:off x="400592" y="6215406"/>
            <a:ext cx="1332416" cy="261610"/>
          </a:xfrm>
          <a:prstGeom prst="rect">
            <a:avLst/>
          </a:prstGeom>
          <a:noFill/>
        </p:spPr>
        <p:txBody>
          <a:bodyPr wrap="none" rtlCol="0">
            <a:spAutoFit/>
          </a:bodyPr>
          <a:lstStyle/>
          <a:p>
            <a:r>
              <a:rPr lang="en-AU" sz="1100" dirty="0">
                <a:solidFill>
                  <a:srgbClr val="3488A0"/>
                </a:solidFill>
              </a:rPr>
              <a:t>Alice Vigors 2020</a:t>
            </a:r>
          </a:p>
        </p:txBody>
      </p:sp>
      <p:sp>
        <p:nvSpPr>
          <p:cNvPr id="5" name="Oval 4">
            <a:extLst>
              <a:ext uri="{FF2B5EF4-FFF2-40B4-BE49-F238E27FC236}">
                <a16:creationId xmlns:a16="http://schemas.microsoft.com/office/drawing/2014/main" id="{593F3112-A2A9-4F26-8378-37AA2714F103}"/>
              </a:ext>
            </a:extLst>
          </p:cNvPr>
          <p:cNvSpPr/>
          <p:nvPr/>
        </p:nvSpPr>
        <p:spPr>
          <a:xfrm>
            <a:off x="10627743" y="5430225"/>
            <a:ext cx="1163665" cy="100646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sz="1000" dirty="0"/>
              <a:t>Source:</a:t>
            </a:r>
          </a:p>
          <a:p>
            <a:pPr algn="ctr"/>
            <a:r>
              <a:rPr lang="en-AU" sz="1000" dirty="0"/>
              <a:t> </a:t>
            </a:r>
            <a:r>
              <a:rPr lang="en-AU" sz="1000" dirty="0">
                <a:hlinkClick r:id="rId3"/>
              </a:rPr>
              <a:t>Jack Hartmann Kids Music</a:t>
            </a:r>
            <a:endParaRPr lang="en-AU" sz="1000" dirty="0"/>
          </a:p>
        </p:txBody>
      </p:sp>
      <p:pic>
        <p:nvPicPr>
          <p:cNvPr id="6" name="Online Media 5" title="Forces Can Push or Pull | Science Is A Snap | Jack Hartmann">
            <a:hlinkClick r:id="" action="ppaction://media"/>
            <a:extLst>
              <a:ext uri="{FF2B5EF4-FFF2-40B4-BE49-F238E27FC236}">
                <a16:creationId xmlns:a16="http://schemas.microsoft.com/office/drawing/2014/main" id="{370EE152-905E-486E-99DC-BFF6465D77E6}"/>
              </a:ext>
            </a:extLst>
          </p:cNvPr>
          <p:cNvPicPr>
            <a:picLocks noRot="1" noChangeAspect="1"/>
          </p:cNvPicPr>
          <p:nvPr>
            <a:videoFile r:link="rId1"/>
          </p:nvPr>
        </p:nvPicPr>
        <p:blipFill>
          <a:blip r:embed="rId4"/>
          <a:stretch>
            <a:fillRect/>
          </a:stretch>
        </p:blipFill>
        <p:spPr>
          <a:xfrm>
            <a:off x="1778958" y="1714500"/>
            <a:ext cx="8771148" cy="4722185"/>
          </a:xfrm>
          <a:prstGeom prst="rect">
            <a:avLst/>
          </a:prstGeom>
        </p:spPr>
      </p:pic>
    </p:spTree>
    <p:extLst>
      <p:ext uri="{BB962C8B-B14F-4D97-AF65-F5344CB8AC3E}">
        <p14:creationId xmlns:p14="http://schemas.microsoft.com/office/powerpoint/2010/main" val="110985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358&quot;&gt;&lt;object type=&quot;3&quot; unique_id=&quot;10359&quot;&gt;&lt;property id=&quot;20148&quot; value=&quot;5&quot;/&gt;&lt;property id=&quot;20300&quot; value=&quot;Slide 1 - &amp;quot;Physical World ~ Forces ~&amp;quot;&quot;/&gt;&lt;property id=&quot;20307&quot; value=&quot;257&quot;/&gt;&lt;/object&gt;&lt;object type=&quot;3&quot; unique_id=&quot;10360&quot;&gt;&lt;property id=&quot;20148&quot; value=&quot;5&quot;/&gt;&lt;property id=&quot;20300&quot; value=&quot;Slide 2 - &amp;quot;Key Inquiry Questions&amp;quot;&quot;/&gt;&lt;property id=&quot;20307&quot; value=&quot;261&quot;/&gt;&lt;/object&gt;&lt;object type=&quot;3&quot; unique_id=&quot;10361&quot;&gt;&lt;property id=&quot;20148&quot; value=&quot;5&quot;/&gt;&lt;property id=&quot;20300&quot; value=&quot;Slide 3 - &amp;quot;Tuning In&amp;quot;&quot;/&gt;&lt;property id=&quot;20307&quot; value=&quot;262&quot;/&gt;&lt;/object&gt;&lt;object type=&quot;3&quot; unique_id=&quot;10362&quot;&gt;&lt;property id=&quot;20148&quot; value=&quot;5&quot;/&gt;&lt;property id=&quot;20300&quot; value=&quot;Slide 4 - &amp;quot;Imagine …&amp;quot;&quot;/&gt;&lt;property id=&quot;20307&quot; value=&quot;263&quot;/&gt;&lt;/object&gt;&lt;object type=&quot;3&quot; unique_id=&quot;10363&quot;&gt;&lt;property id=&quot;20148&quot; value=&quot;5&quot;/&gt;&lt;property id=&quot;20300&quot; value=&quot;Slide 5 - &amp;quot;The physics of a slinky drop!&amp;quot;&quot;/&gt;&lt;property id=&quot;20307&quot; value=&quot;264&quot;/&gt;&lt;/object&gt;&lt;object type=&quot;3&quot; unique_id=&quot;10364&quot;&gt;&lt;property id=&quot;20148&quot; value=&quot;5&quot;/&gt;&lt;property id=&quot;20300&quot; value=&quot;Slide 6 - &amp;quot;Shared Inquiry&amp;quot;&quot;/&gt;&lt;property id=&quot;20307&quot; value=&quot;265&quot;/&gt;&lt;/object&gt;&lt;object type=&quot;3&quot; unique_id=&quot;10365&quot;&gt;&lt;property id=&quot;20148&quot; value=&quot;5&quot;/&gt;&lt;property id=&quot;20300&quot; value=&quot;Slide 7 - &amp;quot;What is a force?&amp;quot;&quot;/&gt;&lt;property id=&quot;20307&quot; value=&quot;266&quot;/&gt;&lt;/object&gt;&lt;object type=&quot;3&quot; unique_id=&quot;10366&quot;&gt;&lt;property id=&quot;20148&quot; value=&quot;5&quot;/&gt;&lt;property id=&quot;20300&quot; value=&quot;Slide 8 - &amp;quot;What is a force?&amp;quot;&quot;/&gt;&lt;property id=&quot;20307&quot; value=&quot;267&quot;/&gt;&lt;/object&gt;&lt;object type=&quot;3&quot; unique_id=&quot;10367&quot;&gt;&lt;property id=&quot;20148&quot; value=&quot;5&quot;/&gt;&lt;property id=&quot;20300&quot; value=&quot;Slide 9 - &amp;quot;Forces can push and pull&amp;quot;&quot;/&gt;&lt;property id=&quot;20307&quot; value=&quot;268&quot;/&gt;&lt;/object&gt;&lt;object type=&quot;3&quot; unique_id=&quot;10368&quot;&gt;&lt;property id=&quot;20148&quot; value=&quot;5&quot;/&gt;&lt;property id=&quot;20300&quot; value=&quot;Slide 10 - &amp;quot;Balloon Rocket&amp;quot;&quot;/&gt;&lt;property id=&quot;20307&quot; value=&quot;269&quot;/&gt;&lt;/object&gt;&lt;object type=&quot;3&quot; unique_id=&quot;10369&quot;&gt;&lt;property id=&quot;20148&quot; value=&quot;5&quot;/&gt;&lt;property id=&quot;20300&quot; value=&quot;Slide 11 - &amp;quot;Weight and Forces&amp;quot;&quot;/&gt;&lt;property id=&quot;20307&quot; value=&quot;271&quot;/&gt;&lt;/object&gt;&lt;object type=&quot;3&quot; unique_id=&quot;10370&quot;&gt;&lt;property id=&quot;20148&quot; value=&quot;5&quot;/&gt;&lt;property id=&quot;20300&quot; value=&quot;Slide 12 - &amp;quot;Aboriginal and Torres Strait Islander Perspective&amp;quot;&quot;/&gt;&lt;property id=&quot;20307&quot; value=&quot;270&quot;/&gt;&lt;/object&gt;&lt;object type=&quot;3&quot; unique_id=&quot;10371&quot;&gt;&lt;property id=&quot;20148&quot; value=&quot;5&quot;/&gt;&lt;property id=&quot;20300&quot; value=&quot;Slide 13 - &amp;quot;How did Aboriginal and Torres Strait Islander people understand the force of gravity?   How did they communicate t&quot;/&gt;&lt;property id=&quot;20307&quot; value=&quot;272&quot;/&gt;&lt;/object&gt;&lt;object type=&quot;3&quot; unique_id=&quot;10372&quot;&gt;&lt;property id=&quot;20148&quot; value=&quot;5&quot;/&gt;&lt;property id=&quot;20300&quot; value=&quot;Slide 14 - &amp;quot;Shared Inquiry&amp;quot;&quot;/&gt;&lt;property id=&quot;20307&quot; value=&quot;273&quot;/&gt;&lt;/object&gt;&lt;object type=&quot;3&quot; unique_id=&quot;10373&quot;&gt;&lt;property id=&quot;20148&quot; value=&quot;5&quot;/&gt;&lt;property id=&quot;20300&quot; value=&quot;Slide 15 - &amp;quot;How can Science be applied to creating toys?&amp;quot;&quot;/&gt;&lt;property id=&quot;20307&quot; value=&quot;274&quot;/&gt;&lt;/object&gt;&lt;object type=&quot;3&quot; unique_id=&quot;10374&quot;&gt;&lt;property id=&quot;20148&quot; value=&quot;5&quot;/&gt;&lt;property id=&quot;20300&quot; value=&quot;Slide 16 - &amp;quot;Design &amp;amp; Produce Task&amp;quot;&quot;/&gt;&lt;property id=&quot;20307&quot; value=&quot;275&quot;/&gt;&lt;/object&gt;&lt;object type=&quot;3&quot; unique_id=&quot;10375&quot;&gt;&lt;property id=&quot;20148&quot; value=&quot;5&quot;/&gt;&lt;property id=&quot;20300&quot; value=&quot;Slide 17 - &amp;quot;Reflecting on Learning&amp;quot;&quot;/&gt;&lt;property id=&quot;20307&quot; value=&quot;276&quot;/&gt;&lt;/object&gt;&lt;/object&gt;&lt;object type=&quot;8&quot; unique_id=&quot;10394&quot;&gt;&lt;/object&gt;&lt;/object&gt;&lt;/database&gt;"/>
  <p:tag name="MMPROD_NEXTUNIQUEID" val="10010"/>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B58277-F8DF-46FF-84EC-EF41B835E69F}">
  <ds:schemaRefs>
    <ds:schemaRef ds:uri="http://schemas.microsoft.com/sharepoint/v3/contenttype/forms"/>
  </ds:schemaRefs>
</ds:datastoreItem>
</file>

<file path=customXml/itemProps3.xml><?xml version="1.0" encoding="utf-8"?>
<ds:datastoreItem xmlns:ds="http://schemas.openxmlformats.org/officeDocument/2006/customXml" ds:itemID="{137651BA-F45C-4845-9AB3-E0A65B39F5E1}">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{FA85BFE8-85F5-421B-A33D-BF8E050E9574}tf78438558</Template>
  <TotalTime>0</TotalTime>
  <Words>740</Words>
  <Application>Microsoft Office PowerPoint</Application>
  <PresentationFormat>Widescreen</PresentationFormat>
  <Paragraphs>122</Paragraphs>
  <Slides>17</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Garamond</vt:lpstr>
      <vt:lpstr>Century Gothic</vt:lpstr>
      <vt:lpstr>Wingdings</vt:lpstr>
      <vt:lpstr>AR CHRISTY</vt:lpstr>
      <vt:lpstr>Arial</vt:lpstr>
      <vt:lpstr>SavonVTI</vt:lpstr>
      <vt:lpstr>Physical World ~ Forces ~</vt:lpstr>
      <vt:lpstr>Key Inquiry Questions</vt:lpstr>
      <vt:lpstr>Tuning In</vt:lpstr>
      <vt:lpstr>Imagine …</vt:lpstr>
      <vt:lpstr>The physics of a slinky drop!</vt:lpstr>
      <vt:lpstr>Shared Inquiry</vt:lpstr>
      <vt:lpstr>What is a force?</vt:lpstr>
      <vt:lpstr>What is a force?</vt:lpstr>
      <vt:lpstr>Forces can push and pull</vt:lpstr>
      <vt:lpstr>Balloon Rocket</vt:lpstr>
      <vt:lpstr>Weight and Forces</vt:lpstr>
      <vt:lpstr>Aboriginal and Torres Strait Islander Perspective</vt:lpstr>
      <vt:lpstr>How did Aboriginal and Torres Strait Islander people understand the force of gravity?   How did they communicate their understanding through dreamtime stories?   Why are dreamtime stories important?   How does this connect to what we already know about forces?</vt:lpstr>
      <vt:lpstr>Shared Inquiry</vt:lpstr>
      <vt:lpstr>How can Science be applied to creating toys?</vt:lpstr>
      <vt:lpstr>Design &amp; Produce Task</vt:lpstr>
      <vt:lpstr>Reflecting on Learning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2020-05-26T07:53:44Z</dcterms:created>
  <dcterms:modified xsi:type="dcterms:W3CDTF">2021-01-10T10:29:32Z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