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>
      <p:cViewPr varScale="1">
        <p:scale>
          <a:sx n="114" d="100"/>
          <a:sy n="114" d="100"/>
        </p:scale>
        <p:origin x="414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3/5/2018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3/5/2018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Parallelogram 7"/>
          <p:cNvSpPr/>
          <p:nvPr userDrawn="1"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2413" y="914400"/>
            <a:ext cx="9144000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2413" y="44958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7950" y="6327648"/>
            <a:ext cx="6862462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9012" y="6327648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327648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0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260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1260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1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17950" y="6324600"/>
            <a:ext cx="6862462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609012" y="6324600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133012" y="6324600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plash.abc.net.au/home#!/media/86372/mapping-a-sea-voyage-calculating-distan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indoostan_map_183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plash.abc.net.au/home#!/media/31239/rainforest-use-a-grid-ma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ptourism.wikispaces.com/Map+reading+practice.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plash.abc.net.au/home#!/media/31248/rainforest-use-compass-poin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13800" dirty="0">
                <a:latin typeface="HelloKeyLimelight" panose="02000303000000000000" pitchFamily="2" charset="0"/>
                <a:ea typeface="HelloKeyLimelight" panose="02000303000000000000" pitchFamily="2" charset="0"/>
              </a:rPr>
              <a:t>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Stage 3, Year 6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06CEDB-2DD2-409D-8EB2-FD0B93064CE5}"/>
              </a:ext>
            </a:extLst>
          </p:cNvPr>
          <p:cNvSpPr/>
          <p:nvPr/>
        </p:nvSpPr>
        <p:spPr>
          <a:xfrm>
            <a:off x="0" y="5610225"/>
            <a:ext cx="1104900" cy="12477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Alice Vigors</a:t>
            </a:r>
          </a:p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67C6-8EFD-4A07-9E96-BEE54632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404664"/>
            <a:ext cx="9601200" cy="1143000"/>
          </a:xfrm>
        </p:spPr>
        <p:txBody>
          <a:bodyPr>
            <a:norm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grid reference system and directional language to describe position?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807D06D-0371-418C-933E-EDAF58ED5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844" y="1484785"/>
            <a:ext cx="4176464" cy="4748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D8E86-2F71-40BA-A328-0F1770C7BE74}"/>
              </a:ext>
            </a:extLst>
          </p:cNvPr>
          <p:cNvSpPr txBox="1"/>
          <p:nvPr/>
        </p:nvSpPr>
        <p:spPr>
          <a:xfrm>
            <a:off x="5158308" y="1401167"/>
            <a:ext cx="61926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>
                <a:solidFill>
                  <a:schemeClr val="accent3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Questions about directions: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What recreation is north of the ice skating rink?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What direction is it from golf to tennis?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What direction is it from rock climbing to basketball stadium?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What recreations are east of the horse riding property?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If I walk from basketball to tennis past Craig’s place, what is on my right?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If I walk from basketball to tennis past Craig’s place, what is on my left?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If I am at the railway station (near tennis), what direction is ice skating?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If I am at golf, what direction is ice skating?</a:t>
            </a:r>
          </a:p>
          <a:p>
            <a:r>
              <a:rPr lang="en-AU" u="sng" dirty="0">
                <a:solidFill>
                  <a:schemeClr val="accent3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Questions about routes: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Directions for Craig to go fishing.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Directions for Adam to go from his place to Craig’s place, past the camping ground to tennis.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Directions for Ben to go to ice skating past the roundabout.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C4FCF-00A4-49E2-AFE5-C6CF11ED3BF8}"/>
              </a:ext>
            </a:extLst>
          </p:cNvPr>
          <p:cNvSpPr txBox="1"/>
          <p:nvPr/>
        </p:nvSpPr>
        <p:spPr>
          <a:xfrm>
            <a:off x="5114698" y="642653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5554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67C6-8EFD-4A07-9E96-BEE54632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grid reference system and directional language to describe position?</a:t>
            </a:r>
          </a:p>
        </p:txBody>
      </p:sp>
      <p:pic>
        <p:nvPicPr>
          <p:cNvPr id="3" name="Content Placeholder 2">
            <a:hlinkClick r:id="rId2"/>
            <a:extLst>
              <a:ext uri="{FF2B5EF4-FFF2-40B4-BE49-F238E27FC236}">
                <a16:creationId xmlns:a16="http://schemas.microsoft.com/office/drawing/2014/main" id="{6D131527-9C3A-4B3D-8E31-A2AAAC6CB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9836" y="1676400"/>
            <a:ext cx="4104456" cy="4560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7C3BB1-620C-4C69-9479-0FB7D8ECBD5F}"/>
              </a:ext>
            </a:extLst>
          </p:cNvPr>
          <p:cNvSpPr txBox="1"/>
          <p:nvPr/>
        </p:nvSpPr>
        <p:spPr>
          <a:xfrm>
            <a:off x="5020446" y="1676400"/>
            <a:ext cx="58941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>
                <a:solidFill>
                  <a:schemeClr val="accent3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Challenge:</a:t>
            </a:r>
            <a:r>
              <a:rPr lang="en-AU" dirty="0">
                <a:solidFill>
                  <a:schemeClr val="accent3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calculate distance in a sea voyage?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Scientists involved in the Two Bays Project describe data collection methods for their 20-day expedition around Port Phillip and Western Port bays. Watch this clip to view the route mapped out by the scientists. </a:t>
            </a:r>
          </a:p>
          <a:p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Task: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Use Google My Maps to recreate the route and calculate the total distance travelled using mapping tools.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On average, how far might they have travelled in </a:t>
            </a: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one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day over the 20-day expedition?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5867D-9743-401D-920B-53EB90B1D6CA}"/>
              </a:ext>
            </a:extLst>
          </p:cNvPr>
          <p:cNvSpPr txBox="1"/>
          <p:nvPr/>
        </p:nvSpPr>
        <p:spPr>
          <a:xfrm>
            <a:off x="5114698" y="642653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4704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517A-A70A-4ED6-970E-BE781F84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dirty="0">
                <a:solidFill>
                  <a:schemeClr val="bg2">
                    <a:lumMod val="25000"/>
                  </a:schemeClr>
                </a:solidFill>
                <a:latin typeface="HelloKeyLimelight" panose="02000303000000000000" pitchFamily="2" charset="0"/>
                <a:ea typeface="HelloKeyLimelight" panose="02000303000000000000" pitchFamily="2" charset="0"/>
              </a:rPr>
              <a:t>Teaching &amp; Learning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1F6E6-1BBD-407B-A4DD-BC80A9D97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grid reference system and directional language to describe position?</a:t>
            </a:r>
          </a:p>
          <a:p>
            <a:r>
              <a:rPr lang="en-AU" sz="2800" dirty="0">
                <a:latin typeface="FSFFatBottom" panose="02000603000000000000" pitchFamily="2" charset="0"/>
                <a:ea typeface="FSFFatBottom" panose="02000603000000000000" pitchFamily="2" charset="0"/>
              </a:rPr>
              <a:t>Session One</a:t>
            </a:r>
          </a:p>
          <a:p>
            <a:r>
              <a:rPr lang="en-AU" sz="2800" dirty="0">
                <a:latin typeface="FSFFatBottom" panose="02000603000000000000" pitchFamily="2" charset="0"/>
                <a:ea typeface="FSFFatBottom" panose="02000603000000000000" pitchFamily="2" charset="0"/>
              </a:rPr>
              <a:t>Session Two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79A1E-12AC-4182-8222-9046CC749C30}"/>
              </a:ext>
            </a:extLst>
          </p:cNvPr>
          <p:cNvSpPr/>
          <p:nvPr/>
        </p:nvSpPr>
        <p:spPr>
          <a:xfrm>
            <a:off x="1063604" y="5517232"/>
            <a:ext cx="960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describes and represents mathematical situations in a variety of ways using mathematical terminology and some conventions MA3-1WM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locates and describes position on maps using a grid-reference system MA3-17MG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7F1FD-431F-4463-A221-D29E5A47346D}"/>
              </a:ext>
            </a:extLst>
          </p:cNvPr>
          <p:cNvSpPr txBox="1"/>
          <p:nvPr/>
        </p:nvSpPr>
        <p:spPr>
          <a:xfrm>
            <a:off x="5114698" y="642653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3571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814C-FBC9-4A0B-96FA-5EE2C55F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600" dirty="0">
                <a:solidFill>
                  <a:schemeClr val="accent5">
                    <a:lumMod val="75000"/>
                  </a:schemeClr>
                </a:solidFill>
                <a:latin typeface="HelloKeyLimelight" panose="02000303000000000000" pitchFamily="2" charset="0"/>
                <a:ea typeface="HelloKeyLimelight" panose="02000303000000000000" pitchFamily="2" charset="0"/>
              </a:rPr>
              <a:t>Session One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2F5C73-C777-465C-864C-075DEAB00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52" y="838200"/>
            <a:ext cx="6048671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9C39D-B7C8-4492-AA9B-0FC93226A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grid reference system and directional language to describe position?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7CF16-F2E6-4A03-A763-3BAF83EEAD62}"/>
              </a:ext>
            </a:extLst>
          </p:cNvPr>
          <p:cNvSpPr txBox="1"/>
          <p:nvPr/>
        </p:nvSpPr>
        <p:spPr>
          <a:xfrm>
            <a:off x="5114698" y="642653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40034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67C6-8EFD-4A07-9E96-BEE54632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grid reference system and directional language to describe position?</a:t>
            </a: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AF448995-3012-4670-8389-7EFD5A959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5212" y="1828800"/>
            <a:ext cx="9601200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95753-0023-4DDF-97F2-46F13E960116}"/>
              </a:ext>
            </a:extLst>
          </p:cNvPr>
          <p:cNvSpPr txBox="1"/>
          <p:nvPr/>
        </p:nvSpPr>
        <p:spPr>
          <a:xfrm>
            <a:off x="5114698" y="642653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740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67C6-8EFD-4A07-9E96-BEE54632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grid reference system and directional language to describe position?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B334E9-172C-44AD-8DA7-7BD930AAD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-3409"/>
          <a:stretch/>
        </p:blipFill>
        <p:spPr>
          <a:xfrm>
            <a:off x="2566020" y="1828800"/>
            <a:ext cx="6552728" cy="4191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28B39-1A86-4130-A21E-D583D4BB4C8F}"/>
              </a:ext>
            </a:extLst>
          </p:cNvPr>
          <p:cNvSpPr txBox="1"/>
          <p:nvPr/>
        </p:nvSpPr>
        <p:spPr>
          <a:xfrm>
            <a:off x="5114698" y="642653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959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67C6-8EFD-4A07-9E96-BEE54632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764704"/>
            <a:ext cx="8557592" cy="1143000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grid reference system and directional language to describe position?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218937-4DD8-4833-9649-B92F7D6C6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1676400"/>
            <a:ext cx="5749280" cy="4488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79784-45CD-4E6B-90C5-748519E23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2653072"/>
            <a:ext cx="3286101" cy="2535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C1484-D43A-4876-A2BE-4A95E7208388}"/>
              </a:ext>
            </a:extLst>
          </p:cNvPr>
          <p:cNvSpPr txBox="1"/>
          <p:nvPr/>
        </p:nvSpPr>
        <p:spPr>
          <a:xfrm>
            <a:off x="5114698" y="642653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588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67C6-8EFD-4A07-9E96-BEE54632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52" y="836712"/>
            <a:ext cx="8557592" cy="926976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grid reference system and directional language to describe position?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79784-45CD-4E6B-90C5-748519E2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40" y="332656"/>
            <a:ext cx="3286101" cy="253556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917272-38F3-4AD2-9B33-A0375CBA9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752" y="1763688"/>
            <a:ext cx="4746217" cy="4335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2FAE8A-8DCD-4930-99CA-035E1EEF1D88}"/>
              </a:ext>
            </a:extLst>
          </p:cNvPr>
          <p:cNvSpPr txBox="1"/>
          <p:nvPr/>
        </p:nvSpPr>
        <p:spPr>
          <a:xfrm>
            <a:off x="5950396" y="2780928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u="sng" dirty="0">
                <a:solidFill>
                  <a:schemeClr val="accent5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Challenge:</a:t>
            </a:r>
            <a:endParaRPr lang="en-AU" sz="2800" dirty="0">
              <a:solidFill>
                <a:schemeClr val="accent5">
                  <a:lumMod val="7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sz="2800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map of the Central Coast to plan and show a route from one location to another?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DDA47-8A51-4B85-BF37-7B84F76C1B68}"/>
              </a:ext>
            </a:extLst>
          </p:cNvPr>
          <p:cNvSpPr txBox="1"/>
          <p:nvPr/>
        </p:nvSpPr>
        <p:spPr>
          <a:xfrm>
            <a:off x="5114698" y="642653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7671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814C-FBC9-4A0B-96FA-5EE2C55F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600" dirty="0">
                <a:solidFill>
                  <a:schemeClr val="accent3">
                    <a:lumMod val="75000"/>
                  </a:schemeClr>
                </a:solidFill>
                <a:latin typeface="HelloKeyLimelight" panose="02000303000000000000" pitchFamily="2" charset="0"/>
                <a:ea typeface="HelloKeyLimelight" panose="02000303000000000000" pitchFamily="2" charset="0"/>
              </a:rPr>
              <a:t>Session Two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2F5C73-C777-465C-864C-075DEAB00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43212" y="838200"/>
            <a:ext cx="5470751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9C39D-B7C8-4492-AA9B-0FC93226A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grid reference system and directional language to describe position?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5A504-828E-4A47-983F-4C69C77C8A2E}"/>
              </a:ext>
            </a:extLst>
          </p:cNvPr>
          <p:cNvSpPr txBox="1"/>
          <p:nvPr/>
        </p:nvSpPr>
        <p:spPr>
          <a:xfrm>
            <a:off x="5114698" y="642653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8428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67C6-8EFD-4A07-9E96-BEE54632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use a grid reference system and directional language to describe position?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F5FBABE9-924A-4346-A93F-1C4A2CACA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5212" y="1828800"/>
            <a:ext cx="9601200" cy="4191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E8DA7F-7A3D-4556-8F52-703E92ABC152}"/>
              </a:ext>
            </a:extLst>
          </p:cNvPr>
          <p:cNvSpPr txBox="1"/>
          <p:nvPr/>
        </p:nvSpPr>
        <p:spPr>
          <a:xfrm>
            <a:off x="5114698" y="642653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3204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ometric design templat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metric design slides.potx" id="{F67263A8-1AB1-4C27-90C5-8DFF5AB0A457}" vid="{97C8510C-5076-4DB0-83F7-452F3E0654AF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slides</Template>
  <TotalTime>19</TotalTime>
  <Words>475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FSFFatBottom</vt:lpstr>
      <vt:lpstr>HelloKeyLimelight</vt:lpstr>
      <vt:lpstr>HelloWhimsy</vt:lpstr>
      <vt:lpstr>Palatino Linotype</vt:lpstr>
      <vt:lpstr>Wingdings</vt:lpstr>
      <vt:lpstr>Geometric design template</vt:lpstr>
      <vt:lpstr>Position</vt:lpstr>
      <vt:lpstr>Teaching &amp; Learning Experiences</vt:lpstr>
      <vt:lpstr>Session One</vt:lpstr>
      <vt:lpstr>Can you use a grid reference system and directional language to describe position?</vt:lpstr>
      <vt:lpstr>Can you use a grid reference system and directional language to describe position?</vt:lpstr>
      <vt:lpstr>Can you use a grid reference system and directional language to describe position?</vt:lpstr>
      <vt:lpstr>Can you use a grid reference system and directional language to describe position?</vt:lpstr>
      <vt:lpstr>Session Two</vt:lpstr>
      <vt:lpstr>Can you use a grid reference system and directional language to describe position?</vt:lpstr>
      <vt:lpstr>Can you use a grid reference system and directional language to describe position?</vt:lpstr>
      <vt:lpstr>Can you use a grid reference system and directional language to describe position?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</dc:title>
  <dc:creator>Alice Vigors</dc:creator>
  <cp:lastModifiedBy>Alice Vigors</cp:lastModifiedBy>
  <cp:revision>4</cp:revision>
  <dcterms:created xsi:type="dcterms:W3CDTF">2017-10-02T04:40:33Z</dcterms:created>
  <dcterms:modified xsi:type="dcterms:W3CDTF">2018-03-05T01:47:04Z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