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FSFFatBottom" panose="02000603000000000000" pitchFamily="2" charset="0"/>
      <p:regular r:id="rId16"/>
    </p:embeddedFont>
    <p:embeddedFont>
      <p:font typeface="HelloWhimsy" panose="02000603000000000000" pitchFamily="2" charset="0"/>
      <p:regular r:id="rId17"/>
    </p:embeddedFont>
    <p:embeddedFont>
      <p:font typeface="KG A Little Swag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297"/>
    <a:srgbClr val="00A100"/>
    <a:srgbClr val="FEBE00"/>
    <a:srgbClr val="AC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19" autoAdjust="0"/>
  </p:normalViewPr>
  <p:slideViewPr>
    <p:cSldViewPr snapToGrid="0">
      <p:cViewPr varScale="1">
        <p:scale>
          <a:sx n="92" d="100"/>
          <a:sy n="92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5D15A-EE42-41D7-ADB8-B1A0514AC7B6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E4114-9994-4439-82C6-F6DCDA1685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94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ate cake,</a:t>
            </a: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1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lollies and chips at the party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don’t like eating pizza,</a:t>
            </a: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1200" u="sng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but</a:t>
            </a:r>
            <a:r>
              <a:rPr lang="en-AU" sz="1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I love pasta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Until</a:t>
            </a:r>
            <a:r>
              <a:rPr lang="en-AU" sz="1200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the drought breaks,</a:t>
            </a: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1200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it will continue to be dry and dusty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1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E4114-9994-4439-82C6-F6DCDA16859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72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At first light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,</a:t>
            </a: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1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began our ascent up the mountain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The troll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,</a:t>
            </a: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1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his eyes wild and blazing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,</a:t>
            </a:r>
            <a:r>
              <a:rPr lang="en-AU" sz="1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raced towards the castle</a:t>
            </a:r>
            <a:r>
              <a:rPr lang="en-AU" sz="16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1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It was the brightest</a:t>
            </a:r>
            <a:r>
              <a:rPr lang="en-AU" sz="1800" b="1" dirty="0">
                <a:latin typeface="FSFFatBottom" panose="02000603000000000000" pitchFamily="2" charset="0"/>
                <a:ea typeface="FSFFatBottom" panose="02000603000000000000" pitchFamily="2" charset="0"/>
              </a:rPr>
              <a:t>,</a:t>
            </a:r>
            <a:r>
              <a:rPr lang="en-AU" sz="14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shiniest star</a:t>
            </a:r>
            <a:r>
              <a:rPr lang="en-AU" sz="18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  <a:p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The tide crept silently</a:t>
            </a:r>
            <a:r>
              <a:rPr lang="en-AU" sz="2000" b="1" dirty="0">
                <a:latin typeface="FSFFatBottom" panose="02000603000000000000" pitchFamily="2" charset="0"/>
                <a:ea typeface="FSFFatBottom" panose="02000603000000000000" pitchFamily="2" charset="0"/>
              </a:rPr>
              <a:t>,</a:t>
            </a:r>
            <a:r>
              <a:rPr lang="en-AU" sz="16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gracefully towards the sand</a:t>
            </a:r>
            <a:r>
              <a:rPr lang="en-AU" sz="20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16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E4114-9994-4439-82C6-F6DCDA1685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63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6316-7FEB-4972-A838-6704F4343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525F-E34A-424E-B689-007FA046F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7CDF2-C814-46DE-BD10-10FA63EA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884DD-B6A6-48A6-BCA2-F7875FD7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FA773-4441-4E51-86F3-2E7C0403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3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7464-E8EC-4869-89D2-83448965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97BA2-13D0-4BED-9CD5-D3D070767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134B-5011-4EF7-B085-B1B9CAC7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8C41-CB3A-4171-8686-0297C31B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D54F-0A6F-4894-A129-AFC518EB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5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045F9-1E16-4879-BFD6-A28E0B2CE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A74C2-287E-40B6-AA15-A74034B4C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98CF-0118-4E34-B55F-56FB1645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3E6EB-7CD4-4715-BD79-516315E7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0F69-9790-48B4-B4AD-B42AE25B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05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B300-7DF7-4A8F-B518-18E1BC05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4BCF-D101-42F3-B013-C5A0D9B3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482C1-0C60-4ACC-A443-53B7F01B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C573D-5E08-4A2C-9D6A-581777ED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25958-89E8-4A81-A777-EEE0232A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57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FFF3-2C20-40BC-8C55-139E2265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35223-75DE-4E81-892E-D5D367848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02AE-DDC5-45FC-AC18-EB54C969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E400-6243-44B6-B2B3-85F9ECEB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0FAC9-5E23-46D3-A371-45C5E79F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2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77DA-5878-4855-8103-E3FE6330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138C-D53A-4E9E-9622-90BC4B1D6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674CE-D942-4ED4-866A-D0F4FAF63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80A9D-8585-4512-8F23-9237C638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1816F-67F4-4964-AB6F-4D2F8469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E570-6460-473F-AC3B-BB887DC0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7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130B-206D-4964-8444-D5CF0F2E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8E81E-9803-49F8-98D0-700F0DBC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A0DE5-D8B4-4020-B8FF-FA1200227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65BF9-4E2B-44C7-82EE-5753C9F92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519E5-CBEB-4953-9DD5-2F67D7CF3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19C0A-1816-4852-BD2A-F1D6A721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BD1A6-FF88-4A1D-8B0D-FC9D9235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3019F-2BFF-4007-9FD1-784FE9C7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33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B94-334D-498C-B219-2C6FC4B6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B44D0-CFE0-4C7A-8300-E58F1736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62254-71B7-47B5-9C38-3E495545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3B489-5F24-4B39-955F-B527BBC2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58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C5D24-A36F-4EE3-9407-6EA908F0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A319A-989D-427B-910E-2F738BDC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19F1-4904-4765-9802-F10636D0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3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60E8-E17D-4BEA-9F8C-CBB2E9B8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488E-09BE-4711-BD05-A70B3B39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7C470-DD54-4D3F-B1D2-876ED5549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764B6-2AC2-4702-8AD5-5F908DFE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C54C1-EF23-40AC-A459-F3BBB05B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0DC33-F769-44FA-9EE8-E5401B55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7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7450-FD71-4C13-8FB2-0220D7D1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D7E94-69A6-45B5-9E4C-30584FF97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9A61-9BCA-4A3D-80F1-4C0898A01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1C434-67F3-400C-ABF0-6DA39EE06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A49F6-C0DC-4B02-A2F3-DD0D96AB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9A236-F1B1-4A39-A79F-4B3552DF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12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73C43-33A1-4E7A-B6B9-86020A76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E4748-D0D7-4394-AF2E-975DEFF49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4B4A6-466F-4578-BDF4-C43721F9A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4C04-A23F-4153-9D2D-136FAD1C6F4B}" type="datetimeFigureOut">
              <a:rPr lang="en-AU" smtClean="0"/>
              <a:t>20/07/2018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6596-46FA-435A-A8DF-5099F54AF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9CCF4-4734-42BD-BEC7-82914280D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610E-9B2C-46CD-9A7C-AAD4087688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0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0E8257-E4CA-47EA-85DC-94CF60AD3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0"/>
            <a:ext cx="122507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7AD36-19F5-41EB-80B6-72EC4DB2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180" y="813732"/>
            <a:ext cx="9991288" cy="2696231"/>
          </a:xfrm>
        </p:spPr>
        <p:txBody>
          <a:bodyPr>
            <a:normAutofit/>
          </a:bodyPr>
          <a:lstStyle/>
          <a:p>
            <a:r>
              <a:rPr lang="en-AU" sz="16600" dirty="0">
                <a:latin typeface="KG A Little Swag" panose="02000000000000000000" pitchFamily="2" charset="0"/>
              </a:rPr>
              <a:t>punctuation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79CA0-86A4-4603-9D4F-96E237BA0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latin typeface="FSFFatBottom" panose="02000603000000000000" pitchFamily="2" charset="0"/>
                <a:ea typeface="FSFFatBottom" panose="02000603000000000000" pitchFamily="2" charset="0"/>
              </a:rPr>
              <a:t>Why do we use a comma in writing?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11A57BF-C99D-4CD7-9FA9-623994161DBB}"/>
              </a:ext>
            </a:extLst>
          </p:cNvPr>
          <p:cNvSpPr/>
          <p:nvPr/>
        </p:nvSpPr>
        <p:spPr>
          <a:xfrm>
            <a:off x="65315" y="6046237"/>
            <a:ext cx="886408" cy="7464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20156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006" y="180567"/>
            <a:ext cx="6806967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dirty="0">
                <a:latin typeface="KG A Little Swag" panose="02000000000000000000" pitchFamily="2" charset="0"/>
              </a:rPr>
              <a:t>learning intention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74AFB-2994-4CFF-AB84-001E7C99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1948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9BB61-AFF0-4B12-902D-837A40241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" y="1253331"/>
            <a:ext cx="435133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5558472" y="1923197"/>
            <a:ext cx="604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and use a range of grammatical features effectively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5BF23-2C1E-4D5D-B9EA-E94C0D00385D}"/>
              </a:ext>
            </a:extLst>
          </p:cNvPr>
          <p:cNvSpPr txBox="1">
            <a:spLocks/>
          </p:cNvSpPr>
          <p:nvPr/>
        </p:nvSpPr>
        <p:spPr>
          <a:xfrm>
            <a:off x="5236959" y="2963043"/>
            <a:ext cx="6806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000" dirty="0">
                <a:latin typeface="KG A Little Swag" panose="02000000000000000000" pitchFamily="2" charset="0"/>
              </a:rPr>
              <a:t>success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FB12B-628B-4B47-97D3-A4D1146285BC}"/>
              </a:ext>
            </a:extLst>
          </p:cNvPr>
          <p:cNvSpPr txBox="1"/>
          <p:nvPr/>
        </p:nvSpPr>
        <p:spPr>
          <a:xfrm>
            <a:off x="5558471" y="4288606"/>
            <a:ext cx="6042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commas in a series of sentences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Explain why it was used in each sentence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Compose sentences containing a comma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0E076-9C46-4E3C-A3EF-CD5BFE7A39EB}"/>
              </a:ext>
            </a:extLst>
          </p:cNvPr>
          <p:cNvSpPr txBox="1"/>
          <p:nvPr/>
        </p:nvSpPr>
        <p:spPr>
          <a:xfrm rot="188509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13977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004" y="192920"/>
            <a:ext cx="6806967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dirty="0">
                <a:latin typeface="KG A Little Swag" panose="02000000000000000000" pitchFamily="2" charset="0"/>
              </a:rPr>
              <a:t>what is a comma?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74AFB-2994-4CFF-AB84-001E7C99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1948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9BB61-AFF0-4B12-902D-837A40241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" y="1253331"/>
            <a:ext cx="435133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5558472" y="1923197"/>
            <a:ext cx="6042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A comma is a punctuation mark used within a sentence. </a:t>
            </a:r>
          </a:p>
          <a:p>
            <a:pPr algn="ctr"/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It helps to make the meaning of a sentence clear by separating words into clauses and phrases.</a:t>
            </a:r>
          </a:p>
          <a:p>
            <a:pPr algn="ctr"/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There are some simple rules we follow when using commas in our writing.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41684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D9AD04-B88A-4421-A855-0D6BD52EE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6" y="181383"/>
            <a:ext cx="11501305" cy="65071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5D68E-411B-40A6-BC28-2E9DEAA0AF0C}"/>
              </a:ext>
            </a:extLst>
          </p:cNvPr>
          <p:cNvSpPr txBox="1"/>
          <p:nvPr/>
        </p:nvSpPr>
        <p:spPr>
          <a:xfrm>
            <a:off x="8960230" y="833812"/>
            <a:ext cx="159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chemeClr val="bg1">
                    <a:lumMod val="8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654D7-6068-44BA-8CA1-89BA321FADE9}"/>
              </a:ext>
            </a:extLst>
          </p:cNvPr>
          <p:cNvSpPr txBox="1"/>
          <p:nvPr/>
        </p:nvSpPr>
        <p:spPr>
          <a:xfrm>
            <a:off x="1308683" y="592786"/>
            <a:ext cx="5863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Commas are used to separate items in a list.</a:t>
            </a:r>
          </a:p>
          <a:p>
            <a:r>
              <a:rPr lang="en-AU" sz="2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ate cake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lollies and chips at the party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24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E697E-4EAF-498D-922B-A10B9DE40D4E}"/>
              </a:ext>
            </a:extLst>
          </p:cNvPr>
          <p:cNvSpPr txBox="1"/>
          <p:nvPr/>
        </p:nvSpPr>
        <p:spPr>
          <a:xfrm>
            <a:off x="8179238" y="3025123"/>
            <a:ext cx="315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8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COORDINATING CONJUNCTIONS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9BD20-F0DE-4241-B7EB-91AA674C104F}"/>
              </a:ext>
            </a:extLst>
          </p:cNvPr>
          <p:cNvSpPr txBox="1"/>
          <p:nvPr/>
        </p:nvSpPr>
        <p:spPr>
          <a:xfrm>
            <a:off x="1308683" y="2798058"/>
            <a:ext cx="5863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Commas are used </a:t>
            </a:r>
            <a:r>
              <a:rPr lang="en-AU" sz="2200" u="sng" dirty="0">
                <a:latin typeface="FSFFatBottom" panose="02000603000000000000" pitchFamily="2" charset="0"/>
                <a:ea typeface="FSFFatBottom" panose="02000603000000000000" pitchFamily="2" charset="0"/>
              </a:rPr>
              <a:t>before</a:t>
            </a: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 coordinating conjunctions in a compound sentence.</a:t>
            </a:r>
          </a:p>
          <a:p>
            <a:r>
              <a:rPr lang="en-AU" sz="2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don’t like eating pizza</a:t>
            </a: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200" u="sng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but</a:t>
            </a:r>
            <a:r>
              <a:rPr lang="en-AU" sz="2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I love pasta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2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362DA-A11B-4848-9D69-CFC87AD0BDAB}"/>
              </a:ext>
            </a:extLst>
          </p:cNvPr>
          <p:cNvSpPr txBox="1"/>
          <p:nvPr/>
        </p:nvSpPr>
        <p:spPr>
          <a:xfrm>
            <a:off x="8137279" y="5193191"/>
            <a:ext cx="315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8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SUBORDINATING CONJUNCTIONS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40EB8-DFB5-4C54-A88C-B486BBAF085F}"/>
              </a:ext>
            </a:extLst>
          </p:cNvPr>
          <p:cNvSpPr txBox="1"/>
          <p:nvPr/>
        </p:nvSpPr>
        <p:spPr>
          <a:xfrm>
            <a:off x="1308683" y="4731526"/>
            <a:ext cx="5863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Commas are also used when a sentence </a:t>
            </a:r>
            <a:r>
              <a:rPr lang="en-AU" sz="2200" u="sng" dirty="0">
                <a:latin typeface="FSFFatBottom" panose="02000603000000000000" pitchFamily="2" charset="0"/>
                <a:ea typeface="FSFFatBottom" panose="02000603000000000000" pitchFamily="2" charset="0"/>
              </a:rPr>
              <a:t>begins</a:t>
            </a: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 with a subordinating conjunction.</a:t>
            </a:r>
          </a:p>
          <a:p>
            <a:r>
              <a:rPr lang="en-AU" sz="2200" u="sng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Until</a:t>
            </a:r>
            <a:r>
              <a:rPr lang="en-AU" sz="2200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the drought breaks</a:t>
            </a: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200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it will continue to be dry and dusty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2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71129-CFF7-49C3-A427-23523263C2A8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1220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10" grpId="0" build="p"/>
      <p:bldP spid="11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D9AD04-B88A-4421-A855-0D6BD52EE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89" y="236923"/>
            <a:ext cx="11526431" cy="6642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5D68E-411B-40A6-BC28-2E9DEAA0AF0C}"/>
              </a:ext>
            </a:extLst>
          </p:cNvPr>
          <p:cNvSpPr txBox="1"/>
          <p:nvPr/>
        </p:nvSpPr>
        <p:spPr>
          <a:xfrm>
            <a:off x="1185642" y="895918"/>
            <a:ext cx="2880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solidFill>
                  <a:schemeClr val="bg1">
                    <a:lumMod val="8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CLAUSES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654D7-6068-44BA-8CA1-89BA321FADE9}"/>
              </a:ext>
            </a:extLst>
          </p:cNvPr>
          <p:cNvSpPr txBox="1"/>
          <p:nvPr/>
        </p:nvSpPr>
        <p:spPr>
          <a:xfrm>
            <a:off x="5318619" y="463280"/>
            <a:ext cx="5863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Commas are used to separate beginning clauses from the rest of the sentence.</a:t>
            </a:r>
          </a:p>
          <a:p>
            <a:r>
              <a:rPr lang="en-AU" sz="2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At first light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200" dirty="0">
                <a:solidFill>
                  <a:srgbClr val="AC007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began our ascent up the mountain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24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E697E-4EAF-498D-922B-A10B9DE40D4E}"/>
              </a:ext>
            </a:extLst>
          </p:cNvPr>
          <p:cNvSpPr txBox="1"/>
          <p:nvPr/>
        </p:nvSpPr>
        <p:spPr>
          <a:xfrm>
            <a:off x="1049859" y="2756824"/>
            <a:ext cx="3152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8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EXTRA INFORMATION FROM THE MAIN IDEA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9BD20-F0DE-4241-B7EB-91AA674C104F}"/>
              </a:ext>
            </a:extLst>
          </p:cNvPr>
          <p:cNvSpPr txBox="1"/>
          <p:nvPr/>
        </p:nvSpPr>
        <p:spPr>
          <a:xfrm>
            <a:off x="5318619" y="2693906"/>
            <a:ext cx="5863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Commas are used to separate extra information from the main idea.</a:t>
            </a:r>
          </a:p>
          <a:p>
            <a:r>
              <a:rPr lang="en-AU" sz="2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The troll</a:t>
            </a: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200" dirty="0">
                <a:solidFill>
                  <a:srgbClr val="FEBE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his eyes wild and blazing raced towards the castle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22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362DA-A11B-4848-9D69-CFC87AD0BDAB}"/>
              </a:ext>
            </a:extLst>
          </p:cNvPr>
          <p:cNvSpPr txBox="1"/>
          <p:nvPr/>
        </p:nvSpPr>
        <p:spPr>
          <a:xfrm>
            <a:off x="1049859" y="4924533"/>
            <a:ext cx="3152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>
                    <a:lumMod val="8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TWO OR MORE ADJECTIVES OR ADVERBS ARE 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40EB8-DFB5-4C54-A88C-B486BBAF085F}"/>
              </a:ext>
            </a:extLst>
          </p:cNvPr>
          <p:cNvSpPr txBox="1"/>
          <p:nvPr/>
        </p:nvSpPr>
        <p:spPr>
          <a:xfrm>
            <a:off x="5318619" y="4924532"/>
            <a:ext cx="61910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Commas are also used when 2 or more adjectives are used to describe a noun; or adverbs to describe a verb.</a:t>
            </a:r>
          </a:p>
          <a:p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It was the brightest</a:t>
            </a: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shiniest star</a:t>
            </a:r>
            <a:r>
              <a:rPr lang="en-AU" sz="28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</a:p>
          <a:p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The tide crept silently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dirty="0">
                <a:solidFill>
                  <a:srgbClr val="00A1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gracefully towards the sand</a:t>
            </a:r>
            <a:r>
              <a:rPr lang="en-AU" sz="3200" b="1" dirty="0">
                <a:latin typeface="FSFFatBottom" panose="02000603000000000000" pitchFamily="2" charset="0"/>
                <a:ea typeface="FSFFatBottom" panose="02000603000000000000" pitchFamily="2" charset="0"/>
              </a:rPr>
              <a:t>.</a:t>
            </a:r>
            <a:endParaRPr lang="en-AU" sz="2400" b="1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633A2-66F1-43A4-B336-FE3CC7B33063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521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10" grpId="0" build="p"/>
      <p:bldP spid="11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231" y="0"/>
            <a:ext cx="8003254" cy="1730277"/>
          </a:xfrm>
        </p:spPr>
        <p:txBody>
          <a:bodyPr>
            <a:normAutofit fontScale="90000"/>
          </a:bodyPr>
          <a:lstStyle/>
          <a:p>
            <a:pPr algn="ctr"/>
            <a:r>
              <a:rPr lang="en-AU" sz="8000" dirty="0">
                <a:latin typeface="KG A Little Swag" panose="02000000000000000000" pitchFamily="2" charset="0"/>
              </a:rPr>
              <a:t>Where does the comma go?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74AFB-2994-4CFF-AB84-001E7C99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79718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9BB61-AFF0-4B12-902D-837A40241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" y="1253331"/>
            <a:ext cx="3146725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4334728" y="1502376"/>
            <a:ext cx="7502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Lisa tried her best yet didn’t win the race.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Unless we get a move on we are going to be seriously late for the movies.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That was one rough bumpy terrifying plane ride!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I’m going to wear my pyjamas all day since it is school holidays. 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I love chocolate hot chips and cups of tea.</a:t>
            </a:r>
          </a:p>
          <a:p>
            <a:pPr marL="457200" indent="-457200">
              <a:buFont typeface="+mj-lt"/>
              <a:buAutoNum type="arabicPeriod"/>
            </a:pPr>
            <a:endParaRPr lang="en-AU" sz="2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200" dirty="0">
                <a:latin typeface="FSFFatBottom" panose="02000603000000000000" pitchFamily="2" charset="0"/>
                <a:ea typeface="FSFFatBottom" panose="02000603000000000000" pitchFamily="2" charset="0"/>
              </a:rPr>
              <a:t>The sun bright and blazing began to set in the distance.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41935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F7376-721E-4778-A802-FA84498FC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94" y="3192323"/>
            <a:ext cx="7537247" cy="3479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940" y="299539"/>
            <a:ext cx="3313724" cy="723442"/>
          </a:xfrm>
        </p:spPr>
        <p:txBody>
          <a:bodyPr>
            <a:noAutofit/>
          </a:bodyPr>
          <a:lstStyle/>
          <a:p>
            <a:pPr algn="ctr"/>
            <a:r>
              <a:rPr lang="en-AU" sz="4800" dirty="0">
                <a:latin typeface="KG A Little Swag" panose="02000000000000000000" pitchFamily="2" charset="0"/>
              </a:rPr>
              <a:t>learning intention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74AFB-2994-4CFF-AB84-001E7C99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1338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9BB61-AFF0-4B12-902D-837A40241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" y="1253331"/>
            <a:ext cx="3240244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4526594" y="1296383"/>
            <a:ext cx="3505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and use a range of grammatical features effectively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5BF23-2C1E-4D5D-B9EA-E94C0D00385D}"/>
              </a:ext>
            </a:extLst>
          </p:cNvPr>
          <p:cNvSpPr txBox="1">
            <a:spLocks/>
          </p:cNvSpPr>
          <p:nvPr/>
        </p:nvSpPr>
        <p:spPr>
          <a:xfrm>
            <a:off x="8223676" y="-8398"/>
            <a:ext cx="40128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800" dirty="0">
                <a:latin typeface="KG A Little Swag" panose="02000000000000000000" pitchFamily="2" charset="0"/>
              </a:rPr>
              <a:t>success </a:t>
            </a:r>
          </a:p>
          <a:p>
            <a:pPr algn="ctr"/>
            <a:r>
              <a:rPr lang="en-AU" sz="4800" dirty="0">
                <a:latin typeface="KG A Little Swag" panose="02000000000000000000" pitchFamily="2" charset="0"/>
              </a:rPr>
              <a:t>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FB12B-628B-4B47-97D3-A4D1146285BC}"/>
              </a:ext>
            </a:extLst>
          </p:cNvPr>
          <p:cNvSpPr txBox="1"/>
          <p:nvPr/>
        </p:nvSpPr>
        <p:spPr>
          <a:xfrm>
            <a:off x="8223675" y="1253331"/>
            <a:ext cx="3840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commas in a series of sentences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Explain why it was used in each sentence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Compose sentences containing a comma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0E076-9C46-4E3C-A3EF-CD5BFE7A39EB}"/>
              </a:ext>
            </a:extLst>
          </p:cNvPr>
          <p:cNvSpPr txBox="1"/>
          <p:nvPr/>
        </p:nvSpPr>
        <p:spPr>
          <a:xfrm>
            <a:off x="7733818" y="647211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3C2EA6-B2AA-40FF-BC6E-23D39DBC0752}"/>
              </a:ext>
            </a:extLst>
          </p:cNvPr>
          <p:cNvCxnSpPr>
            <a:cxnSpLocks/>
          </p:cNvCxnSpPr>
          <p:nvPr/>
        </p:nvCxnSpPr>
        <p:spPr>
          <a:xfrm>
            <a:off x="8032170" y="185832"/>
            <a:ext cx="0" cy="3006491"/>
          </a:xfrm>
          <a:prstGeom prst="line">
            <a:avLst/>
          </a:prstGeom>
          <a:ln w="38100">
            <a:solidFill>
              <a:srgbClr val="CD82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480</Words>
  <Application>Microsoft Office PowerPoint</Application>
  <PresentationFormat>Widescreen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KG A Little Swag</vt:lpstr>
      <vt:lpstr>Wingdings</vt:lpstr>
      <vt:lpstr>HelloWhimsy</vt:lpstr>
      <vt:lpstr>FSFFatBottom</vt:lpstr>
      <vt:lpstr>Calibri Light</vt:lpstr>
      <vt:lpstr>Arial</vt:lpstr>
      <vt:lpstr>Calibri</vt:lpstr>
      <vt:lpstr>Office Theme</vt:lpstr>
      <vt:lpstr>punctuation</vt:lpstr>
      <vt:lpstr>learning intention</vt:lpstr>
      <vt:lpstr>what is a comma?</vt:lpstr>
      <vt:lpstr>PowerPoint Presentation</vt:lpstr>
      <vt:lpstr>PowerPoint Presentation</vt:lpstr>
      <vt:lpstr>Where does the comma go?</vt:lpstr>
      <vt:lpstr>learning intention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punctuation</dc:title>
  <dc:creator>Alice Vigors</dc:creator>
  <cp:lastModifiedBy>Alice Vigors</cp:lastModifiedBy>
  <cp:revision>12</cp:revision>
  <dcterms:created xsi:type="dcterms:W3CDTF">2018-07-20T04:53:33Z</dcterms:created>
  <dcterms:modified xsi:type="dcterms:W3CDTF">2018-07-20T06:40:05Z</dcterms:modified>
</cp:coreProperties>
</file>