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FSFFatBottom" panose="02000603000000000000" pitchFamily="2" charset="0"/>
      <p:regular r:id="rId18"/>
    </p:embeddedFont>
    <p:embeddedFont>
      <p:font typeface="KG Eyes Wide Open" panose="02000506000000020004" pitchFamily="2" charset="0"/>
      <p:regular r:id="rId19"/>
    </p:embeddedFont>
    <p:embeddedFont>
      <p:font typeface="HelloWhimsy" panose="02000603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ughOutLoud" panose="02000603000000000000" pitchFamily="2" charset="0"/>
      <p:regular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  <a:srgbClr val="009999"/>
    <a:srgbClr val="66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6464" autoAdjust="0"/>
  </p:normalViewPr>
  <p:slideViewPr>
    <p:cSldViewPr snapToGrid="0">
      <p:cViewPr varScale="1">
        <p:scale>
          <a:sx n="87" d="100"/>
          <a:sy n="87" d="100"/>
        </p:scale>
        <p:origin x="14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26D6-A67C-4E58-9335-6139153D64FF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B278-5AC7-475D-89B3-A92EFEE46F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1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Indicators Addressed:</a:t>
            </a:r>
            <a:endParaRPr lang="en-AU" b="0" u="none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name 'diagonals' of convex two-dimensional shapes 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Recognise the endpoints of the diagonals of a shape as the vertices of the shape (Communicating) 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and draw all the diagonals of convex two-dimensional shapes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and describe diagonals of different convex two-dimensional shapes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measurement to determine which of the special quadrilaterals have diagonals that are equal in length (Problem Solving)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whether any of the diagonals of a particular shape are also lines (axes) of symmetry of the shape (Problem Solving)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name parts of circles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circle by finding points that are all the same distance from a fixed point (the centre)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name parts of a circle, including the centre, radius, diameter, circumference, sector, semicircle and quadrant </a:t>
            </a:r>
          </a:p>
          <a:p>
            <a:endParaRPr lang="en-AU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3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are 2D shapes?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a two-dimensional shape on the board, e.g.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63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diagonal?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diagonal lines does a square have?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or invite volunteers to draw diagonal lines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81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groups investigate this problem using a variety of materials, giving reasons for their conclusions with evidence to support.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Share findings with the class.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20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00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a circle on the board. Model how to identify and name parts of a circle, including: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Centre: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middle point of the circle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Radius: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from the centre to the outer rim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Diameter: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line that runs from one side of the circle to the other, passing through the centre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Circumference: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distance around the outside of the circle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Sector: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portion of the circle that is enclosed by two radiuses and the connecting arc of a circle (slice of pie)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Semi-circle: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half a circle</a:t>
            </a:r>
          </a:p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Quadrant: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one-quarter of the circle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69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Investigation: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small groups, students use a range of materials from a fixed point to draw a large circle in the playground, e.g. ropes, stakes, chalk, tape measure. Groups need to identify and label the parts of their circle.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54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Investigation: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a range of materials in the classroom to draw a circle, e.g. compasses, protractors, round, containers, templates. Identify and label the parts of the circle.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79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278-5AC7-475D-89B3-A92EFEE46F3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95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26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6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70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390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7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44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5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77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6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3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44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D525-264B-4620-BF2E-8E42CDEE420B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45E2-87A7-4287-B376-DE61C706E9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66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800" dirty="0">
                <a:latin typeface="KG Eyes Wide Open" panose="02000506000000020004" pitchFamily="2" charset="0"/>
              </a:rPr>
              <a:t>Two Dimensional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LaughOutLoud" panose="02000603000000000000" pitchFamily="2" charset="0"/>
                <a:ea typeface="LaughOutLoud" panose="02000603000000000000" pitchFamily="2" charset="0"/>
              </a:rPr>
              <a:t>Stage 3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9610531" y="0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9110" y="198012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FD253A-0858-45C7-BCF8-2D38554F6271}"/>
              </a:ext>
            </a:extLst>
          </p:cNvPr>
          <p:cNvSpPr/>
          <p:nvPr/>
        </p:nvSpPr>
        <p:spPr>
          <a:xfrm>
            <a:off x="10795501" y="5427527"/>
            <a:ext cx="1066433" cy="11744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569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09" y="1327829"/>
            <a:ext cx="9144000" cy="4022046"/>
          </a:xfrm>
        </p:spPr>
        <p:txBody>
          <a:bodyPr>
            <a:normAutofit/>
          </a:bodyPr>
          <a:lstStyle/>
          <a:p>
            <a:pPr algn="l"/>
            <a:r>
              <a:rPr lang="en-AU" sz="2000" u="sng" dirty="0">
                <a:latin typeface="FSFFatBottom" panose="02000603000000000000" pitchFamily="2" charset="0"/>
                <a:ea typeface="FSFFatBottom" panose="02000603000000000000" pitchFamily="2" charset="0"/>
              </a:rPr>
              <a:t>Small Group Investigation:</a:t>
            </a: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Use a range of materials from a fixed point to draw a large circle in the playground, e.g. ropes, poles, chalk, tape measures.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and label the parts of your circle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KG Eyes Wide Open" panose="02000506000000020004" pitchFamily="2" charset="0"/>
              </a:rPr>
              <a:t>Building Explanations &amp; Reasoning with Evidence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1543433" y="1718513"/>
            <a:ext cx="378822" cy="2938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8B953-E26D-4507-AABA-8C21A6B8E249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40743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09" y="1327829"/>
            <a:ext cx="9144000" cy="1918291"/>
          </a:xfrm>
        </p:spPr>
        <p:txBody>
          <a:bodyPr>
            <a:normAutofit/>
          </a:bodyPr>
          <a:lstStyle/>
          <a:p>
            <a:pPr algn="l"/>
            <a:r>
              <a:rPr lang="en-AU" sz="2000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Individual Investigation:</a:t>
            </a: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Use a range of materials in the classroom to draw at least </a:t>
            </a:r>
            <a:r>
              <a:rPr lang="en-AU" sz="2000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3</a:t>
            </a: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 circles, e.g. compass, protractor, round container.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and label the parts of each circle.</a:t>
            </a:r>
          </a:p>
          <a:p>
            <a:pPr algn="l"/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KG Eyes Wide Open" panose="02000506000000020004" pitchFamily="2" charset="0"/>
              </a:rPr>
              <a:t>Building Explanations &amp; Reasoning with Evidence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1543433" y="1718513"/>
            <a:ext cx="378822" cy="2938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1009" y="5678424"/>
            <a:ext cx="928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Going Further: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Measure the length of each radius, diameter.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Use the formula (2x</a:t>
            </a:r>
            <a:r>
              <a:rPr lang="en-AU" dirty="0"/>
              <a:t>∏ </a:t>
            </a:r>
            <a:r>
              <a:rPr lang="en-AU" dirty="0" err="1"/>
              <a:t>xr</a:t>
            </a:r>
            <a:r>
              <a:rPr lang="en-AU" dirty="0"/>
              <a:t>) *∏ =3.14* to work out the circumference. 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705A1-99C9-4611-98D6-7615372FD8B1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27664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648" y="1514983"/>
            <a:ext cx="9144000" cy="4022046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latin typeface="FSFFatBottom" panose="02000603000000000000" pitchFamily="2" charset="0"/>
                <a:ea typeface="FSFFatBottom" panose="02000603000000000000" pitchFamily="2" charset="0"/>
              </a:rPr>
              <a:t>I used to think …</a:t>
            </a:r>
          </a:p>
          <a:p>
            <a:pPr algn="l"/>
            <a:endParaRPr lang="en-AU" sz="36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l"/>
            <a:endParaRPr lang="en-AU" sz="36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l"/>
            <a:r>
              <a:rPr lang="en-AU" sz="3600" b="1" dirty="0">
                <a:latin typeface="FSFFatBottom" panose="02000603000000000000" pitchFamily="2" charset="0"/>
                <a:ea typeface="FSFFatBottom" panose="02000603000000000000" pitchFamily="2" charset="0"/>
              </a:rPr>
              <a:t>Now I think … 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KG Eyes Wide Open" panose="02000506000000020004" pitchFamily="2" charset="0"/>
              </a:rPr>
              <a:t>Reflecting 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ABEFD-5055-4CC6-A34B-2A923D28E278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17539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2" y="1817307"/>
            <a:ext cx="9144000" cy="2387600"/>
          </a:xfrm>
        </p:spPr>
        <p:txBody>
          <a:bodyPr>
            <a:normAutofit/>
          </a:bodyPr>
          <a:lstStyle/>
          <a:p>
            <a:r>
              <a:rPr lang="en-AU" sz="8800" dirty="0">
                <a:latin typeface="KG Eyes Wide Open" panose="02000506000000020004" pitchFamily="2" charset="0"/>
              </a:rPr>
              <a:t>Resources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9610531" y="0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9110" y="198012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C20BC-97A5-44C9-AB98-BFC4E1539FA2}"/>
              </a:ext>
            </a:extLst>
          </p:cNvPr>
          <p:cNvSpPr txBox="1"/>
          <p:nvPr/>
        </p:nvSpPr>
        <p:spPr>
          <a:xfrm>
            <a:off x="10279223" y="959694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327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7 L 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ts of a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2187237" cy="68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9D50E-6886-4CE4-B0C6-0643532DD1EF}"/>
              </a:ext>
            </a:extLst>
          </p:cNvPr>
          <p:cNvSpPr txBox="1"/>
          <p:nvPr/>
        </p:nvSpPr>
        <p:spPr>
          <a:xfrm>
            <a:off x="5847071" y="619484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38816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rts of a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12185650" cy="68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1EBEE-A359-4FD2-8BE7-250A06E30B2D}"/>
              </a:ext>
            </a:extLst>
          </p:cNvPr>
          <p:cNvSpPr txBox="1"/>
          <p:nvPr/>
        </p:nvSpPr>
        <p:spPr>
          <a:xfrm>
            <a:off x="5606143" y="6454715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66781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rmAutofit fontScale="90000"/>
          </a:bodyPr>
          <a:lstStyle/>
          <a:p>
            <a:r>
              <a:rPr lang="en-AU" sz="8800" dirty="0">
                <a:latin typeface="KG Eyes Wide Open" panose="02000506000000020004" pitchFamily="2" charset="0"/>
              </a:rPr>
              <a:t>Two Dimensional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766" y="1235754"/>
            <a:ext cx="9144000" cy="4022046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LaughOutLoud" panose="02000603000000000000" pitchFamily="2" charset="0"/>
                <a:ea typeface="LaughOutLoud" panose="02000603000000000000" pitchFamily="2" charset="0"/>
              </a:rPr>
              <a:t>Teaching &amp; Learning Sessions</a:t>
            </a:r>
          </a:p>
          <a:p>
            <a:endParaRPr lang="en-AU" sz="2000" dirty="0">
              <a:latin typeface="LaughOutLoud" panose="02000603000000000000" pitchFamily="2" charset="0"/>
              <a:ea typeface="LaughOutLoud" panose="02000603000000000000" pitchFamily="2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AU" sz="3600" dirty="0">
                <a:latin typeface="FSFFatBottom" panose="02000603000000000000" pitchFamily="2" charset="0"/>
                <a:ea typeface="FSFFatBottom" panose="02000603000000000000" pitchFamily="2" charset="0"/>
              </a:rPr>
              <a:t>Can we investigate the diagonals of two-dimensional shapes?</a:t>
            </a:r>
          </a:p>
          <a:p>
            <a:pPr marL="742950" indent="-742950" algn="l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657350" lvl="2" indent="-742950" algn="l">
              <a:buFont typeface="+mj-lt"/>
              <a:buAutoNum type="alphaLcParenR"/>
            </a:pPr>
            <a:r>
              <a:rPr lang="en-AU" sz="3000" dirty="0">
                <a:latin typeface="FSFFatBottom" panose="02000603000000000000" pitchFamily="2" charset="0"/>
                <a:ea typeface="FSFFatBottom" panose="02000603000000000000" pitchFamily="2" charset="0"/>
              </a:rPr>
              <a:t>Exploring diagonal lines</a:t>
            </a:r>
          </a:p>
          <a:p>
            <a:pPr marL="1657350" lvl="2" indent="-742950" algn="l">
              <a:buFont typeface="+mj-lt"/>
              <a:buAutoNum type="alphaLcParenR"/>
            </a:pPr>
            <a:endParaRPr lang="en-AU" sz="16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657350" lvl="2" indent="-742950" algn="l">
              <a:buFont typeface="+mj-lt"/>
              <a:buAutoNum type="alphaLcParenR"/>
            </a:pPr>
            <a:r>
              <a:rPr lang="en-AU" sz="3000" dirty="0">
                <a:latin typeface="FSFFatBottom" panose="02000603000000000000" pitchFamily="2" charset="0"/>
                <a:ea typeface="FSFFatBottom" panose="02000603000000000000" pitchFamily="2" charset="0"/>
              </a:rPr>
              <a:t>Investigating the parts of a circle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293842" y="5464182"/>
            <a:ext cx="918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Manipulates, classifies and draws two-dimensional shapes, including equilateral, isosceles and scalene triangles, and describes their properties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MA3-15MG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B4D0F1-2554-414A-A324-2474C839BED0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53433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800" dirty="0">
                <a:latin typeface="KG Eyes Wide Open" panose="02000506000000020004" pitchFamily="2" charset="0"/>
              </a:rPr>
              <a:t>Session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LaughOutLoud" panose="02000603000000000000" pitchFamily="2" charset="0"/>
                <a:ea typeface="LaughOutLoud" panose="02000603000000000000" pitchFamily="2" charset="0"/>
              </a:rPr>
              <a:t>Two Lessons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9610531" y="0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9110" y="198012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129001" y="6382512"/>
            <a:ext cx="95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Investigating diagonals in 2D shapes and making connections.</a:t>
            </a:r>
            <a:endParaRPr lang="en-AU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032F7-F87A-4509-9D7E-6E380090A727}"/>
              </a:ext>
            </a:extLst>
          </p:cNvPr>
          <p:cNvSpPr txBox="1"/>
          <p:nvPr/>
        </p:nvSpPr>
        <p:spPr>
          <a:xfrm>
            <a:off x="10279223" y="987807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9723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09" y="1327829"/>
            <a:ext cx="9144000" cy="4022046"/>
          </a:xfrm>
        </p:spPr>
        <p:txBody>
          <a:bodyPr>
            <a:normAutofit/>
          </a:bodyPr>
          <a:lstStyle/>
          <a:p>
            <a:pPr algn="l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What are two-dimensional shapes?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KG Eyes Wide Open" panose="02000506000000020004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64527A-B6C9-4BE6-A14A-733D202FF9E7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1371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09" y="1327829"/>
            <a:ext cx="9144000" cy="4022046"/>
          </a:xfrm>
        </p:spPr>
        <p:txBody>
          <a:bodyPr>
            <a:normAutofit/>
          </a:bodyPr>
          <a:lstStyle/>
          <a:p>
            <a:pPr algn="l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What is a diagonal?</a:t>
            </a:r>
          </a:p>
          <a:p>
            <a:pPr algn="l"/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l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diagonal lines does a square have?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KG Eyes Wide Open" panose="02000506000000020004" pitchFamily="2" charset="0"/>
                <a:ea typeface="FSFFatBottom" panose="02000603000000000000" pitchFamily="2" charset="0"/>
              </a:rPr>
              <a:t>Activating Prior Knowledge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3685032" y="2953512"/>
            <a:ext cx="3063240" cy="2944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67ADE-B4EA-4CC6-BD90-0DF7705EB44F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47345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09" y="1327829"/>
            <a:ext cx="9144000" cy="4022046"/>
          </a:xfrm>
        </p:spPr>
        <p:txBody>
          <a:bodyPr>
            <a:normAutofit/>
          </a:bodyPr>
          <a:lstStyle/>
          <a:p>
            <a:pPr algn="l"/>
            <a:r>
              <a:rPr lang="en-AU" sz="2000" u="sng" dirty="0">
                <a:latin typeface="FSFFatBottom" panose="02000603000000000000" pitchFamily="2" charset="0"/>
                <a:ea typeface="FSFFatBottom" panose="02000603000000000000" pitchFamily="2" charset="0"/>
              </a:rPr>
              <a:t>Small Group Investigation:</a:t>
            </a: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AU" sz="2000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What is the relationship between the number of sides and the number of diagonals?</a:t>
            </a: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endParaRPr lang="en-AU" sz="2000" b="1" i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KG Eyes Wide Open" panose="02000506000000020004" pitchFamily="2" charset="0"/>
              </a:rPr>
              <a:t>Reasoning with Evidence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293842" y="5380672"/>
            <a:ext cx="9184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Supporting Inquiry Questions: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Do triangles have diagonals? Explain.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Are any of the diagonals of a particular shape also lines (axes) of symmetry? Explain.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i="1" dirty="0">
                <a:latin typeface="FSFFatBottom" panose="02000603000000000000" pitchFamily="2" charset="0"/>
                <a:ea typeface="FSFFatBottom" panose="02000603000000000000" pitchFamily="2" charset="0"/>
              </a:rPr>
              <a:t>Are any of the diagonal lines equal in length? Explain.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43433" y="1718513"/>
            <a:ext cx="378822" cy="2938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71B4D5-733F-455D-B410-93AD3E3E8ED3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9576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0" y="0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648" y="1514983"/>
            <a:ext cx="9144000" cy="4022046"/>
          </a:xfrm>
        </p:spPr>
        <p:txBody>
          <a:bodyPr>
            <a:normAutofit/>
          </a:bodyPr>
          <a:lstStyle/>
          <a:p>
            <a:pPr algn="l"/>
            <a:r>
              <a:rPr lang="en-AU" sz="3600" b="1" dirty="0">
                <a:latin typeface="FSFFatBottom" panose="02000603000000000000" pitchFamily="2" charset="0"/>
                <a:ea typeface="FSFFatBottom" panose="02000603000000000000" pitchFamily="2" charset="0"/>
              </a:rPr>
              <a:t>I used to think …</a:t>
            </a:r>
          </a:p>
          <a:p>
            <a:pPr algn="l"/>
            <a:endParaRPr lang="en-AU" sz="36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l"/>
            <a:endParaRPr lang="en-AU" sz="36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l"/>
            <a:r>
              <a:rPr lang="en-AU" sz="3600" b="1" dirty="0">
                <a:latin typeface="FSFFatBottom" panose="02000603000000000000" pitchFamily="2" charset="0"/>
                <a:ea typeface="FSFFatBottom" panose="02000603000000000000" pitchFamily="2" charset="0"/>
              </a:rPr>
              <a:t>Now I think … 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KG Eyes Wide Open" panose="02000506000000020004" pitchFamily="2" charset="0"/>
              </a:rPr>
              <a:t>Reflecting 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CF79A-F44A-405A-B6B1-993CFA559BC8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08168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800" dirty="0">
                <a:latin typeface="KG Eyes Wide Open" panose="02000506000000020004" pitchFamily="2" charset="0"/>
              </a:rPr>
              <a:t>Session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LaughOutLoud" panose="02000603000000000000" pitchFamily="2" charset="0"/>
                <a:ea typeface="LaughOutLoud" panose="02000603000000000000" pitchFamily="2" charset="0"/>
              </a:rPr>
              <a:t>Two Lessons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9610531" y="0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9110" y="198012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129001" y="6382512"/>
            <a:ext cx="95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Identifying and naming parts of a circle.</a:t>
            </a:r>
            <a:endParaRPr lang="en-AU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8B5DFB-50E6-48D3-880D-3293916A3E35}"/>
              </a:ext>
            </a:extLst>
          </p:cNvPr>
          <p:cNvSpPr txBox="1"/>
          <p:nvPr/>
        </p:nvSpPr>
        <p:spPr>
          <a:xfrm>
            <a:off x="10279223" y="942945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07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161" y="55955"/>
            <a:ext cx="9514117" cy="1255712"/>
          </a:xfrm>
        </p:spPr>
        <p:txBody>
          <a:bodyPr>
            <a:noAutofit/>
          </a:bodyPr>
          <a:lstStyle/>
          <a:p>
            <a:r>
              <a:rPr lang="en-AU" sz="4400" dirty="0">
                <a:latin typeface="LaughOutLoud" panose="02000603000000000000" pitchFamily="2" charset="0"/>
                <a:ea typeface="LaughOutLoud" panose="02000603000000000000" pitchFamily="2" charset="0"/>
              </a:rPr>
              <a:t>Can we investigate the diagonals of two-dimensional shapes?</a:t>
            </a:r>
          </a:p>
        </p:txBody>
      </p:sp>
      <p:sp>
        <p:nvSpPr>
          <p:cNvPr id="4" name="Oval 3"/>
          <p:cNvSpPr/>
          <p:nvPr/>
        </p:nvSpPr>
        <p:spPr>
          <a:xfrm>
            <a:off x="-218113" y="-151001"/>
            <a:ext cx="847288" cy="805343"/>
          </a:xfrm>
          <a:prstGeom prst="ellipse">
            <a:avLst/>
          </a:prstGeom>
          <a:solidFill>
            <a:srgbClr val="CCFF33">
              <a:alpha val="75000"/>
            </a:srgbClr>
          </a:solidFill>
          <a:ln>
            <a:solidFill>
              <a:srgbClr val="CCFF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-429208" y="-298580"/>
            <a:ext cx="1259631" cy="1179968"/>
          </a:xfrm>
          <a:prstGeom prst="ellipse">
            <a:avLst/>
          </a:prstGeom>
          <a:noFill/>
          <a:ln w="28575">
            <a:solidFill>
              <a:srgbClr val="00B050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574295" y="5349875"/>
            <a:ext cx="1508847" cy="1329768"/>
          </a:xfrm>
          <a:prstGeom prst="ellipse">
            <a:avLst/>
          </a:prstGeom>
          <a:solidFill>
            <a:srgbClr val="0070C0">
              <a:alpha val="66000"/>
            </a:srgb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KG Eyes Wide Open" panose="02000506000000020004" pitchFamily="2" charset="0"/>
                <a:ea typeface="FSFFatBottom" panose="02000603000000000000" pitchFamily="2" charset="0"/>
              </a:rPr>
              <a:t>Introducing a new concept</a:t>
            </a:r>
          </a:p>
        </p:txBody>
      </p:sp>
      <p:sp>
        <p:nvSpPr>
          <p:cNvPr id="7" name="Oval 6"/>
          <p:cNvSpPr/>
          <p:nvPr/>
        </p:nvSpPr>
        <p:spPr>
          <a:xfrm>
            <a:off x="11569958" y="4822804"/>
            <a:ext cx="329681" cy="320689"/>
          </a:xfrm>
          <a:prstGeom prst="ellipse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1476652" y="4711959"/>
            <a:ext cx="522515" cy="5458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  <a:alpha val="57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ircle: Hollow 8"/>
          <p:cNvSpPr/>
          <p:nvPr/>
        </p:nvSpPr>
        <p:spPr>
          <a:xfrm>
            <a:off x="0" y="6279502"/>
            <a:ext cx="951722" cy="979714"/>
          </a:xfrm>
          <a:prstGeom prst="donut">
            <a:avLst/>
          </a:prstGeom>
          <a:solidFill>
            <a:srgbClr val="7030A0">
              <a:alpha val="8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ircle: Hollow 9"/>
          <p:cNvSpPr/>
          <p:nvPr/>
        </p:nvSpPr>
        <p:spPr>
          <a:xfrm>
            <a:off x="475861" y="6052455"/>
            <a:ext cx="559837" cy="489857"/>
          </a:xfrm>
          <a:prstGeom prst="donut">
            <a:avLst/>
          </a:prstGeom>
          <a:solidFill>
            <a:srgbClr val="C00000">
              <a:alpha val="8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180" y="5029186"/>
            <a:ext cx="329681" cy="320689"/>
          </a:xfrm>
          <a:prstGeom prst="ellipse">
            <a:avLst/>
          </a:prstGeom>
          <a:solidFill>
            <a:srgbClr val="66FFCC">
              <a:alpha val="65882"/>
            </a:srgbClr>
          </a:solidFill>
          <a:ln>
            <a:solidFill>
              <a:srgbClr val="66FF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2874" y="4918341"/>
            <a:ext cx="522515" cy="545841"/>
          </a:xfrm>
          <a:prstGeom prst="ellipse">
            <a:avLst/>
          </a:prstGeom>
          <a:noFill/>
          <a:ln w="28575">
            <a:solidFill>
              <a:srgbClr val="009999">
                <a:alpha val="57000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ircle: Hollow 12"/>
          <p:cNvSpPr/>
          <p:nvPr/>
        </p:nvSpPr>
        <p:spPr>
          <a:xfrm>
            <a:off x="10574295" y="-653143"/>
            <a:ext cx="2317099" cy="2286000"/>
          </a:xfrm>
          <a:prstGeom prst="donut">
            <a:avLst/>
          </a:prstGeom>
          <a:solidFill>
            <a:srgbClr val="FF66CC">
              <a:alpha val="81961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2874" y="-455131"/>
            <a:ext cx="1763486" cy="1826731"/>
          </a:xfrm>
          <a:prstGeom prst="ellipse">
            <a:avLst/>
          </a:prstGeom>
          <a:noFill/>
          <a:ln w="28575">
            <a:solidFill>
              <a:srgbClr val="FF0066">
                <a:alpha val="56863"/>
              </a:srgb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964161" y="37667"/>
            <a:ext cx="329681" cy="320689"/>
          </a:xfrm>
          <a:prstGeom prst="ellipse">
            <a:avLst/>
          </a:prstGeom>
          <a:solidFill>
            <a:srgbClr val="FFFF00">
              <a:alpha val="66000"/>
            </a:srgb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9639" y="956525"/>
            <a:ext cx="659362" cy="558458"/>
          </a:xfrm>
          <a:prstGeom prst="ellipse">
            <a:avLst/>
          </a:prstGeom>
          <a:solidFill>
            <a:srgbClr val="002060">
              <a:alpha val="66000"/>
            </a:srgb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3492351" y="1746504"/>
            <a:ext cx="4625290" cy="43059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2874" y="1746504"/>
            <a:ext cx="158390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Centre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74" y="2433923"/>
            <a:ext cx="158390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Radius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72" y="3121342"/>
            <a:ext cx="158390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Diameter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4294" y="3654828"/>
            <a:ext cx="1796649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Semi-Circle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78007" y="2765548"/>
            <a:ext cx="158390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Sector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05288" y="1987761"/>
            <a:ext cx="20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Circumference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681" y="3808761"/>
            <a:ext cx="1583902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Quadrant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20B3E9-E193-4879-8E0E-EBA762F9A08F}"/>
              </a:ext>
            </a:extLst>
          </p:cNvPr>
          <p:cNvSpPr txBox="1"/>
          <p:nvPr/>
        </p:nvSpPr>
        <p:spPr>
          <a:xfrm>
            <a:off x="11212286" y="28980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12264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694</Words>
  <Application>Microsoft Office PowerPoint</Application>
  <PresentationFormat>Widescreen</PresentationFormat>
  <Paragraphs>124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FSFFatBottom</vt:lpstr>
      <vt:lpstr>KG Eyes Wide Open</vt:lpstr>
      <vt:lpstr>HelloWhimsy</vt:lpstr>
      <vt:lpstr>Calibri</vt:lpstr>
      <vt:lpstr>Arial</vt:lpstr>
      <vt:lpstr>LaughOutLoud</vt:lpstr>
      <vt:lpstr>Calibri Light</vt:lpstr>
      <vt:lpstr>Wingdings</vt:lpstr>
      <vt:lpstr>Office Theme</vt:lpstr>
      <vt:lpstr>Two Dimensional Space</vt:lpstr>
      <vt:lpstr>Two Dimensional Space</vt:lpstr>
      <vt:lpstr>Session One</vt:lpstr>
      <vt:lpstr>Can we investigate the diagonals of two-dimensional shapes?</vt:lpstr>
      <vt:lpstr>Can we investigate the diagonals of two-dimensional shapes?</vt:lpstr>
      <vt:lpstr>Can we investigate the diagonals of two-dimensional shapes?</vt:lpstr>
      <vt:lpstr>Can we investigate the diagonals of two-dimensional shapes?</vt:lpstr>
      <vt:lpstr>Session Two</vt:lpstr>
      <vt:lpstr>Can we investigate the diagonals of two-dimensional shapes?</vt:lpstr>
      <vt:lpstr>Can we investigate the diagonals of two-dimensional shapes?</vt:lpstr>
      <vt:lpstr>Can we investigate the diagonals of two-dimensional shapes?</vt:lpstr>
      <vt:lpstr>Can we investigate the diagonals of two-dimensional shapes?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Vigors</dc:creator>
  <cp:lastModifiedBy>Alice Vigors</cp:lastModifiedBy>
  <cp:revision>13</cp:revision>
  <dcterms:created xsi:type="dcterms:W3CDTF">2017-03-18T07:55:28Z</dcterms:created>
  <dcterms:modified xsi:type="dcterms:W3CDTF">2018-03-05T01:45:24Z</dcterms:modified>
</cp:coreProperties>
</file>