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3FDD5049-06F0-418F-89D4-20A50909A248}" type="datetimeFigureOut">
              <a:rPr lang="en-AU" smtClean="0"/>
              <a:t>5/03/2018</a:t>
            </a:fld>
            <a:endParaRPr lang="en-AU"/>
          </a:p>
        </p:txBody>
      </p:sp>
      <p:sp>
        <p:nvSpPr>
          <p:cNvPr id="17" name="Footer Placeholder 16"/>
          <p:cNvSpPr>
            <a:spLocks noGrp="1"/>
          </p:cNvSpPr>
          <p:nvPr>
            <p:ph type="ftr" sz="quarter" idx="11"/>
          </p:nvPr>
        </p:nvSpPr>
        <p:spPr>
          <a:xfrm>
            <a:off x="5410200" y="4205288"/>
            <a:ext cx="1295400" cy="457200"/>
          </a:xfrm>
        </p:spPr>
        <p:txBody>
          <a:bodyPr/>
          <a:lstStyle/>
          <a:p>
            <a:endParaRPr lang="en-AU"/>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E3B4439-6E69-4BFA-8752-2E074E08C545}"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DD5049-06F0-418F-89D4-20A50909A248}" type="datetimeFigureOut">
              <a:rPr lang="en-AU" smtClean="0"/>
              <a:t>5/03/2018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E3B4439-6E69-4BFA-8752-2E074E08C54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DD5049-06F0-418F-89D4-20A50909A248}" type="datetimeFigureOut">
              <a:rPr lang="en-AU" smtClean="0"/>
              <a:t>5/03/2018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E3B4439-6E69-4BFA-8752-2E074E08C54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DD5049-06F0-418F-89D4-20A50909A248}" type="datetimeFigureOut">
              <a:rPr lang="en-AU" smtClean="0"/>
              <a:t>5/03/2018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E3B4439-6E69-4BFA-8752-2E074E08C54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FDD5049-06F0-418F-89D4-20A50909A248}" type="datetimeFigureOut">
              <a:rPr lang="en-AU" smtClean="0"/>
              <a:t>5/03/2018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E3B4439-6E69-4BFA-8752-2E074E08C545}"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FDD5049-06F0-418F-89D4-20A50909A248}" type="datetimeFigureOut">
              <a:rPr lang="en-AU" smtClean="0"/>
              <a:t>5/03/2018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E3B4439-6E69-4BFA-8752-2E074E08C54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3FDD5049-06F0-418F-89D4-20A50909A248}" type="datetimeFigureOut">
              <a:rPr lang="en-AU" smtClean="0"/>
              <a:t>5/03/2018</a:t>
            </a:fld>
            <a:endParaRPr lang="en-AU"/>
          </a:p>
        </p:txBody>
      </p:sp>
      <p:sp>
        <p:nvSpPr>
          <p:cNvPr id="27" name="Slide Number Placeholder 26"/>
          <p:cNvSpPr>
            <a:spLocks noGrp="1"/>
          </p:cNvSpPr>
          <p:nvPr>
            <p:ph type="sldNum" sz="quarter" idx="11"/>
          </p:nvPr>
        </p:nvSpPr>
        <p:spPr/>
        <p:txBody>
          <a:bodyPr rtlCol="0"/>
          <a:lstStyle/>
          <a:p>
            <a:fld id="{3E3B4439-6E69-4BFA-8752-2E074E08C545}" type="slidenum">
              <a:rPr lang="en-AU" smtClean="0"/>
              <a:t>‹#›</a:t>
            </a:fld>
            <a:endParaRPr lang="en-AU"/>
          </a:p>
        </p:txBody>
      </p:sp>
      <p:sp>
        <p:nvSpPr>
          <p:cNvPr id="28" name="Footer Placeholder 27"/>
          <p:cNvSpPr>
            <a:spLocks noGrp="1"/>
          </p:cNvSpPr>
          <p:nvPr>
            <p:ph type="ftr" sz="quarter" idx="12"/>
          </p:nvPr>
        </p:nvSpPr>
        <p:spPr/>
        <p:txBody>
          <a:bodyPr rtlCol="0"/>
          <a:lstStyle/>
          <a:p>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3FDD5049-06F0-418F-89D4-20A50909A248}" type="datetimeFigureOut">
              <a:rPr lang="en-AU" smtClean="0"/>
              <a:t>5/03/2018</a:t>
            </a:fld>
            <a:endParaRPr lang="en-AU"/>
          </a:p>
        </p:txBody>
      </p:sp>
      <p:sp>
        <p:nvSpPr>
          <p:cNvPr id="4" name="Footer Placeholder 3"/>
          <p:cNvSpPr>
            <a:spLocks noGrp="1"/>
          </p:cNvSpPr>
          <p:nvPr>
            <p:ph type="ftr" sz="quarter" idx="11"/>
          </p:nvPr>
        </p:nvSpPr>
        <p:spPr>
          <a:xfrm>
            <a:off x="5257800" y="612648"/>
            <a:ext cx="1325880" cy="457200"/>
          </a:xfrm>
        </p:spPr>
        <p:txBody>
          <a:bodyPr/>
          <a:lstStyle/>
          <a:p>
            <a:endParaRPr lang="en-AU"/>
          </a:p>
        </p:txBody>
      </p:sp>
      <p:sp>
        <p:nvSpPr>
          <p:cNvPr id="5" name="Slide Number Placeholder 4"/>
          <p:cNvSpPr>
            <a:spLocks noGrp="1"/>
          </p:cNvSpPr>
          <p:nvPr>
            <p:ph type="sldNum" sz="quarter" idx="12"/>
          </p:nvPr>
        </p:nvSpPr>
        <p:spPr>
          <a:xfrm>
            <a:off x="8174736" y="2272"/>
            <a:ext cx="762000" cy="365760"/>
          </a:xfrm>
        </p:spPr>
        <p:txBody>
          <a:bodyPr/>
          <a:lstStyle/>
          <a:p>
            <a:fld id="{3E3B4439-6E69-4BFA-8752-2E074E08C54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D5049-06F0-418F-89D4-20A50909A248}" type="datetimeFigureOut">
              <a:rPr lang="en-AU" smtClean="0"/>
              <a:t>5/03/2018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E3B4439-6E69-4BFA-8752-2E074E08C54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FDD5049-06F0-418F-89D4-20A50909A248}" type="datetimeFigureOut">
              <a:rPr lang="en-AU" smtClean="0"/>
              <a:t>5/03/2018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E3B4439-6E69-4BFA-8752-2E074E08C545}"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FDD5049-06F0-418F-89D4-20A50909A248}" type="datetimeFigureOut">
              <a:rPr lang="en-AU" smtClean="0"/>
              <a:t>5/03/2018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E3B4439-6E69-4BFA-8752-2E074E08C545}"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FDD5049-06F0-418F-89D4-20A50909A248}" type="datetimeFigureOut">
              <a:rPr lang="en-AU" smtClean="0"/>
              <a:t>5/03/2018</a:t>
            </a:fld>
            <a:endParaRPr lang="en-AU"/>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AU"/>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E3B4439-6E69-4BFA-8752-2E074E08C545}"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AU" sz="8000" dirty="0">
                <a:latin typeface="Comic Sans MS" panose="030F0702030302020204" pitchFamily="66" charset="0"/>
              </a:rPr>
              <a:t>Addition and Subtraction</a:t>
            </a:r>
          </a:p>
        </p:txBody>
      </p:sp>
      <p:sp>
        <p:nvSpPr>
          <p:cNvPr id="3" name="Oval 2">
            <a:extLst>
              <a:ext uri="{FF2B5EF4-FFF2-40B4-BE49-F238E27FC236}">
                <a16:creationId xmlns:a16="http://schemas.microsoft.com/office/drawing/2014/main" id="{0B818295-BBEC-4F19-B517-07AF70F76BD6}"/>
              </a:ext>
            </a:extLst>
          </p:cNvPr>
          <p:cNvSpPr/>
          <p:nvPr/>
        </p:nvSpPr>
        <p:spPr>
          <a:xfrm>
            <a:off x="8026299" y="5579900"/>
            <a:ext cx="1104900" cy="1247775"/>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a:solidFill>
                  <a:srgbClr val="002060"/>
                </a:solidFill>
                <a:latin typeface="HelloWhimsy" panose="02000603000000000000" pitchFamily="2" charset="0"/>
                <a:ea typeface="HelloWhimsy" panose="02000603000000000000" pitchFamily="2" charset="0"/>
              </a:rPr>
              <a:t>Alice Vigors</a:t>
            </a:r>
          </a:p>
          <a:p>
            <a:pPr algn="ctr"/>
            <a:r>
              <a:rPr lang="en-AU" sz="1400" b="1" dirty="0">
                <a:solidFill>
                  <a:srgbClr val="002060"/>
                </a:solidFill>
                <a:latin typeface="HelloWhimsy" panose="02000603000000000000" pitchFamily="2" charset="0"/>
                <a:ea typeface="HelloWhimsy" panose="02000603000000000000" pitchFamily="2" charset="0"/>
              </a:rPr>
              <a:t>2017</a:t>
            </a:r>
          </a:p>
        </p:txBody>
      </p:sp>
    </p:spTree>
    <p:extLst>
      <p:ext uri="{BB962C8B-B14F-4D97-AF65-F5344CB8AC3E}">
        <p14:creationId xmlns:p14="http://schemas.microsoft.com/office/powerpoint/2010/main" val="3020386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066800"/>
          </a:xfrm>
        </p:spPr>
        <p:txBody>
          <a:bodyPr>
            <a:normAutofit/>
          </a:bodyPr>
          <a:lstStyle/>
          <a:p>
            <a:r>
              <a:rPr lang="en-AU" sz="3200" dirty="0">
                <a:latin typeface="Comic Sans MS" panose="030F0702030302020204" pitchFamily="66" charset="0"/>
              </a:rPr>
              <a:t>Can you solve addition and subtraction word problems?</a:t>
            </a:r>
          </a:p>
        </p:txBody>
      </p:sp>
      <p:sp>
        <p:nvSpPr>
          <p:cNvPr id="3" name="Content Placeholder 2"/>
          <p:cNvSpPr>
            <a:spLocks noGrp="1"/>
          </p:cNvSpPr>
          <p:nvPr>
            <p:ph idx="1"/>
          </p:nvPr>
        </p:nvSpPr>
        <p:spPr>
          <a:xfrm>
            <a:off x="211600" y="1484784"/>
            <a:ext cx="8928992" cy="4729712"/>
          </a:xfrm>
        </p:spPr>
        <p:txBody>
          <a:bodyPr>
            <a:noAutofit/>
          </a:bodyPr>
          <a:lstStyle/>
          <a:p>
            <a:pPr marL="109728" indent="0">
              <a:buNone/>
            </a:pPr>
            <a:r>
              <a:rPr lang="en-AU" sz="1800" dirty="0">
                <a:latin typeface="Comic Sans MS" panose="030F0702030302020204" pitchFamily="66" charset="0"/>
              </a:rPr>
              <a:t>Use a range of strategies to solve these word problems, including showing your working out.</a:t>
            </a:r>
          </a:p>
          <a:p>
            <a:pPr marL="109728" indent="0">
              <a:buNone/>
            </a:pPr>
            <a:r>
              <a:rPr lang="en-AU" sz="1800" dirty="0">
                <a:latin typeface="Comic Sans MS" panose="030F0702030302020204" pitchFamily="66" charset="0"/>
              </a:rPr>
              <a:t> </a:t>
            </a:r>
          </a:p>
          <a:p>
            <a:pPr marL="452628" lvl="0" indent="-342900">
              <a:buFont typeface="+mj-lt"/>
              <a:buAutoNum type="arabicPeriod" startAt="7"/>
            </a:pPr>
            <a:r>
              <a:rPr lang="en-AU" sz="1800" dirty="0">
                <a:latin typeface="Comic Sans MS" panose="030F0702030302020204" pitchFamily="66" charset="0"/>
              </a:rPr>
              <a:t>Archie, Molly and Matilda have a combined mass of 119 kg. If Archie weighs 45 kg and Molly weighs 2.5 kg less than him, how much does Matilda weigh? Mum weighs 63 kg and Dad’s mass is Archie’s and Matilda’s combined. What is the mass of the whole family?</a:t>
            </a:r>
          </a:p>
          <a:p>
            <a:pPr marL="452628" indent="-342900">
              <a:buFont typeface="+mj-lt"/>
              <a:buAutoNum type="arabicPeriod" startAt="7"/>
            </a:pPr>
            <a:r>
              <a:rPr lang="en-AU" sz="1800" dirty="0">
                <a:latin typeface="Comic Sans MS" panose="030F0702030302020204" pitchFamily="66" charset="0"/>
              </a:rPr>
              <a:t>Mars is 206 670 000 km from the Sun and Earth is 147 100 000 km from the sun. What is the difference between these distances?</a:t>
            </a:r>
          </a:p>
          <a:p>
            <a:pPr marL="452628" lvl="0" indent="-342900">
              <a:buFont typeface="+mj-lt"/>
              <a:buAutoNum type="arabicPeriod" startAt="7"/>
            </a:pPr>
            <a:r>
              <a:rPr lang="en-AU" sz="1800" dirty="0">
                <a:latin typeface="Comic Sans MS" panose="030F0702030302020204" pitchFamily="66" charset="0"/>
              </a:rPr>
              <a:t>Harry used his old building blocks to build a staircase. He used 78 blocks on the bottom row. He then used 13 less blocks every time in each row after that. How many blocks had he used by the time he had built 6 rows?</a:t>
            </a:r>
          </a:p>
          <a:p>
            <a:pPr marL="452628" lvl="0" indent="-342900">
              <a:buFont typeface="+mj-lt"/>
              <a:buAutoNum type="arabicPeriod" startAt="7"/>
            </a:pPr>
            <a:r>
              <a:rPr lang="en-AU" sz="1800" dirty="0" err="1">
                <a:latin typeface="Comic Sans MS" panose="030F0702030302020204" pitchFamily="66" charset="0"/>
              </a:rPr>
              <a:t>Keiran</a:t>
            </a:r>
            <a:r>
              <a:rPr lang="en-AU" sz="1800" dirty="0">
                <a:latin typeface="Comic Sans MS" panose="030F0702030302020204" pitchFamily="66" charset="0"/>
              </a:rPr>
              <a:t> and Adam were given the same amount of money for their birthdays. When they went shopping together, </a:t>
            </a:r>
            <a:r>
              <a:rPr lang="en-AU" sz="1800" dirty="0" err="1">
                <a:latin typeface="Comic Sans MS" panose="030F0702030302020204" pitchFamily="66" charset="0"/>
              </a:rPr>
              <a:t>Keiran</a:t>
            </a:r>
            <a:r>
              <a:rPr lang="en-AU" sz="1800" dirty="0">
                <a:latin typeface="Comic Sans MS" panose="030F0702030302020204" pitchFamily="66" charset="0"/>
              </a:rPr>
              <a:t> found a CD that he liked but it cost $18.75, which was more money than he had. Adam lent him his money as well. When he paid, </a:t>
            </a:r>
            <a:r>
              <a:rPr lang="en-AU" sz="1800" dirty="0" err="1">
                <a:latin typeface="Comic Sans MS" panose="030F0702030302020204" pitchFamily="66" charset="0"/>
              </a:rPr>
              <a:t>Keiran</a:t>
            </a:r>
            <a:r>
              <a:rPr lang="en-AU" sz="1800" dirty="0">
                <a:latin typeface="Comic Sans MS" panose="030F0702030302020204" pitchFamily="66" charset="0"/>
              </a:rPr>
              <a:t> received $13.25 in change which he gave back to Adam. How much money had they each received for their birthdays? How much does he still owe Adam?</a:t>
            </a:r>
          </a:p>
        </p:txBody>
      </p:sp>
      <p:sp>
        <p:nvSpPr>
          <p:cNvPr id="4" name="TextBox 3">
            <a:extLst>
              <a:ext uri="{FF2B5EF4-FFF2-40B4-BE49-F238E27FC236}">
                <a16:creationId xmlns:a16="http://schemas.microsoft.com/office/drawing/2014/main" id="{19CDC0FE-1BC3-466D-BA42-A8FA75808616}"/>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757530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r>
              <a:rPr lang="en-AU" dirty="0">
                <a:latin typeface="Comic Sans MS" panose="030F0702030302020204" pitchFamily="66" charset="0"/>
              </a:rPr>
              <a:t>Can you solve addition and subtraction word problems?</a:t>
            </a:r>
          </a:p>
        </p:txBody>
      </p:sp>
      <p:sp>
        <p:nvSpPr>
          <p:cNvPr id="3" name="Content Placeholder 2"/>
          <p:cNvSpPr>
            <a:spLocks noGrp="1"/>
          </p:cNvSpPr>
          <p:nvPr>
            <p:ph idx="1"/>
          </p:nvPr>
        </p:nvSpPr>
        <p:spPr>
          <a:xfrm>
            <a:off x="457200" y="1844824"/>
            <a:ext cx="8229600" cy="4729712"/>
          </a:xfrm>
        </p:spPr>
        <p:txBody>
          <a:bodyPr/>
          <a:lstStyle/>
          <a:p>
            <a:r>
              <a:rPr lang="en-AU" b="1" dirty="0">
                <a:latin typeface="Comic Sans MS" panose="030F0702030302020204" pitchFamily="66" charset="0"/>
              </a:rPr>
              <a:t>How much will you save if you buy an item on sale that was $76.95 and is now $68.99?</a:t>
            </a:r>
            <a:endParaRPr lang="en-AU" dirty="0">
              <a:latin typeface="Comic Sans MS" panose="030F0702030302020204" pitchFamily="66" charset="0"/>
            </a:endParaRPr>
          </a:p>
        </p:txBody>
      </p:sp>
      <p:sp>
        <p:nvSpPr>
          <p:cNvPr id="4" name="TextBox 3">
            <a:extLst>
              <a:ext uri="{FF2B5EF4-FFF2-40B4-BE49-F238E27FC236}">
                <a16:creationId xmlns:a16="http://schemas.microsoft.com/office/drawing/2014/main" id="{D3F53A53-02CC-48A9-BFE6-9FB6883B66EC}"/>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244228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 y="260648"/>
            <a:ext cx="8229600" cy="1066800"/>
          </a:xfrm>
        </p:spPr>
        <p:txBody>
          <a:bodyPr>
            <a:normAutofit/>
          </a:bodyPr>
          <a:lstStyle/>
          <a:p>
            <a:r>
              <a:rPr lang="en-AU" sz="2400" dirty="0">
                <a:latin typeface="Comic Sans MS" panose="030F0702030302020204" pitchFamily="66" charset="0"/>
              </a:rPr>
              <a:t>Can you solve addition and subtraction word problems?</a:t>
            </a:r>
          </a:p>
        </p:txBody>
      </p:sp>
      <p:sp>
        <p:nvSpPr>
          <p:cNvPr id="3" name="Content Placeholder 2"/>
          <p:cNvSpPr>
            <a:spLocks noGrp="1"/>
          </p:cNvSpPr>
          <p:nvPr>
            <p:ph idx="1"/>
          </p:nvPr>
        </p:nvSpPr>
        <p:spPr>
          <a:xfrm>
            <a:off x="474792" y="980728"/>
            <a:ext cx="8229600" cy="4729712"/>
          </a:xfrm>
        </p:spPr>
        <p:txBody>
          <a:bodyPr>
            <a:normAutofit/>
          </a:bodyPr>
          <a:lstStyle/>
          <a:p>
            <a:pPr marL="109728" indent="0">
              <a:buNone/>
            </a:pPr>
            <a:r>
              <a:rPr lang="en-AU" sz="1800" b="1" dirty="0">
                <a:latin typeface="Comic Sans MS" panose="030F0702030302020204" pitchFamily="66" charset="0"/>
              </a:rPr>
              <a:t>Use a range of strategies to solve these word problems, including showing your working out.</a:t>
            </a:r>
          </a:p>
          <a:p>
            <a:pPr marL="109728" indent="0">
              <a:buNone/>
            </a:pPr>
            <a:r>
              <a:rPr lang="en-AU" sz="1600" dirty="0">
                <a:latin typeface="Comic Sans MS" panose="030F0702030302020204" pitchFamily="66" charset="0"/>
              </a:rPr>
              <a:t>Stef and </a:t>
            </a:r>
            <a:r>
              <a:rPr lang="en-AU" sz="1600" dirty="0" err="1">
                <a:latin typeface="Comic Sans MS" panose="030F0702030302020204" pitchFamily="66" charset="0"/>
              </a:rPr>
              <a:t>Marly’s</a:t>
            </a:r>
            <a:r>
              <a:rPr lang="en-AU" sz="1600" dirty="0">
                <a:latin typeface="Comic Sans MS" panose="030F0702030302020204" pitchFamily="66" charset="0"/>
              </a:rPr>
              <a:t> parents give each of them $10 pocket money each week. They must use some of it to buy their lunch from the school canteen every Friday. </a:t>
            </a:r>
          </a:p>
          <a:p>
            <a:r>
              <a:rPr lang="en-AU" sz="1600" dirty="0">
                <a:latin typeface="Comic Sans MS" panose="030F0702030302020204" pitchFamily="66" charset="0"/>
              </a:rPr>
              <a:t>If they both save the pocket money left over from buying Friday lunches, who will have saved the most by the end of 4 weeks? Use this canteen price list and the tables below. </a:t>
            </a:r>
          </a:p>
        </p:txBody>
      </p:sp>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852936"/>
            <a:ext cx="8352928" cy="4005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6FC75857-D0A7-480E-923A-8DEA4338628C}"/>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100642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066800"/>
          </a:xfrm>
        </p:spPr>
        <p:txBody>
          <a:bodyPr>
            <a:normAutofit/>
          </a:bodyPr>
          <a:lstStyle/>
          <a:p>
            <a:r>
              <a:rPr lang="en-AU" sz="3200" dirty="0">
                <a:latin typeface="Comic Sans MS" panose="030F0702030302020204" pitchFamily="66" charset="0"/>
              </a:rPr>
              <a:t>Can you solve addition and subtraction word problems?</a:t>
            </a:r>
          </a:p>
        </p:txBody>
      </p:sp>
      <p:sp>
        <p:nvSpPr>
          <p:cNvPr id="3" name="Content Placeholder 2"/>
          <p:cNvSpPr>
            <a:spLocks noGrp="1"/>
          </p:cNvSpPr>
          <p:nvPr>
            <p:ph idx="1"/>
          </p:nvPr>
        </p:nvSpPr>
        <p:spPr>
          <a:xfrm>
            <a:off x="467544" y="1772816"/>
            <a:ext cx="8229600" cy="4729712"/>
          </a:xfrm>
        </p:spPr>
        <p:txBody>
          <a:bodyPr>
            <a:normAutofit/>
          </a:bodyPr>
          <a:lstStyle/>
          <a:p>
            <a:pPr marL="109728" indent="0">
              <a:buNone/>
            </a:pPr>
            <a:r>
              <a:rPr lang="en-AU" b="1" dirty="0">
                <a:latin typeface="Comic Sans MS" panose="030F0702030302020204" pitchFamily="66" charset="0"/>
              </a:rPr>
              <a:t>Use a range of strategies to solve these word problems, including showing your working out.</a:t>
            </a:r>
          </a:p>
          <a:p>
            <a:pPr marL="109728" indent="0">
              <a:buNone/>
            </a:pPr>
            <a:r>
              <a:rPr lang="en-AU" sz="2400" dirty="0">
                <a:latin typeface="Comic Sans MS" panose="030F0702030302020204" pitchFamily="66" charset="0"/>
              </a:rPr>
              <a:t>•	How much did each girl spend each week? </a:t>
            </a:r>
          </a:p>
          <a:p>
            <a:pPr marL="109728" indent="0">
              <a:buNone/>
            </a:pPr>
            <a:r>
              <a:rPr lang="en-AU" sz="2400" dirty="0">
                <a:latin typeface="Comic Sans MS" panose="030F0702030302020204" pitchFamily="66" charset="0"/>
              </a:rPr>
              <a:t>•	How much was saved each week by each girl? </a:t>
            </a:r>
          </a:p>
          <a:p>
            <a:pPr marL="109728" indent="0">
              <a:buNone/>
            </a:pPr>
            <a:r>
              <a:rPr lang="en-AU" sz="2400" dirty="0">
                <a:latin typeface="Comic Sans MS" panose="030F0702030302020204" pitchFamily="66" charset="0"/>
              </a:rPr>
              <a:t>•	Who saved the most money?</a:t>
            </a:r>
          </a:p>
          <a:p>
            <a:pPr marL="109728" indent="0">
              <a:buNone/>
            </a:pPr>
            <a:r>
              <a:rPr lang="en-AU" sz="2400" dirty="0">
                <a:latin typeface="Comic Sans MS" panose="030F0702030302020204" pitchFamily="66" charset="0"/>
              </a:rPr>
              <a:t>•	What was the difference between them?</a:t>
            </a:r>
          </a:p>
          <a:p>
            <a:pPr marL="109728" indent="0">
              <a:buNone/>
            </a:pPr>
            <a:r>
              <a:rPr lang="en-AU" sz="2400" dirty="0">
                <a:latin typeface="Comic Sans MS" panose="030F0702030302020204" pitchFamily="66" charset="0"/>
              </a:rPr>
              <a:t>•	What is the most possible amount of money they could have saved if they still bought lunches each Friday? What would be the least possible amount of money?</a:t>
            </a:r>
          </a:p>
        </p:txBody>
      </p:sp>
      <p:sp>
        <p:nvSpPr>
          <p:cNvPr id="4" name="TextBox 3">
            <a:extLst>
              <a:ext uri="{FF2B5EF4-FFF2-40B4-BE49-F238E27FC236}">
                <a16:creationId xmlns:a16="http://schemas.microsoft.com/office/drawing/2014/main" id="{567696BE-23D1-4388-8317-83ACDF1B7BD3}"/>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390568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p>
            <a:r>
              <a:rPr lang="en-AU" dirty="0">
                <a:latin typeface="Comic Sans MS" panose="030F0702030302020204" pitchFamily="66" charset="0"/>
              </a:rPr>
              <a:t>Warm-Up: Magic Squares</a:t>
            </a:r>
          </a:p>
        </p:txBody>
      </p:sp>
      <p:sp>
        <p:nvSpPr>
          <p:cNvPr id="3" name="Content Placeholder 2"/>
          <p:cNvSpPr>
            <a:spLocks noGrp="1"/>
          </p:cNvSpPr>
          <p:nvPr>
            <p:ph idx="1"/>
          </p:nvPr>
        </p:nvSpPr>
        <p:spPr>
          <a:xfrm>
            <a:off x="457200" y="1844824"/>
            <a:ext cx="8229600" cy="4729712"/>
          </a:xfrm>
        </p:spPr>
        <p:txBody>
          <a:bodyPr/>
          <a:lstStyle/>
          <a:p>
            <a:r>
              <a:rPr lang="en-AU" dirty="0">
                <a:latin typeface="Comic Sans MS" panose="030F0702030302020204" pitchFamily="66" charset="0"/>
              </a:rPr>
              <a:t>Each row and column adds to give the number in the top grey square. </a:t>
            </a:r>
          </a:p>
        </p:txBody>
      </p:sp>
      <p:pic>
        <p:nvPicPr>
          <p:cNvPr id="205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780928"/>
            <a:ext cx="8928992" cy="3918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B944413-8E04-4AF5-A127-6BEDB7A9AC05}"/>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717457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r>
              <a:rPr lang="en-AU" dirty="0">
                <a:latin typeface="Comic Sans MS" panose="030F0702030302020204" pitchFamily="66" charset="0"/>
              </a:rPr>
              <a:t>Can you solve problems involving decimal notation?</a:t>
            </a:r>
          </a:p>
        </p:txBody>
      </p:sp>
      <p:sp>
        <p:nvSpPr>
          <p:cNvPr id="3" name="Content Placeholder 2"/>
          <p:cNvSpPr>
            <a:spLocks noGrp="1"/>
          </p:cNvSpPr>
          <p:nvPr>
            <p:ph idx="1"/>
          </p:nvPr>
        </p:nvSpPr>
        <p:spPr>
          <a:xfrm>
            <a:off x="457200" y="1844824"/>
            <a:ext cx="8229600" cy="4729712"/>
          </a:xfrm>
        </p:spPr>
        <p:txBody>
          <a:bodyPr/>
          <a:lstStyle/>
          <a:p>
            <a:r>
              <a:rPr lang="en-AU" b="1" dirty="0">
                <a:latin typeface="Comic Sans MS" panose="030F0702030302020204" pitchFamily="66" charset="0"/>
              </a:rPr>
              <a:t>Alex bought three magazines for $6.25, $3.25 and $4.95. How much did he spend altogether?</a:t>
            </a:r>
            <a:r>
              <a:rPr lang="en-AU" dirty="0">
                <a:latin typeface="Comic Sans MS" panose="030F0702030302020204" pitchFamily="66" charset="0"/>
              </a:rPr>
              <a:t> </a:t>
            </a:r>
          </a:p>
        </p:txBody>
      </p:sp>
      <p:sp>
        <p:nvSpPr>
          <p:cNvPr id="4" name="TextBox 3">
            <a:extLst>
              <a:ext uri="{FF2B5EF4-FFF2-40B4-BE49-F238E27FC236}">
                <a16:creationId xmlns:a16="http://schemas.microsoft.com/office/drawing/2014/main" id="{D281F81F-5D1F-4A24-B87D-F2FDB7BB1898}"/>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827218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r>
              <a:rPr lang="en-AU" dirty="0">
                <a:latin typeface="Comic Sans MS" panose="030F0702030302020204" pitchFamily="66" charset="0"/>
              </a:rPr>
              <a:t>Can you solve problems involving decimal notation?</a:t>
            </a:r>
          </a:p>
        </p:txBody>
      </p:sp>
      <p:sp>
        <p:nvSpPr>
          <p:cNvPr id="3" name="Content Placeholder 2"/>
          <p:cNvSpPr>
            <a:spLocks noGrp="1"/>
          </p:cNvSpPr>
          <p:nvPr>
            <p:ph idx="1"/>
          </p:nvPr>
        </p:nvSpPr>
        <p:spPr>
          <a:xfrm>
            <a:off x="457200" y="1844824"/>
            <a:ext cx="8229600" cy="4729712"/>
          </a:xfrm>
        </p:spPr>
        <p:txBody>
          <a:bodyPr/>
          <a:lstStyle/>
          <a:p>
            <a:r>
              <a:rPr lang="en-AU" b="1" dirty="0">
                <a:latin typeface="Comic Sans MS" panose="030F0702030302020204" pitchFamily="66" charset="0"/>
              </a:rPr>
              <a:t>Calculate the total of these bills:</a:t>
            </a:r>
          </a:p>
          <a:p>
            <a:endParaRPr lang="en-AU"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10801644"/>
              </p:ext>
            </p:extLst>
          </p:nvPr>
        </p:nvGraphicFramePr>
        <p:xfrm>
          <a:off x="323525" y="2492896"/>
          <a:ext cx="8424938" cy="4032448"/>
        </p:xfrm>
        <a:graphic>
          <a:graphicData uri="http://schemas.openxmlformats.org/drawingml/2006/table">
            <a:tbl>
              <a:tblPr firstRow="1" firstCol="1" bandRow="1">
                <a:tableStyleId>{5C22544A-7EE6-4342-B048-85BDC9FD1C3A}</a:tableStyleId>
              </a:tblPr>
              <a:tblGrid>
                <a:gridCol w="4212469">
                  <a:extLst>
                    <a:ext uri="{9D8B030D-6E8A-4147-A177-3AD203B41FA5}">
                      <a16:colId xmlns:a16="http://schemas.microsoft.com/office/drawing/2014/main" val="20000"/>
                    </a:ext>
                  </a:extLst>
                </a:gridCol>
                <a:gridCol w="4212469">
                  <a:extLst>
                    <a:ext uri="{9D8B030D-6E8A-4147-A177-3AD203B41FA5}">
                      <a16:colId xmlns:a16="http://schemas.microsoft.com/office/drawing/2014/main" val="20001"/>
                    </a:ext>
                  </a:extLst>
                </a:gridCol>
              </a:tblGrid>
              <a:tr h="2240249">
                <a:tc>
                  <a:txBody>
                    <a:bodyPr/>
                    <a:lstStyle/>
                    <a:p>
                      <a:pPr algn="ctr">
                        <a:spcAft>
                          <a:spcPts val="0"/>
                        </a:spcAft>
                      </a:pPr>
                      <a:r>
                        <a:rPr lang="en-AU" sz="2000" u="sng" dirty="0">
                          <a:effectLst/>
                          <a:latin typeface="Comic Sans MS" panose="030F0702030302020204" pitchFamily="66" charset="0"/>
                        </a:rPr>
                        <a:t>Café Uno</a:t>
                      </a:r>
                      <a:endParaRPr lang="en-AU" sz="2000" dirty="0">
                        <a:effectLst/>
                        <a:latin typeface="Comic Sans MS" panose="030F0702030302020204" pitchFamily="66" charset="0"/>
                      </a:endParaRPr>
                    </a:p>
                    <a:p>
                      <a:pPr>
                        <a:spcAft>
                          <a:spcPts val="0"/>
                        </a:spcAft>
                      </a:pPr>
                      <a:r>
                        <a:rPr lang="en-AU" sz="1400" dirty="0" err="1">
                          <a:effectLst/>
                          <a:latin typeface="Comic Sans MS" panose="030F0702030302020204" pitchFamily="66" charset="0"/>
                        </a:rPr>
                        <a:t>Mochaccino</a:t>
                      </a:r>
                      <a:r>
                        <a:rPr lang="en-AU" sz="1400" dirty="0">
                          <a:effectLst/>
                          <a:latin typeface="Comic Sans MS" panose="030F0702030302020204" pitchFamily="66" charset="0"/>
                        </a:rPr>
                        <a:t>                             $ 3 . 2 5</a:t>
                      </a:r>
                    </a:p>
                    <a:p>
                      <a:pPr>
                        <a:spcAft>
                          <a:spcPts val="0"/>
                        </a:spcAft>
                      </a:pPr>
                      <a:r>
                        <a:rPr lang="en-AU" sz="1400" dirty="0">
                          <a:effectLst/>
                          <a:latin typeface="Comic Sans MS" panose="030F0702030302020204" pitchFamily="66" charset="0"/>
                        </a:rPr>
                        <a:t>Ham &amp; Cheese </a:t>
                      </a:r>
                      <a:r>
                        <a:rPr lang="en-AU" sz="1400" dirty="0" err="1">
                          <a:effectLst/>
                          <a:latin typeface="Comic Sans MS" panose="030F0702030302020204" pitchFamily="66" charset="0"/>
                        </a:rPr>
                        <a:t>Toastie</a:t>
                      </a:r>
                      <a:r>
                        <a:rPr lang="en-AU" sz="1400" dirty="0">
                          <a:effectLst/>
                          <a:latin typeface="Comic Sans MS" panose="030F0702030302020204" pitchFamily="66" charset="0"/>
                        </a:rPr>
                        <a:t>                $ 7 . 5 0</a:t>
                      </a:r>
                    </a:p>
                    <a:p>
                      <a:pPr>
                        <a:spcAft>
                          <a:spcPts val="0"/>
                        </a:spcAft>
                      </a:pPr>
                      <a:r>
                        <a:rPr lang="en-AU" sz="1400" dirty="0">
                          <a:effectLst/>
                          <a:latin typeface="Comic Sans MS" panose="030F0702030302020204" pitchFamily="66" charset="0"/>
                        </a:rPr>
                        <a:t>Choc Chip Cookie                      $ 2 . 7 5</a:t>
                      </a:r>
                      <a:endParaRPr lang="en-AU" sz="1400" dirty="0">
                        <a:effectLst/>
                        <a:latin typeface="Comic Sans MS" panose="030F0702030302020204" pitchFamily="66" charset="0"/>
                        <a:ea typeface="SimSun"/>
                      </a:endParaRPr>
                    </a:p>
                  </a:txBody>
                  <a:tcPr marL="68580" marR="68580" marT="0" marB="0">
                    <a:solidFill>
                      <a:schemeClr val="accent2">
                        <a:lumMod val="60000"/>
                        <a:lumOff val="40000"/>
                      </a:schemeClr>
                    </a:solidFill>
                  </a:tcPr>
                </a:tc>
                <a:tc>
                  <a:txBody>
                    <a:bodyPr/>
                    <a:lstStyle/>
                    <a:p>
                      <a:pPr algn="ctr">
                        <a:spcAft>
                          <a:spcPts val="0"/>
                        </a:spcAft>
                      </a:pPr>
                      <a:r>
                        <a:rPr lang="en-AU" sz="2000" u="sng" dirty="0">
                          <a:effectLst/>
                          <a:latin typeface="Comic Sans MS" panose="030F0702030302020204" pitchFamily="66" charset="0"/>
                        </a:rPr>
                        <a:t>Bill’s Burgers</a:t>
                      </a:r>
                      <a:endParaRPr lang="en-AU" sz="2000" dirty="0">
                        <a:effectLst/>
                        <a:latin typeface="Comic Sans MS" panose="030F0702030302020204" pitchFamily="66" charset="0"/>
                      </a:endParaRPr>
                    </a:p>
                    <a:p>
                      <a:pPr>
                        <a:spcAft>
                          <a:spcPts val="0"/>
                        </a:spcAft>
                      </a:pPr>
                      <a:r>
                        <a:rPr lang="en-AU" sz="1400" dirty="0">
                          <a:effectLst/>
                          <a:latin typeface="Comic Sans MS" panose="030F0702030302020204" pitchFamily="66" charset="0"/>
                        </a:rPr>
                        <a:t>Coke                                   $ 2 . 5 0</a:t>
                      </a:r>
                    </a:p>
                    <a:p>
                      <a:pPr>
                        <a:spcAft>
                          <a:spcPts val="0"/>
                        </a:spcAft>
                      </a:pPr>
                      <a:r>
                        <a:rPr lang="en-AU" sz="1400" dirty="0">
                          <a:effectLst/>
                          <a:latin typeface="Comic Sans MS" panose="030F0702030302020204" pitchFamily="66" charset="0"/>
                        </a:rPr>
                        <a:t>Double Cheese Burger                $ 7 . 0 0</a:t>
                      </a:r>
                    </a:p>
                    <a:p>
                      <a:pPr>
                        <a:spcAft>
                          <a:spcPts val="0"/>
                        </a:spcAft>
                      </a:pPr>
                      <a:r>
                        <a:rPr lang="en-AU" sz="1400" dirty="0">
                          <a:effectLst/>
                          <a:latin typeface="Comic Sans MS" panose="030F0702030302020204" pitchFamily="66" charset="0"/>
                        </a:rPr>
                        <a:t>Fries                          </a:t>
                      </a:r>
                      <a:r>
                        <a:rPr lang="en-AU" sz="1400" baseline="0" dirty="0">
                          <a:effectLst/>
                          <a:latin typeface="Comic Sans MS" panose="030F0702030302020204" pitchFamily="66" charset="0"/>
                        </a:rPr>
                        <a:t> </a:t>
                      </a:r>
                      <a:r>
                        <a:rPr lang="en-AU" sz="1400" dirty="0">
                          <a:effectLst/>
                          <a:latin typeface="Comic Sans MS" panose="030F0702030302020204" pitchFamily="66" charset="0"/>
                        </a:rPr>
                        <a:t>        $ 3 . 7 5</a:t>
                      </a:r>
                    </a:p>
                    <a:p>
                      <a:pPr>
                        <a:spcAft>
                          <a:spcPts val="0"/>
                        </a:spcAft>
                      </a:pPr>
                      <a:r>
                        <a:rPr lang="en-AU" sz="1400" dirty="0">
                          <a:effectLst/>
                          <a:latin typeface="Comic Sans MS" panose="030F0702030302020204" pitchFamily="66" charset="0"/>
                        </a:rPr>
                        <a:t>Ice Cream                             $ 3 . 6 0</a:t>
                      </a:r>
                      <a:endParaRPr lang="en-AU" sz="1400" dirty="0">
                        <a:effectLst/>
                        <a:latin typeface="Comic Sans MS" panose="030F0702030302020204" pitchFamily="66" charset="0"/>
                        <a:ea typeface="SimSun"/>
                      </a:endParaRPr>
                    </a:p>
                  </a:txBody>
                  <a:tcPr marL="68580" marR="68580" marT="0" marB="0"/>
                </a:tc>
                <a:extLst>
                  <a:ext uri="{0D108BD9-81ED-4DB2-BD59-A6C34878D82A}">
                    <a16:rowId xmlns:a16="http://schemas.microsoft.com/office/drawing/2014/main" val="10000"/>
                  </a:ext>
                </a:extLst>
              </a:tr>
              <a:tr h="1792199">
                <a:tc>
                  <a:txBody>
                    <a:bodyPr/>
                    <a:lstStyle/>
                    <a:p>
                      <a:pPr algn="ctr">
                        <a:spcAft>
                          <a:spcPts val="0"/>
                        </a:spcAft>
                      </a:pPr>
                      <a:r>
                        <a:rPr lang="en-AU" sz="2000" u="sng" dirty="0">
                          <a:effectLst/>
                          <a:latin typeface="Comic Sans MS" panose="030F0702030302020204" pitchFamily="66" charset="0"/>
                        </a:rPr>
                        <a:t>Sushi Heaven</a:t>
                      </a:r>
                      <a:endParaRPr lang="en-AU" sz="2000" dirty="0">
                        <a:effectLst/>
                        <a:latin typeface="Comic Sans MS" panose="030F0702030302020204" pitchFamily="66" charset="0"/>
                      </a:endParaRPr>
                    </a:p>
                    <a:p>
                      <a:pPr>
                        <a:spcAft>
                          <a:spcPts val="0"/>
                        </a:spcAft>
                      </a:pPr>
                      <a:r>
                        <a:rPr lang="en-AU" sz="1400" dirty="0">
                          <a:effectLst/>
                          <a:latin typeface="Comic Sans MS" panose="030F0702030302020204" pitchFamily="66" charset="0"/>
                        </a:rPr>
                        <a:t>Teriyaki Chicken                       $ 4 . 6 0</a:t>
                      </a:r>
                    </a:p>
                    <a:p>
                      <a:pPr>
                        <a:spcAft>
                          <a:spcPts val="0"/>
                        </a:spcAft>
                      </a:pPr>
                      <a:r>
                        <a:rPr lang="en-AU" sz="1400" dirty="0">
                          <a:effectLst/>
                          <a:latin typeface="Comic Sans MS" panose="030F0702030302020204" pitchFamily="66" charset="0"/>
                        </a:rPr>
                        <a:t>Avocado &amp; Salmon                     $ 5 . 1 5</a:t>
                      </a:r>
                    </a:p>
                    <a:p>
                      <a:pPr>
                        <a:spcAft>
                          <a:spcPts val="0"/>
                        </a:spcAft>
                      </a:pPr>
                      <a:r>
                        <a:rPr lang="en-AU" sz="1400" dirty="0">
                          <a:effectLst/>
                          <a:latin typeface="Comic Sans MS" panose="030F0702030302020204" pitchFamily="66" charset="0"/>
                        </a:rPr>
                        <a:t>Cucumber &amp; Tuna                      $ 4 . 2 5</a:t>
                      </a:r>
                      <a:endParaRPr lang="en-AU" sz="1400" dirty="0">
                        <a:effectLst/>
                        <a:latin typeface="Comic Sans MS" panose="030F0702030302020204" pitchFamily="66" charset="0"/>
                        <a:ea typeface="SimSun"/>
                      </a:endParaRPr>
                    </a:p>
                  </a:txBody>
                  <a:tcPr marL="68580" marR="68580" marT="0" marB="0">
                    <a:solidFill>
                      <a:schemeClr val="accent4">
                        <a:lumMod val="60000"/>
                        <a:lumOff val="40000"/>
                      </a:schemeClr>
                    </a:solidFill>
                  </a:tcPr>
                </a:tc>
                <a:tc>
                  <a:txBody>
                    <a:bodyPr/>
                    <a:lstStyle/>
                    <a:p>
                      <a:pPr algn="ctr">
                        <a:spcAft>
                          <a:spcPts val="0"/>
                        </a:spcAft>
                      </a:pPr>
                      <a:r>
                        <a:rPr lang="en-AU" sz="2000" u="sng" dirty="0">
                          <a:effectLst/>
                          <a:latin typeface="Comic Sans MS" panose="030F0702030302020204" pitchFamily="66" charset="0"/>
                        </a:rPr>
                        <a:t>Pete’s Pizza</a:t>
                      </a:r>
                      <a:endParaRPr lang="en-AU" sz="2000" dirty="0">
                        <a:effectLst/>
                        <a:latin typeface="Comic Sans MS" panose="030F0702030302020204" pitchFamily="66" charset="0"/>
                      </a:endParaRPr>
                    </a:p>
                    <a:p>
                      <a:pPr>
                        <a:spcAft>
                          <a:spcPts val="0"/>
                        </a:spcAft>
                      </a:pPr>
                      <a:r>
                        <a:rPr lang="en-AU" sz="1400" dirty="0">
                          <a:effectLst/>
                          <a:latin typeface="Comic Sans MS" panose="030F0702030302020204" pitchFamily="66" charset="0"/>
                        </a:rPr>
                        <a:t>Hawaiian Pizza                                 $ 9 . 2 5</a:t>
                      </a:r>
                    </a:p>
                    <a:p>
                      <a:pPr>
                        <a:spcAft>
                          <a:spcPts val="0"/>
                        </a:spcAft>
                      </a:pPr>
                      <a:r>
                        <a:rPr lang="en-AU" sz="1400" dirty="0">
                          <a:effectLst/>
                          <a:latin typeface="Comic Sans MS" panose="030F0702030302020204" pitchFamily="66" charset="0"/>
                        </a:rPr>
                        <a:t>Vegetarian Pizza                              $ 8 . 7 5</a:t>
                      </a:r>
                    </a:p>
                    <a:p>
                      <a:pPr>
                        <a:spcAft>
                          <a:spcPts val="0"/>
                        </a:spcAft>
                      </a:pPr>
                      <a:r>
                        <a:rPr lang="en-AU" sz="1400" dirty="0">
                          <a:effectLst/>
                          <a:latin typeface="Comic Sans MS" panose="030F0702030302020204" pitchFamily="66" charset="0"/>
                        </a:rPr>
                        <a:t>Margarita Pizza                                $ 8 . 5 0</a:t>
                      </a:r>
                      <a:endParaRPr lang="en-AU" sz="1400" dirty="0">
                        <a:effectLst/>
                        <a:latin typeface="Comic Sans MS" panose="030F0702030302020204" pitchFamily="66" charset="0"/>
                        <a:ea typeface="SimSun"/>
                      </a:endParaRPr>
                    </a:p>
                  </a:txBody>
                  <a:tcPr marL="68580" marR="68580" marT="0" marB="0"/>
                </a:tc>
                <a:extLst>
                  <a:ext uri="{0D108BD9-81ED-4DB2-BD59-A6C34878D82A}">
                    <a16:rowId xmlns:a16="http://schemas.microsoft.com/office/drawing/2014/main" val="10001"/>
                  </a:ext>
                </a:extLst>
              </a:tr>
            </a:tbl>
          </a:graphicData>
        </a:graphic>
      </p:graphicFrame>
      <p:sp>
        <p:nvSpPr>
          <p:cNvPr id="5" name="TextBox 4">
            <a:extLst>
              <a:ext uri="{FF2B5EF4-FFF2-40B4-BE49-F238E27FC236}">
                <a16:creationId xmlns:a16="http://schemas.microsoft.com/office/drawing/2014/main" id="{8004443A-AD17-4133-B786-240917B1B420}"/>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928049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r>
              <a:rPr lang="en-AU" dirty="0">
                <a:latin typeface="Comic Sans MS" panose="030F0702030302020204" pitchFamily="66" charset="0"/>
              </a:rPr>
              <a:t>Can you solve problems involving decimal notation?</a:t>
            </a:r>
          </a:p>
        </p:txBody>
      </p:sp>
      <p:sp>
        <p:nvSpPr>
          <p:cNvPr id="3" name="Content Placeholder 2"/>
          <p:cNvSpPr>
            <a:spLocks noGrp="1"/>
          </p:cNvSpPr>
          <p:nvPr>
            <p:ph idx="1"/>
          </p:nvPr>
        </p:nvSpPr>
        <p:spPr>
          <a:xfrm>
            <a:off x="457200" y="1844824"/>
            <a:ext cx="8229600" cy="4729712"/>
          </a:xfrm>
        </p:spPr>
        <p:txBody>
          <a:bodyPr/>
          <a:lstStyle/>
          <a:p>
            <a:pPr marL="109728" indent="0">
              <a:buNone/>
            </a:pPr>
            <a:r>
              <a:rPr lang="en-AU" b="1" dirty="0">
                <a:latin typeface="Comic Sans MS" panose="030F0702030302020204" pitchFamily="66" charset="0"/>
              </a:rPr>
              <a:t>Use the bills to find the answers to the following questions:</a:t>
            </a:r>
          </a:p>
          <a:p>
            <a:pPr lvl="0"/>
            <a:r>
              <a:rPr lang="en-AU" dirty="0">
                <a:latin typeface="Comic Sans MS" panose="030F0702030302020204" pitchFamily="66" charset="0"/>
              </a:rPr>
              <a:t>Which was cheaper, eating at Bill’s Burgers or Pete’s Pizza? By how much?</a:t>
            </a:r>
          </a:p>
          <a:p>
            <a:pPr lvl="0"/>
            <a:r>
              <a:rPr lang="en-AU" dirty="0">
                <a:latin typeface="Comic Sans MS" panose="030F0702030302020204" pitchFamily="66" charset="0"/>
              </a:rPr>
              <a:t>If you ate at Café Uno, Sushi Heaven and Pete’s Pizza all in 1 week, how much would you spend eating out?</a:t>
            </a:r>
          </a:p>
          <a:p>
            <a:pPr lvl="0"/>
            <a:r>
              <a:rPr lang="en-AU" dirty="0">
                <a:latin typeface="Comic Sans MS" panose="030F0702030302020204" pitchFamily="66" charset="0"/>
              </a:rPr>
              <a:t>Which restaurant bill was the cheapest and which was the most expensive? What is the difference in price?</a:t>
            </a:r>
          </a:p>
        </p:txBody>
      </p:sp>
      <p:sp>
        <p:nvSpPr>
          <p:cNvPr id="4" name="TextBox 3">
            <a:extLst>
              <a:ext uri="{FF2B5EF4-FFF2-40B4-BE49-F238E27FC236}">
                <a16:creationId xmlns:a16="http://schemas.microsoft.com/office/drawing/2014/main" id="{91AE86A6-B27C-494A-9DE6-7A39294672F4}"/>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017356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r>
              <a:rPr lang="en-AU" dirty="0">
                <a:latin typeface="Comic Sans MS" panose="030F0702030302020204" pitchFamily="66" charset="0"/>
              </a:rPr>
              <a:t>Can you solve problems involving decimal notation?</a:t>
            </a:r>
          </a:p>
        </p:txBody>
      </p:sp>
      <p:sp>
        <p:nvSpPr>
          <p:cNvPr id="3" name="Content Placeholder 2"/>
          <p:cNvSpPr>
            <a:spLocks noGrp="1"/>
          </p:cNvSpPr>
          <p:nvPr>
            <p:ph idx="1"/>
          </p:nvPr>
        </p:nvSpPr>
        <p:spPr>
          <a:xfrm>
            <a:off x="457200" y="1844824"/>
            <a:ext cx="8229600" cy="4729712"/>
          </a:xfrm>
        </p:spPr>
        <p:txBody>
          <a:bodyPr>
            <a:normAutofit lnSpcReduction="10000"/>
          </a:bodyPr>
          <a:lstStyle/>
          <a:p>
            <a:pPr marL="109728" indent="0">
              <a:buNone/>
            </a:pPr>
            <a:r>
              <a:rPr lang="en-AU" u="sng" dirty="0">
                <a:latin typeface="Comic Sans MS" panose="030F0702030302020204" pitchFamily="66" charset="0"/>
              </a:rPr>
              <a:t>Extension:</a:t>
            </a:r>
            <a:r>
              <a:rPr lang="en-AU" dirty="0">
                <a:latin typeface="Comic Sans MS" panose="030F0702030302020204" pitchFamily="66" charset="0"/>
              </a:rPr>
              <a:t> </a:t>
            </a:r>
            <a:r>
              <a:rPr lang="en-AU" b="1" dirty="0">
                <a:latin typeface="Comic Sans MS" panose="030F0702030302020204" pitchFamily="66" charset="0"/>
              </a:rPr>
              <a:t>Alison’s cinema has 100 seats. One day, she notices that her cinema is full, and she has taken exactly $100.00</a:t>
            </a:r>
            <a:r>
              <a:rPr lang="en-AU" dirty="0">
                <a:latin typeface="Comic Sans MS" panose="030F0702030302020204" pitchFamily="66" charset="0"/>
              </a:rPr>
              <a:t>. </a:t>
            </a:r>
            <a:r>
              <a:rPr lang="en-AU" b="1" dirty="0">
                <a:latin typeface="Comic Sans MS" panose="030F0702030302020204" pitchFamily="66" charset="0"/>
              </a:rPr>
              <a:t>How many adults, pensioners, children were present?</a:t>
            </a:r>
            <a:endParaRPr lang="en-AU" dirty="0">
              <a:latin typeface="Comic Sans MS" panose="030F0702030302020204" pitchFamily="66" charset="0"/>
            </a:endParaRPr>
          </a:p>
          <a:p>
            <a:pPr marL="109728" indent="0">
              <a:buNone/>
            </a:pPr>
            <a:r>
              <a:rPr lang="en-AU" dirty="0">
                <a:latin typeface="Comic Sans MS" panose="030F0702030302020204" pitchFamily="66" charset="0"/>
              </a:rPr>
              <a:t>The prices were:</a:t>
            </a:r>
          </a:p>
          <a:p>
            <a:r>
              <a:rPr lang="en-AU" dirty="0">
                <a:latin typeface="Comic Sans MS" panose="030F0702030302020204" pitchFamily="66" charset="0"/>
              </a:rPr>
              <a:t>-Adults $3.50</a:t>
            </a:r>
          </a:p>
          <a:p>
            <a:r>
              <a:rPr lang="en-AU" dirty="0">
                <a:latin typeface="Comic Sans MS" panose="030F0702030302020204" pitchFamily="66" charset="0"/>
              </a:rPr>
              <a:t>-Pensioners $1.00</a:t>
            </a:r>
          </a:p>
          <a:p>
            <a:r>
              <a:rPr lang="en-AU" dirty="0">
                <a:latin typeface="Comic Sans MS" panose="030F0702030302020204" pitchFamily="66" charset="0"/>
              </a:rPr>
              <a:t>-Children: $0.85</a:t>
            </a:r>
          </a:p>
          <a:p>
            <a:pPr marL="109728" indent="0">
              <a:buNone/>
            </a:pPr>
            <a:r>
              <a:rPr lang="en-AU" dirty="0">
                <a:latin typeface="Comic Sans MS" panose="030F0702030302020204" pitchFamily="66" charset="0"/>
              </a:rPr>
              <a:t>She knows that not everyone in the audience was a pensioner. </a:t>
            </a:r>
          </a:p>
        </p:txBody>
      </p:sp>
      <p:sp>
        <p:nvSpPr>
          <p:cNvPr id="4" name="TextBox 3">
            <a:extLst>
              <a:ext uri="{FF2B5EF4-FFF2-40B4-BE49-F238E27FC236}">
                <a16:creationId xmlns:a16="http://schemas.microsoft.com/office/drawing/2014/main" id="{B6D6B208-469E-4C25-A4DE-F5B0812D0C99}"/>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040257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p>
            <a:r>
              <a:rPr lang="en-AU" dirty="0">
                <a:latin typeface="Comic Sans MS" panose="030F0702030302020204" pitchFamily="66" charset="0"/>
              </a:rPr>
              <a:t>Warm-Up: Magic Squares</a:t>
            </a:r>
          </a:p>
        </p:txBody>
      </p:sp>
      <p:sp>
        <p:nvSpPr>
          <p:cNvPr id="3" name="Content Placeholder 2"/>
          <p:cNvSpPr>
            <a:spLocks noGrp="1"/>
          </p:cNvSpPr>
          <p:nvPr>
            <p:ph idx="1"/>
          </p:nvPr>
        </p:nvSpPr>
        <p:spPr>
          <a:xfrm>
            <a:off x="457200" y="1844824"/>
            <a:ext cx="8229600" cy="4729712"/>
          </a:xfrm>
        </p:spPr>
        <p:txBody>
          <a:bodyPr/>
          <a:lstStyle/>
          <a:p>
            <a:r>
              <a:rPr lang="en-AU" dirty="0">
                <a:latin typeface="Comic Sans MS" panose="030F0702030302020204" pitchFamily="66" charset="0"/>
              </a:rPr>
              <a:t>Each row and column adds to give the number in the top grey square. </a:t>
            </a:r>
          </a:p>
        </p:txBody>
      </p:sp>
      <p:graphicFrame>
        <p:nvGraphicFramePr>
          <p:cNvPr id="4" name="Table 3"/>
          <p:cNvGraphicFramePr>
            <a:graphicFrameLocks noGrp="1"/>
          </p:cNvGraphicFramePr>
          <p:nvPr>
            <p:extLst>
              <p:ext uri="{D42A27DB-BD31-4B8C-83A1-F6EECF244321}">
                <p14:modId xmlns:p14="http://schemas.microsoft.com/office/powerpoint/2010/main" val="3308912271"/>
              </p:ext>
            </p:extLst>
          </p:nvPr>
        </p:nvGraphicFramePr>
        <p:xfrm>
          <a:off x="1331640" y="2996952"/>
          <a:ext cx="6096000" cy="3312368"/>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828092">
                <a:tc gridSpan="3">
                  <a:txBody>
                    <a:bodyPr/>
                    <a:lstStyle/>
                    <a:p>
                      <a:pPr algn="ctr"/>
                      <a:r>
                        <a:rPr lang="en-AU" sz="2400" dirty="0">
                          <a:latin typeface="Comic Sans MS" panose="030F0702030302020204" pitchFamily="66" charset="0"/>
                        </a:rPr>
                        <a:t>620</a:t>
                      </a:r>
                    </a:p>
                  </a:txBody>
                  <a:tcPr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10000"/>
                  </a:ext>
                </a:extLst>
              </a:tr>
              <a:tr h="828092">
                <a:tc>
                  <a:txBody>
                    <a:bodyPr/>
                    <a:lstStyle/>
                    <a:p>
                      <a:pPr algn="ctr"/>
                      <a:r>
                        <a:rPr lang="en-AU" sz="2400" dirty="0">
                          <a:latin typeface="Comic Sans MS" panose="030F0702030302020204" pitchFamily="66" charset="0"/>
                        </a:rPr>
                        <a:t>110</a:t>
                      </a:r>
                    </a:p>
                  </a:txBody>
                  <a:tcPr anchor="ctr"/>
                </a:tc>
                <a:tc>
                  <a:txBody>
                    <a:bodyPr/>
                    <a:lstStyle/>
                    <a:p>
                      <a:pPr algn="ctr"/>
                      <a:r>
                        <a:rPr lang="en-AU" sz="2400" dirty="0">
                          <a:latin typeface="Comic Sans MS" panose="030F0702030302020204" pitchFamily="66" charset="0"/>
                        </a:rPr>
                        <a:t>348</a:t>
                      </a:r>
                    </a:p>
                  </a:txBody>
                  <a:tcPr anchor="ctr"/>
                </a:tc>
                <a:tc>
                  <a:txBody>
                    <a:bodyPr/>
                    <a:lstStyle/>
                    <a:p>
                      <a:pPr algn="ctr"/>
                      <a:endParaRPr lang="en-AU" sz="2400">
                        <a:latin typeface="Comic Sans MS" panose="030F0702030302020204" pitchFamily="66" charset="0"/>
                      </a:endParaRPr>
                    </a:p>
                  </a:txBody>
                  <a:tcPr anchor="ctr"/>
                </a:tc>
                <a:extLst>
                  <a:ext uri="{0D108BD9-81ED-4DB2-BD59-A6C34878D82A}">
                    <a16:rowId xmlns:a16="http://schemas.microsoft.com/office/drawing/2014/main" val="10001"/>
                  </a:ext>
                </a:extLst>
              </a:tr>
              <a:tr h="828092">
                <a:tc>
                  <a:txBody>
                    <a:bodyPr/>
                    <a:lstStyle/>
                    <a:p>
                      <a:pPr algn="ctr"/>
                      <a:endParaRPr lang="en-AU" sz="2400">
                        <a:latin typeface="Comic Sans MS" panose="030F0702030302020204" pitchFamily="66" charset="0"/>
                      </a:endParaRPr>
                    </a:p>
                  </a:txBody>
                  <a:tcPr anchor="ctr"/>
                </a:tc>
                <a:tc>
                  <a:txBody>
                    <a:bodyPr/>
                    <a:lstStyle/>
                    <a:p>
                      <a:pPr algn="ctr"/>
                      <a:endParaRPr lang="en-AU" sz="2400" dirty="0">
                        <a:latin typeface="Comic Sans MS" panose="030F0702030302020204" pitchFamily="66" charset="0"/>
                      </a:endParaRPr>
                    </a:p>
                  </a:txBody>
                  <a:tcPr anchor="ctr"/>
                </a:tc>
                <a:tc>
                  <a:txBody>
                    <a:bodyPr/>
                    <a:lstStyle/>
                    <a:p>
                      <a:pPr algn="ctr"/>
                      <a:endParaRPr lang="en-AU" sz="2400" dirty="0">
                        <a:latin typeface="Comic Sans MS" panose="030F0702030302020204" pitchFamily="66" charset="0"/>
                      </a:endParaRPr>
                    </a:p>
                  </a:txBody>
                  <a:tcPr anchor="ctr"/>
                </a:tc>
                <a:extLst>
                  <a:ext uri="{0D108BD9-81ED-4DB2-BD59-A6C34878D82A}">
                    <a16:rowId xmlns:a16="http://schemas.microsoft.com/office/drawing/2014/main" val="10002"/>
                  </a:ext>
                </a:extLst>
              </a:tr>
              <a:tr h="828092">
                <a:tc>
                  <a:txBody>
                    <a:bodyPr/>
                    <a:lstStyle/>
                    <a:p>
                      <a:pPr algn="ctr"/>
                      <a:r>
                        <a:rPr lang="en-AU" sz="2400" dirty="0">
                          <a:latin typeface="Comic Sans MS" panose="030F0702030302020204" pitchFamily="66" charset="0"/>
                        </a:rPr>
                        <a:t>28</a:t>
                      </a:r>
                    </a:p>
                  </a:txBody>
                  <a:tcPr anchor="ctr"/>
                </a:tc>
                <a:tc>
                  <a:txBody>
                    <a:bodyPr/>
                    <a:lstStyle/>
                    <a:p>
                      <a:pPr algn="ctr"/>
                      <a:r>
                        <a:rPr lang="en-AU" sz="2400" dirty="0">
                          <a:latin typeface="Comic Sans MS" panose="030F0702030302020204" pitchFamily="66" charset="0"/>
                        </a:rPr>
                        <a:t>146</a:t>
                      </a:r>
                    </a:p>
                  </a:txBody>
                  <a:tcPr anchor="ctr"/>
                </a:tc>
                <a:tc>
                  <a:txBody>
                    <a:bodyPr/>
                    <a:lstStyle/>
                    <a:p>
                      <a:pPr algn="ctr"/>
                      <a:endParaRPr lang="en-AU" sz="2400" dirty="0">
                        <a:latin typeface="Comic Sans MS" panose="030F0702030302020204" pitchFamily="66" charset="0"/>
                      </a:endParaRPr>
                    </a:p>
                  </a:txBody>
                  <a:tcPr anchor="ct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3FB0B494-05EA-4931-8EFD-9C670793F02E}"/>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472357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r>
              <a:rPr lang="en-AU" dirty="0">
                <a:latin typeface="Comic Sans MS" panose="030F0702030302020204" pitchFamily="66" charset="0"/>
              </a:rPr>
              <a:t>Can you solve addition and subtraction word problems?</a:t>
            </a:r>
          </a:p>
        </p:txBody>
      </p:sp>
      <p:sp>
        <p:nvSpPr>
          <p:cNvPr id="3" name="Content Placeholder 2"/>
          <p:cNvSpPr>
            <a:spLocks noGrp="1"/>
          </p:cNvSpPr>
          <p:nvPr>
            <p:ph idx="1"/>
          </p:nvPr>
        </p:nvSpPr>
        <p:spPr>
          <a:xfrm>
            <a:off x="457200" y="1844824"/>
            <a:ext cx="8229600" cy="4729712"/>
          </a:xfrm>
        </p:spPr>
        <p:txBody>
          <a:bodyPr/>
          <a:lstStyle/>
          <a:p>
            <a:r>
              <a:rPr lang="en-AU" b="1" dirty="0">
                <a:latin typeface="Comic Sans MS" panose="030F0702030302020204" pitchFamily="66" charset="0"/>
              </a:rPr>
              <a:t>You have $98.00. The total of the groceries is $67.00. How much change will you get after you pay for your groceries?</a:t>
            </a:r>
            <a:r>
              <a:rPr lang="en-AU" dirty="0">
                <a:latin typeface="Comic Sans MS" panose="030F0702030302020204" pitchFamily="66" charset="0"/>
              </a:rPr>
              <a:t> </a:t>
            </a:r>
          </a:p>
        </p:txBody>
      </p:sp>
      <p:sp>
        <p:nvSpPr>
          <p:cNvPr id="4" name="TextBox 3">
            <a:extLst>
              <a:ext uri="{FF2B5EF4-FFF2-40B4-BE49-F238E27FC236}">
                <a16:creationId xmlns:a16="http://schemas.microsoft.com/office/drawing/2014/main" id="{E51F10F2-3A7C-433B-A68C-F33D22E6F88C}"/>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310352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229600" cy="1066800"/>
          </a:xfrm>
        </p:spPr>
        <p:txBody>
          <a:bodyPr>
            <a:normAutofit/>
          </a:bodyPr>
          <a:lstStyle/>
          <a:p>
            <a:r>
              <a:rPr lang="en-AU" sz="3200" dirty="0">
                <a:latin typeface="Comic Sans MS" panose="030F0702030302020204" pitchFamily="66" charset="0"/>
              </a:rPr>
              <a:t>Can you solve addition and subtraction word problems?</a:t>
            </a:r>
          </a:p>
        </p:txBody>
      </p:sp>
      <p:sp>
        <p:nvSpPr>
          <p:cNvPr id="3" name="Content Placeholder 2"/>
          <p:cNvSpPr>
            <a:spLocks noGrp="1"/>
          </p:cNvSpPr>
          <p:nvPr>
            <p:ph idx="1"/>
          </p:nvPr>
        </p:nvSpPr>
        <p:spPr>
          <a:xfrm>
            <a:off x="211600" y="1484784"/>
            <a:ext cx="8928992" cy="5256584"/>
          </a:xfrm>
        </p:spPr>
        <p:txBody>
          <a:bodyPr>
            <a:noAutofit/>
          </a:bodyPr>
          <a:lstStyle/>
          <a:p>
            <a:pPr marL="109728" indent="0">
              <a:buNone/>
            </a:pPr>
            <a:r>
              <a:rPr lang="en-AU" sz="1700" dirty="0">
                <a:latin typeface="Comic Sans MS" panose="030F0702030302020204" pitchFamily="66" charset="0"/>
              </a:rPr>
              <a:t>Use a range of strategies to solve these word problems, including showing your working out.</a:t>
            </a:r>
          </a:p>
          <a:p>
            <a:pPr marL="109728" indent="0">
              <a:buNone/>
            </a:pPr>
            <a:r>
              <a:rPr lang="en-AU" sz="1700" dirty="0">
                <a:latin typeface="Comic Sans MS" panose="030F0702030302020204" pitchFamily="66" charset="0"/>
              </a:rPr>
              <a:t> </a:t>
            </a:r>
          </a:p>
          <a:p>
            <a:pPr marL="624078" lvl="0" indent="-514350">
              <a:buFont typeface="+mj-lt"/>
              <a:buAutoNum type="arabicPeriod"/>
            </a:pPr>
            <a:r>
              <a:rPr lang="en-AU" sz="1700" dirty="0">
                <a:latin typeface="Comic Sans MS" panose="030F0702030302020204" pitchFamily="66" charset="0"/>
              </a:rPr>
              <a:t>1 382 people arrived at the pop concert by car and 4 553 arrived by train. How many people attended the concert?</a:t>
            </a:r>
          </a:p>
          <a:p>
            <a:pPr marL="624078" lvl="0" indent="-514350">
              <a:buFont typeface="+mj-lt"/>
              <a:buAutoNum type="arabicPeriod"/>
            </a:pPr>
            <a:r>
              <a:rPr lang="en-AU" sz="1700" dirty="0">
                <a:latin typeface="Comic Sans MS" panose="030F0702030302020204" pitchFamily="66" charset="0"/>
              </a:rPr>
              <a:t>6 009 people are at a football match and 648 people are working at the ground. How many people are there altogether?</a:t>
            </a:r>
          </a:p>
          <a:p>
            <a:pPr marL="624078" lvl="0" indent="-514350">
              <a:buFont typeface="+mj-lt"/>
              <a:buAutoNum type="arabicPeriod"/>
            </a:pPr>
            <a:r>
              <a:rPr lang="en-AU" sz="1700" dirty="0">
                <a:latin typeface="Comic Sans MS" panose="030F0702030302020204" pitchFamily="66" charset="0"/>
              </a:rPr>
              <a:t>Last month 1550 fans supported the local football tournament. This month there are 568 more fans. How many fans supported the local tournament this month?</a:t>
            </a:r>
          </a:p>
          <a:p>
            <a:pPr marL="624078" lvl="0" indent="-514350">
              <a:buFont typeface="+mj-lt"/>
              <a:buAutoNum type="arabicPeriod"/>
            </a:pPr>
            <a:r>
              <a:rPr lang="en-AU" sz="1700" dirty="0">
                <a:latin typeface="Comic Sans MS" panose="030F0702030302020204" pitchFamily="66" charset="0"/>
              </a:rPr>
              <a:t>Your mum gives you $10.00 to go to the bakery to buy morning tea. You buy 3 items at the bakery for a total cost of $8.25. You have a discount voucher worth $1.05. How much change will you get back?</a:t>
            </a:r>
          </a:p>
          <a:p>
            <a:pPr marL="624078" lvl="0" indent="-514350">
              <a:buFont typeface="+mj-lt"/>
              <a:buAutoNum type="arabicPeriod"/>
            </a:pPr>
            <a:r>
              <a:rPr lang="en-AU" sz="1700" dirty="0">
                <a:latin typeface="Comic Sans MS" panose="030F0702030302020204" pitchFamily="66" charset="0"/>
              </a:rPr>
              <a:t>Over the past 18 months, Chan spent lots of money on computer games. Last year, he spent $1928 and this year, he has already spent $1562. How much has he paid for computer games so far?</a:t>
            </a:r>
          </a:p>
          <a:p>
            <a:pPr marL="624078" lvl="0" indent="-514350">
              <a:buFont typeface="+mj-lt"/>
              <a:buAutoNum type="arabicPeriod"/>
            </a:pPr>
            <a:r>
              <a:rPr lang="en-AU" sz="1700" dirty="0">
                <a:latin typeface="Comic Sans MS" panose="030F0702030302020204" pitchFamily="66" charset="0"/>
              </a:rPr>
              <a:t>At the 2006 census, Australia’s population consisted of 9,799,252 males and 10,056,036 females. What was the total population? How many more females than males were there?</a:t>
            </a:r>
          </a:p>
        </p:txBody>
      </p:sp>
      <p:sp>
        <p:nvSpPr>
          <p:cNvPr id="4" name="TextBox 3">
            <a:extLst>
              <a:ext uri="{FF2B5EF4-FFF2-40B4-BE49-F238E27FC236}">
                <a16:creationId xmlns:a16="http://schemas.microsoft.com/office/drawing/2014/main" id="{853CB27D-37F8-46BC-965B-DDC3850C90FF}"/>
              </a:ext>
            </a:extLst>
          </p:cNvPr>
          <p:cNvSpPr txBox="1"/>
          <p:nvPr/>
        </p:nvSpPr>
        <p:spPr>
          <a:xfrm>
            <a:off x="4092487" y="6442150"/>
            <a:ext cx="979714" cy="400110"/>
          </a:xfrm>
          <a:prstGeom prst="rect">
            <a:avLst/>
          </a:prstGeom>
          <a:noFill/>
        </p:spPr>
        <p:txBody>
          <a:bodyPr wrap="square" rtlCol="0">
            <a:spAutoFit/>
          </a:bodyPr>
          <a:lstStyle/>
          <a:p>
            <a:pPr algn="ctr"/>
            <a:r>
              <a:rPr lang="en-AU" sz="1000" dirty="0">
                <a:latin typeface="HelloWhimsy" panose="02000603000000000000" pitchFamily="2" charset="0"/>
                <a:ea typeface="HelloWhimsy" panose="02000603000000000000" pitchFamily="2" charset="0"/>
              </a:rPr>
              <a:t>Alice Vigors 2017</a:t>
            </a:r>
          </a:p>
        </p:txBody>
      </p:sp>
    </p:spTree>
    <p:extLst>
      <p:ext uri="{BB962C8B-B14F-4D97-AF65-F5344CB8AC3E}">
        <p14:creationId xmlns:p14="http://schemas.microsoft.com/office/powerpoint/2010/main" val="24445369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726</TotalTime>
  <Words>1044</Words>
  <Application>Microsoft Office PowerPoint</Application>
  <PresentationFormat>On-screen Show (4:3)</PresentationFormat>
  <Paragraphs>88</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SimSun</vt:lpstr>
      <vt:lpstr>Comic Sans MS</vt:lpstr>
      <vt:lpstr>Georgia</vt:lpstr>
      <vt:lpstr>HelloWhimsy</vt:lpstr>
      <vt:lpstr>Trebuchet MS</vt:lpstr>
      <vt:lpstr>Wingdings 2</vt:lpstr>
      <vt:lpstr>Urban</vt:lpstr>
      <vt:lpstr>Addition and Subtraction</vt:lpstr>
      <vt:lpstr>Warm-Up: Magic Squares</vt:lpstr>
      <vt:lpstr>Can you solve problems involving decimal notation?</vt:lpstr>
      <vt:lpstr>Can you solve problems involving decimal notation?</vt:lpstr>
      <vt:lpstr>Can you solve problems involving decimal notation?</vt:lpstr>
      <vt:lpstr>Can you solve problems involving decimal notation?</vt:lpstr>
      <vt:lpstr>Warm-Up: Magic Squares</vt:lpstr>
      <vt:lpstr>Can you solve addition and subtraction word problems?</vt:lpstr>
      <vt:lpstr>Can you solve addition and subtraction word problems?</vt:lpstr>
      <vt:lpstr>Can you solve addition and subtraction word problems?</vt:lpstr>
      <vt:lpstr>Can you solve addition and subtraction word problems?</vt:lpstr>
      <vt:lpstr>Can you solve addition and subtraction word problems?</vt:lpstr>
      <vt:lpstr>Can you solve addition and subtraction word problems?</vt:lpstr>
    </vt:vector>
  </TitlesOfParts>
  <Company>Diocese of Broken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 and Subtraction</dc:title>
  <dc:creator>Alice Vigors</dc:creator>
  <cp:lastModifiedBy>Alice Vigors</cp:lastModifiedBy>
  <cp:revision>7</cp:revision>
  <dcterms:created xsi:type="dcterms:W3CDTF">2017-05-29T01:43:06Z</dcterms:created>
  <dcterms:modified xsi:type="dcterms:W3CDTF">2018-03-05T01:11:06Z</dcterms:modified>
</cp:coreProperties>
</file>