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5"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veat" panose="020B0604020202020204" charset="0"/>
      <p:regular r:id="rId38"/>
      <p:bold r:id="rId39"/>
    </p:embeddedFont>
    <p:embeddedFont>
      <p:font typeface="Handlee" panose="020B0604020202020204" charset="0"/>
      <p:regular r:id="rId40"/>
    </p:embeddedFont>
  </p:embeddedFontLst>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78"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9f801d25dd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9f801d25d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e8d828c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e8d828c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9f801d25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9f801d25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9f801d25d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9f801d25d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a9dd58ab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a9dd58ab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9f801d25d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9f801d25d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9f801d25d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9f801d25d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ac6849a1c_0_10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9ac6849a1c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6691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ac6849a1c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9ac6849a1c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9ac6849a1c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9ac6849a1c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ac6849a1c_0_2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g9ac6849a1c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9ac6849a1c_0_10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9ac6849a1c_0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ac6849a1c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ac6849a1c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ac6849a1c_0_1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ac6849a1c_0_1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ac6849a1c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ac6849a1c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ac6849a1c_0_1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ac6849a1c_0_1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9ac6849a1c_0_1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9ac6849a1c_0_1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9ac6849a1c_0_1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9ac6849a1c_0_1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9ac6849a1c_0_2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9ac6849a1c_0_2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ac6849a1c_0_2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9ac6849a1c_0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ac6849a1c_0_2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9ac6849a1c_0_2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ac6849a1c_0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ac6849a1c_0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ac6849a1c_0_1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ac6849a1c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9ac6849a1c_0_1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9ac6849a1c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319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9ac6849a1c_0_9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g9ac6849a1c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9ac6849a1c_0_1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9ac6849a1c_0_1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ac6849a1c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ac6849a1c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ac6849a1c_0_10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g9ac6849a1c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ac6849a1c_0_10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ac6849a1c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ac6849a1c_0_10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ac6849a1c_0_1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subTitle" idx="1"/>
          </p:nvPr>
        </p:nvSpPr>
        <p:spPr>
          <a:xfrm>
            <a:off x="3371625" y="3105075"/>
            <a:ext cx="2486100" cy="8286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sz="1800">
                <a:solidFill>
                  <a:srgbClr val="263238"/>
                </a:solidFill>
              </a:defRPr>
            </a:lvl1pPr>
            <a:lvl2pPr lvl="1" algn="ctr">
              <a:lnSpc>
                <a:spcPct val="100000"/>
              </a:lnSpc>
              <a:spcBef>
                <a:spcPts val="0"/>
              </a:spcBef>
              <a:spcAft>
                <a:spcPts val="0"/>
              </a:spcAft>
              <a:buClr>
                <a:schemeClr val="dk1"/>
              </a:buClr>
              <a:buSzPts val="1800"/>
              <a:buNone/>
              <a:defRPr sz="1800">
                <a:solidFill>
                  <a:srgbClr val="263238"/>
                </a:solidFill>
              </a:defRPr>
            </a:lvl2pPr>
            <a:lvl3pPr lvl="2" algn="ctr">
              <a:lnSpc>
                <a:spcPct val="100000"/>
              </a:lnSpc>
              <a:spcBef>
                <a:spcPts val="0"/>
              </a:spcBef>
              <a:spcAft>
                <a:spcPts val="0"/>
              </a:spcAft>
              <a:buClr>
                <a:schemeClr val="dk1"/>
              </a:buClr>
              <a:buSzPts val="1800"/>
              <a:buNone/>
              <a:defRPr sz="1800">
                <a:solidFill>
                  <a:srgbClr val="263238"/>
                </a:solidFill>
              </a:defRPr>
            </a:lvl3pPr>
            <a:lvl4pPr lvl="3" algn="ctr">
              <a:lnSpc>
                <a:spcPct val="100000"/>
              </a:lnSpc>
              <a:spcBef>
                <a:spcPts val="0"/>
              </a:spcBef>
              <a:spcAft>
                <a:spcPts val="0"/>
              </a:spcAft>
              <a:buClr>
                <a:schemeClr val="dk1"/>
              </a:buClr>
              <a:buSzPts val="1800"/>
              <a:buNone/>
              <a:defRPr sz="1800">
                <a:solidFill>
                  <a:srgbClr val="263238"/>
                </a:solidFill>
              </a:defRPr>
            </a:lvl4pPr>
            <a:lvl5pPr lvl="4" algn="ctr">
              <a:lnSpc>
                <a:spcPct val="100000"/>
              </a:lnSpc>
              <a:spcBef>
                <a:spcPts val="0"/>
              </a:spcBef>
              <a:spcAft>
                <a:spcPts val="0"/>
              </a:spcAft>
              <a:buClr>
                <a:schemeClr val="dk1"/>
              </a:buClr>
              <a:buSzPts val="1800"/>
              <a:buNone/>
              <a:defRPr sz="1800">
                <a:solidFill>
                  <a:srgbClr val="263238"/>
                </a:solidFill>
              </a:defRPr>
            </a:lvl5pPr>
            <a:lvl6pPr lvl="5" algn="ctr">
              <a:lnSpc>
                <a:spcPct val="100000"/>
              </a:lnSpc>
              <a:spcBef>
                <a:spcPts val="0"/>
              </a:spcBef>
              <a:spcAft>
                <a:spcPts val="0"/>
              </a:spcAft>
              <a:buClr>
                <a:schemeClr val="dk1"/>
              </a:buClr>
              <a:buSzPts val="1800"/>
              <a:buNone/>
              <a:defRPr sz="1800">
                <a:solidFill>
                  <a:srgbClr val="263238"/>
                </a:solidFill>
              </a:defRPr>
            </a:lvl6pPr>
            <a:lvl7pPr lvl="6" algn="ctr">
              <a:lnSpc>
                <a:spcPct val="100000"/>
              </a:lnSpc>
              <a:spcBef>
                <a:spcPts val="0"/>
              </a:spcBef>
              <a:spcAft>
                <a:spcPts val="0"/>
              </a:spcAft>
              <a:buClr>
                <a:schemeClr val="dk1"/>
              </a:buClr>
              <a:buSzPts val="1800"/>
              <a:buNone/>
              <a:defRPr sz="1800">
                <a:solidFill>
                  <a:srgbClr val="263238"/>
                </a:solidFill>
              </a:defRPr>
            </a:lvl7pPr>
            <a:lvl8pPr lvl="7" algn="ctr">
              <a:lnSpc>
                <a:spcPct val="100000"/>
              </a:lnSpc>
              <a:spcBef>
                <a:spcPts val="0"/>
              </a:spcBef>
              <a:spcAft>
                <a:spcPts val="0"/>
              </a:spcAft>
              <a:buClr>
                <a:schemeClr val="dk1"/>
              </a:buClr>
              <a:buSzPts val="1800"/>
              <a:buNone/>
              <a:defRPr sz="1800">
                <a:solidFill>
                  <a:srgbClr val="263238"/>
                </a:solidFill>
              </a:defRPr>
            </a:lvl8pPr>
            <a:lvl9pPr lvl="8" algn="ctr">
              <a:lnSpc>
                <a:spcPct val="100000"/>
              </a:lnSpc>
              <a:spcBef>
                <a:spcPts val="0"/>
              </a:spcBef>
              <a:spcAft>
                <a:spcPts val="0"/>
              </a:spcAft>
              <a:buClr>
                <a:schemeClr val="dk1"/>
              </a:buClr>
              <a:buSzPts val="1800"/>
              <a:buNone/>
              <a:defRPr sz="1800">
                <a:solidFill>
                  <a:srgbClr val="263238"/>
                </a:solidFill>
              </a:defRPr>
            </a:lvl9pPr>
          </a:lstStyle>
          <a:p>
            <a:endParaRPr/>
          </a:p>
        </p:txBody>
      </p:sp>
      <p:sp>
        <p:nvSpPr>
          <p:cNvPr id="54" name="Google Shape;54;p13"/>
          <p:cNvSpPr txBox="1">
            <a:spLocks noGrp="1"/>
          </p:cNvSpPr>
          <p:nvPr>
            <p:ph type="ctrTitle"/>
          </p:nvPr>
        </p:nvSpPr>
        <p:spPr>
          <a:xfrm>
            <a:off x="3019425" y="1516875"/>
            <a:ext cx="3105300" cy="1435800"/>
          </a:xfrm>
          <a:prstGeom prst="rect">
            <a:avLst/>
          </a:prstGeom>
          <a:noFill/>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3600"/>
              <a:buNone/>
              <a:defRPr sz="3600" b="1">
                <a:solidFill>
                  <a:srgbClr val="263238"/>
                </a:solidFill>
              </a:defRPr>
            </a:lvl1pPr>
            <a:lvl2pPr lvl="1" algn="ctr">
              <a:lnSpc>
                <a:spcPct val="100000"/>
              </a:lnSpc>
              <a:spcBef>
                <a:spcPts val="0"/>
              </a:spcBef>
              <a:spcAft>
                <a:spcPts val="0"/>
              </a:spcAft>
              <a:buClr>
                <a:schemeClr val="dk1"/>
              </a:buClr>
              <a:buSzPts val="4000"/>
              <a:buNone/>
              <a:defRPr sz="4000" b="1">
                <a:solidFill>
                  <a:srgbClr val="263238"/>
                </a:solidFill>
              </a:defRPr>
            </a:lvl2pPr>
            <a:lvl3pPr lvl="2" algn="ctr">
              <a:lnSpc>
                <a:spcPct val="100000"/>
              </a:lnSpc>
              <a:spcBef>
                <a:spcPts val="0"/>
              </a:spcBef>
              <a:spcAft>
                <a:spcPts val="0"/>
              </a:spcAft>
              <a:buClr>
                <a:schemeClr val="dk1"/>
              </a:buClr>
              <a:buSzPts val="4000"/>
              <a:buNone/>
              <a:defRPr sz="4000" b="1">
                <a:solidFill>
                  <a:srgbClr val="263238"/>
                </a:solidFill>
              </a:defRPr>
            </a:lvl3pPr>
            <a:lvl4pPr lvl="3" algn="ctr">
              <a:lnSpc>
                <a:spcPct val="100000"/>
              </a:lnSpc>
              <a:spcBef>
                <a:spcPts val="0"/>
              </a:spcBef>
              <a:spcAft>
                <a:spcPts val="0"/>
              </a:spcAft>
              <a:buClr>
                <a:schemeClr val="dk1"/>
              </a:buClr>
              <a:buSzPts val="4000"/>
              <a:buNone/>
              <a:defRPr sz="4000" b="1">
                <a:solidFill>
                  <a:srgbClr val="263238"/>
                </a:solidFill>
              </a:defRPr>
            </a:lvl4pPr>
            <a:lvl5pPr lvl="4" algn="ctr">
              <a:lnSpc>
                <a:spcPct val="100000"/>
              </a:lnSpc>
              <a:spcBef>
                <a:spcPts val="0"/>
              </a:spcBef>
              <a:spcAft>
                <a:spcPts val="0"/>
              </a:spcAft>
              <a:buClr>
                <a:schemeClr val="dk1"/>
              </a:buClr>
              <a:buSzPts val="4000"/>
              <a:buNone/>
              <a:defRPr sz="4000" b="1">
                <a:solidFill>
                  <a:srgbClr val="263238"/>
                </a:solidFill>
              </a:defRPr>
            </a:lvl5pPr>
            <a:lvl6pPr lvl="5" algn="ctr">
              <a:lnSpc>
                <a:spcPct val="100000"/>
              </a:lnSpc>
              <a:spcBef>
                <a:spcPts val="0"/>
              </a:spcBef>
              <a:spcAft>
                <a:spcPts val="0"/>
              </a:spcAft>
              <a:buClr>
                <a:schemeClr val="dk1"/>
              </a:buClr>
              <a:buSzPts val="4000"/>
              <a:buNone/>
              <a:defRPr sz="4000" b="1">
                <a:solidFill>
                  <a:srgbClr val="263238"/>
                </a:solidFill>
              </a:defRPr>
            </a:lvl6pPr>
            <a:lvl7pPr lvl="6" algn="ctr">
              <a:lnSpc>
                <a:spcPct val="100000"/>
              </a:lnSpc>
              <a:spcBef>
                <a:spcPts val="0"/>
              </a:spcBef>
              <a:spcAft>
                <a:spcPts val="0"/>
              </a:spcAft>
              <a:buClr>
                <a:schemeClr val="dk1"/>
              </a:buClr>
              <a:buSzPts val="4000"/>
              <a:buNone/>
              <a:defRPr sz="4000" b="1">
                <a:solidFill>
                  <a:srgbClr val="263238"/>
                </a:solidFill>
              </a:defRPr>
            </a:lvl7pPr>
            <a:lvl8pPr lvl="7" algn="ctr">
              <a:lnSpc>
                <a:spcPct val="100000"/>
              </a:lnSpc>
              <a:spcBef>
                <a:spcPts val="0"/>
              </a:spcBef>
              <a:spcAft>
                <a:spcPts val="0"/>
              </a:spcAft>
              <a:buClr>
                <a:schemeClr val="dk1"/>
              </a:buClr>
              <a:buSzPts val="4000"/>
              <a:buNone/>
              <a:defRPr sz="4000" b="1">
                <a:solidFill>
                  <a:srgbClr val="263238"/>
                </a:solidFill>
              </a:defRPr>
            </a:lvl8pPr>
            <a:lvl9pPr lvl="8" algn="ctr">
              <a:lnSpc>
                <a:spcPct val="100000"/>
              </a:lnSpc>
              <a:spcBef>
                <a:spcPts val="0"/>
              </a:spcBef>
              <a:spcAft>
                <a:spcPts val="0"/>
              </a:spcAft>
              <a:buClr>
                <a:schemeClr val="dk1"/>
              </a:buClr>
              <a:buSzPts val="4000"/>
              <a:buNone/>
              <a:defRPr sz="4000" b="1">
                <a:solidFill>
                  <a:srgbClr val="263238"/>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p:nvPr/>
        </p:nvSpPr>
        <p:spPr>
          <a:xfrm>
            <a:off x="418657" y="0"/>
            <a:ext cx="8375700" cy="1514100"/>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94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57" name="Google Shape;57;p14"/>
          <p:cNvSpPr/>
          <p:nvPr/>
        </p:nvSpPr>
        <p:spPr>
          <a:xfrm>
            <a:off x="425196" y="0"/>
            <a:ext cx="8366700" cy="1509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58" name="Google Shape;58;p14"/>
          <p:cNvSpPr/>
          <p:nvPr/>
        </p:nvSpPr>
        <p:spPr>
          <a:xfrm>
            <a:off x="374125" y="590514"/>
            <a:ext cx="96000" cy="528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Avenir"/>
              <a:buNone/>
            </a:pPr>
            <a:endParaRPr sz="1400" b="0" i="0" u="none" strike="noStrike" cap="none">
              <a:solidFill>
                <a:srgbClr val="FFFFFF"/>
              </a:solidFill>
              <a:latin typeface="Calibri"/>
              <a:ea typeface="Calibri"/>
              <a:cs typeface="Calibri"/>
              <a:sym typeface="Calibri"/>
            </a:endParaRPr>
          </a:p>
        </p:txBody>
      </p:sp>
      <p:sp>
        <p:nvSpPr>
          <p:cNvPr id="59" name="Google Shape;59;p14"/>
          <p:cNvSpPr txBox="1">
            <a:spLocks noGrp="1"/>
          </p:cNvSpPr>
          <p:nvPr>
            <p:ph type="title"/>
          </p:nvPr>
        </p:nvSpPr>
        <p:spPr>
          <a:xfrm>
            <a:off x="836676" y="411480"/>
            <a:ext cx="7626300" cy="884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3000"/>
              <a:buFont typeface="Avenir"/>
              <a:buNone/>
              <a:defRPr sz="30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14"/>
          <p:cNvSpPr txBox="1">
            <a:spLocks noGrp="1"/>
          </p:cNvSpPr>
          <p:nvPr>
            <p:ph type="body" idx="1"/>
          </p:nvPr>
        </p:nvSpPr>
        <p:spPr>
          <a:xfrm>
            <a:off x="836676" y="1858518"/>
            <a:ext cx="7626300" cy="2770800"/>
          </a:xfrm>
          <a:prstGeom prst="rect">
            <a:avLst/>
          </a:prstGeom>
          <a:noFill/>
          <a:ln>
            <a:noFill/>
          </a:ln>
        </p:spPr>
        <p:txBody>
          <a:bodyPr spcFirstLastPara="1" wrap="square" lIns="68575" tIns="34275" rIns="68575" bIns="34275" anchor="t" anchorCtr="0">
            <a:noAutofit/>
          </a:bodyPr>
          <a:lstStyle>
            <a:lvl1pPr marL="457200" lvl="0" indent="-317500" algn="l" rtl="0">
              <a:lnSpc>
                <a:spcPct val="110000"/>
              </a:lnSpc>
              <a:spcBef>
                <a:spcPts val="800"/>
              </a:spcBef>
              <a:spcAft>
                <a:spcPts val="0"/>
              </a:spcAft>
              <a:buClr>
                <a:schemeClr val="dk1"/>
              </a:buClr>
              <a:buSzPts val="1400"/>
              <a:buChar char="•"/>
              <a:defRPr/>
            </a:lvl1pPr>
            <a:lvl2pPr marL="914400" lvl="1" indent="-317500" algn="l" rtl="0">
              <a:lnSpc>
                <a:spcPct val="110000"/>
              </a:lnSpc>
              <a:spcBef>
                <a:spcPts val="400"/>
              </a:spcBef>
              <a:spcAft>
                <a:spcPts val="0"/>
              </a:spcAft>
              <a:buClr>
                <a:schemeClr val="dk1"/>
              </a:buClr>
              <a:buSzPts val="1400"/>
              <a:buChar char="•"/>
              <a:defRPr/>
            </a:lvl2pPr>
            <a:lvl3pPr marL="1371600" lvl="2" indent="-317500" algn="l" rtl="0">
              <a:lnSpc>
                <a:spcPct val="110000"/>
              </a:lnSpc>
              <a:spcBef>
                <a:spcPts val="400"/>
              </a:spcBef>
              <a:spcAft>
                <a:spcPts val="0"/>
              </a:spcAft>
              <a:buClr>
                <a:schemeClr val="dk1"/>
              </a:buClr>
              <a:buSzPts val="1400"/>
              <a:buChar char="•"/>
              <a:defRPr/>
            </a:lvl3pPr>
            <a:lvl4pPr marL="1828800" lvl="3" indent="-317500" algn="l" rtl="0">
              <a:lnSpc>
                <a:spcPct val="110000"/>
              </a:lnSpc>
              <a:spcBef>
                <a:spcPts val="400"/>
              </a:spcBef>
              <a:spcAft>
                <a:spcPts val="0"/>
              </a:spcAft>
              <a:buClr>
                <a:schemeClr val="dk1"/>
              </a:buClr>
              <a:buSzPts val="1400"/>
              <a:buChar char="•"/>
              <a:defRPr/>
            </a:lvl4pPr>
            <a:lvl5pPr marL="2286000" lvl="4" indent="-317500" algn="l" rtl="0">
              <a:lnSpc>
                <a:spcPct val="11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1" name="Google Shape;61;p14"/>
          <p:cNvSpPr txBox="1">
            <a:spLocks noGrp="1"/>
          </p:cNvSpPr>
          <p:nvPr>
            <p:ph type="dt" idx="10"/>
          </p:nvPr>
        </p:nvSpPr>
        <p:spPr>
          <a:xfrm>
            <a:off x="836676"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3" name="Google Shape;63;p14"/>
          <p:cNvSpPr txBox="1">
            <a:spLocks noGrp="1"/>
          </p:cNvSpPr>
          <p:nvPr>
            <p:ph type="sldNum" idx="12"/>
          </p:nvPr>
        </p:nvSpPr>
        <p:spPr>
          <a:xfrm>
            <a:off x="6405372"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AUTOLAYOUT_4">
    <p:bg>
      <p:bgPr>
        <a:solidFill>
          <a:srgbClr val="FFFFFF"/>
        </a:solidFill>
        <a:effectLst/>
      </p:bgPr>
    </p:bg>
    <p:spTree>
      <p:nvGrpSpPr>
        <p:cNvPr id="1" name="Shape 64"/>
        <p:cNvGrpSpPr/>
        <p:nvPr/>
      </p:nvGrpSpPr>
      <p:grpSpPr>
        <a:xfrm>
          <a:off x="0" y="0"/>
          <a:ext cx="0" cy="0"/>
          <a:chOff x="0" y="0"/>
          <a:chExt cx="0" cy="0"/>
        </a:xfrm>
      </p:grpSpPr>
      <p:sp>
        <p:nvSpPr>
          <p:cNvPr id="65" name="Google Shape;65;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 name="Google Shape;67;p15"/>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68" name="Google Shape;68;p15"/>
          <p:cNvSpPr txBox="1">
            <a:spLocks noGrp="1"/>
          </p:cNvSpPr>
          <p:nvPr>
            <p:ph type="title"/>
          </p:nvPr>
        </p:nvSpPr>
        <p:spPr>
          <a:xfrm>
            <a:off x="321825" y="694100"/>
            <a:ext cx="2143800" cy="3149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sp>
        <p:nvSpPr>
          <p:cNvPr id="69" name="Google Shape;69;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AUTOLAYOUT_5">
    <p:bg>
      <p:bgPr>
        <a:solidFill>
          <a:srgbClr val="FFFFFF"/>
        </a:solidFill>
        <a:effectLst/>
      </p:bgPr>
    </p:bg>
    <p:spTree>
      <p:nvGrpSpPr>
        <p:cNvPr id="1" name="Shape 70"/>
        <p:cNvGrpSpPr/>
        <p:nvPr/>
      </p:nvGrpSpPr>
      <p:grpSpPr>
        <a:xfrm>
          <a:off x="0" y="0"/>
          <a:ext cx="0" cy="0"/>
          <a:chOff x="0" y="0"/>
          <a:chExt cx="0" cy="0"/>
        </a:xfrm>
      </p:grpSpPr>
      <p:sp>
        <p:nvSpPr>
          <p:cNvPr id="71" name="Google Shape;71;p16"/>
          <p:cNvSpPr/>
          <p:nvPr/>
        </p:nvSpPr>
        <p:spPr>
          <a:xfrm>
            <a:off x="0" y="0"/>
            <a:ext cx="9144000" cy="5143500"/>
          </a:xfrm>
          <a:prstGeom prst="rect">
            <a:avLst/>
          </a:prstGeom>
          <a:solidFill>
            <a:srgbClr val="3D8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6"/>
          <p:cNvSpPr/>
          <p:nvPr/>
        </p:nvSpPr>
        <p:spPr>
          <a:xfrm>
            <a:off x="673800" y="539250"/>
            <a:ext cx="7796400" cy="4065000"/>
          </a:xfrm>
          <a:prstGeom prst="rect">
            <a:avLst/>
          </a:prstGeom>
          <a:solidFill>
            <a:srgbClr val="FFFFFF"/>
          </a:solidFill>
          <a:ln w="114300" cap="flat" cmpd="thinThick">
            <a:solidFill>
              <a:srgbClr val="FFFFF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Aguirangan_Island.jp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oHb_WEA50yo"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youtube.com/watch?v=oHb_WEA50yo" TargetMode="Externa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hyperlink" Target="https://education.abc.net.au/home#!/media/1662238/boats-made-from-different-materials"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abc.net.au/home#!/media/2544734/making-canoe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m.facebook.com/EasternRiverinaArts/videos/3415942175157400/?refsrc=https%3A%2F%2Fm.facebook.com%2Fstory.php&amp;_rdr"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hyperlink" Target="https://m.facebook.com/watch/?v=3415942175157400&amp;_rdr"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hyperlink" Target="https://www.sea.museum/2016/12/15/australias-first-watercraft"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pApFztL-lsI"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slide" Target="slide18.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hyperlink" Target="https://larissadening.com/wp-content/uploads/2015/10/MeltingSnow.jp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abcmedia.akamaized.net/btn/Classroom/20161025_snowymountainsscheme_576.mp4"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hyperlink" Target="https://www.abc.net.au/btn/classroom/snowy-mountains-scheme/10523932" TargetMode="Externa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snowyhydro.com.au/wp-content/uploads/2020/04/Snowy-Scheme-with-Snowy-2.0-scaled-1.jpg" TargetMode="External"/><Relationship Id="rId7" Type="http://schemas.openxmlformats.org/officeDocument/2006/relationships/hyperlink" Target="https://esdnews.com.au/wp-content/uploads/2018/07/snowymountainscheme.jpg" TargetMode="External"/><Relationship Id="rId12"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hyperlink" Target="https://thumbs.gfycat.com/ReasonableLeafyIcterinewarbler-size_restricted.gif" TargetMode="External"/><Relationship Id="rId5" Type="http://schemas.openxmlformats.org/officeDocument/2006/relationships/hyperlink" Target="https://www.jindyinn.com.au/wp-content/uploads/2020/05/maxresdefault.jpg"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stopthesethings.files.wordpress.com/2017/03/infographic.png"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snowyhydro.com.au/wp-content/uploads/2020/04/Snowy-Scheme-with-Snowy-2.0-scaled-1.jpg" TargetMode="External"/><Relationship Id="rId7" Type="http://schemas.openxmlformats.org/officeDocument/2006/relationships/hyperlink" Target="https://esdnews.com.au/wp-content/uploads/2018/07/snowymountainscheme.jpg" TargetMode="External"/><Relationship Id="rId12"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hyperlink" Target="https://thumbs.gfycat.com/ReasonableLeafyIcterinewarbler-size_restricted.gif" TargetMode="External"/><Relationship Id="rId5" Type="http://schemas.openxmlformats.org/officeDocument/2006/relationships/hyperlink" Target="https://www.jindyinn.com.au/wp-content/uploads/2020/05/maxresdefault.jpg"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stopthesethings.files.wordpress.com/2017/03/infographic.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popupbook.snowyhydro.com.au/how-it-works/#vision-realised"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VwoJmtm47aY"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hyperlink" Target="https://www.youtube.com/watch?v=VwoJmtm47aY" TargetMode="Externa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hyperlink" Target="https://www.etymonline.com/word/hydro-#etymonline_v_41065"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www.etymonline.com/word/hydro-#etymonline_v_41065"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www.etymonline.com/word/hydro-#etymonline_v_41065"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www.youtube.com/watch?v=VwoJmtm47aY" TargetMode="Externa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hyperlink" Target="https://www.youtube.com/watch?v=VwoJmtm47a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static.ffx.io/images/$zoom_1%2C$multiply_0.1883%2C$ratio_1.777778%2C$width_1992%2C$x_0%2C$y_218/t_crop_custom/q_86%2Cf_auto/eba3b0cb3d3c126ec8888abac3ee6597fcb26870"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7"/>
          <p:cNvPicPr preferRelativeResize="0"/>
          <p:nvPr/>
        </p:nvPicPr>
        <p:blipFill rotWithShape="1">
          <a:blip r:embed="rId3">
            <a:alphaModFix/>
          </a:blip>
          <a:srcRect t="59" b="69"/>
          <a:stretch/>
        </p:blipFill>
        <p:spPr>
          <a:xfrm>
            <a:off x="0" y="0"/>
            <a:ext cx="9143998" cy="5143497"/>
          </a:xfrm>
          <a:prstGeom prst="rect">
            <a:avLst/>
          </a:prstGeom>
          <a:noFill/>
          <a:ln>
            <a:noFill/>
          </a:ln>
        </p:spPr>
      </p:pic>
      <p:sp>
        <p:nvSpPr>
          <p:cNvPr id="79" name="Google Shape;79;p17"/>
          <p:cNvSpPr/>
          <p:nvPr/>
        </p:nvSpPr>
        <p:spPr>
          <a:xfrm>
            <a:off x="2448225" y="447900"/>
            <a:ext cx="4247700" cy="4247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2571750" y="571500"/>
            <a:ext cx="4000500" cy="4000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7"/>
          <p:cNvSpPr txBox="1">
            <a:spLocks noGrp="1"/>
          </p:cNvSpPr>
          <p:nvPr>
            <p:ph type="subTitle" idx="1"/>
          </p:nvPr>
        </p:nvSpPr>
        <p:spPr>
          <a:xfrm>
            <a:off x="3371625" y="3105075"/>
            <a:ext cx="2486100" cy="82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a:latin typeface="Handlee"/>
                <a:ea typeface="Handlee"/>
                <a:cs typeface="Handlee"/>
                <a:sym typeface="Handlee"/>
              </a:rPr>
              <a:t>Stage 2 </a:t>
            </a:r>
            <a:endParaRPr sz="1900">
              <a:latin typeface="Handlee"/>
              <a:ea typeface="Handlee"/>
              <a:cs typeface="Handlee"/>
              <a:sym typeface="Handlee"/>
            </a:endParaRPr>
          </a:p>
          <a:p>
            <a:pPr marL="0" lvl="0" indent="0" algn="ctr" rtl="0">
              <a:spcBef>
                <a:spcPts val="0"/>
              </a:spcBef>
              <a:spcAft>
                <a:spcPts val="0"/>
              </a:spcAft>
              <a:buNone/>
            </a:pPr>
            <a:r>
              <a:rPr lang="en" sz="1900">
                <a:latin typeface="Handlee"/>
                <a:ea typeface="Handlee"/>
                <a:cs typeface="Handlee"/>
                <a:sym typeface="Handlee"/>
              </a:rPr>
              <a:t>Material World Science and Technology</a:t>
            </a:r>
            <a:endParaRPr sz="1900">
              <a:latin typeface="Handlee"/>
              <a:ea typeface="Handlee"/>
              <a:cs typeface="Handlee"/>
              <a:sym typeface="Handlee"/>
            </a:endParaRPr>
          </a:p>
        </p:txBody>
      </p:sp>
      <p:sp>
        <p:nvSpPr>
          <p:cNvPr id="82" name="Google Shape;82;p17"/>
          <p:cNvSpPr txBox="1">
            <a:spLocks noGrp="1"/>
          </p:cNvSpPr>
          <p:nvPr>
            <p:ph type="ctrTitle"/>
          </p:nvPr>
        </p:nvSpPr>
        <p:spPr>
          <a:xfrm>
            <a:off x="3019425" y="1516875"/>
            <a:ext cx="3105300" cy="1435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Caveat"/>
                <a:ea typeface="Caveat"/>
                <a:cs typeface="Caveat"/>
                <a:sym typeface="Caveat"/>
              </a:rPr>
              <a:t>Changing States</a:t>
            </a:r>
            <a:endParaRPr sz="6000">
              <a:latin typeface="Caveat"/>
              <a:ea typeface="Caveat"/>
              <a:cs typeface="Caveat"/>
              <a:sym typeface="Caveat"/>
            </a:endParaRPr>
          </a:p>
        </p:txBody>
      </p:sp>
      <p:sp>
        <p:nvSpPr>
          <p:cNvPr id="83" name="Google Shape;83;p17"/>
          <p:cNvSpPr txBox="1"/>
          <p:nvPr/>
        </p:nvSpPr>
        <p:spPr>
          <a:xfrm>
            <a:off x="3911473" y="4829975"/>
            <a:ext cx="15564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rgbClr val="FFFFFF"/>
                </a:solidFill>
                <a:latin typeface="Handlee"/>
                <a:ea typeface="Handlee"/>
                <a:cs typeface="Handlee"/>
                <a:sym typeface="Handlee"/>
              </a:rPr>
              <a:t>Alice Vigors 2020</a:t>
            </a:r>
            <a:endParaRPr sz="1400" b="0" i="0" u="none" strike="noStrike" cap="none">
              <a:solidFill>
                <a:srgbClr val="FFFFFF"/>
              </a:solidFill>
              <a:latin typeface="Handlee"/>
              <a:ea typeface="Handlee"/>
              <a:cs typeface="Handlee"/>
              <a:sym typeface="Handle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311700" y="555600"/>
            <a:ext cx="25647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3500"/>
              <a:buFont typeface="Arial"/>
              <a:buNone/>
            </a:pPr>
            <a:r>
              <a:rPr lang="en" sz="4300">
                <a:solidFill>
                  <a:srgbClr val="0CCBD2"/>
                </a:solidFill>
                <a:latin typeface="Caveat"/>
                <a:ea typeface="Caveat"/>
                <a:cs typeface="Caveat"/>
                <a:sym typeface="Caveat"/>
              </a:rPr>
              <a:t>Imagine...</a:t>
            </a:r>
            <a:endParaRPr sz="2300">
              <a:solidFill>
                <a:srgbClr val="0CCBD2"/>
              </a:solidFill>
            </a:endParaRPr>
          </a:p>
        </p:txBody>
      </p:sp>
      <p:sp>
        <p:nvSpPr>
          <p:cNvPr id="170" name="Google Shape;170;p2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a:latin typeface="Handlee"/>
                <a:ea typeface="Handlee"/>
                <a:cs typeface="Handlee"/>
                <a:sym typeface="Handlee"/>
              </a:rPr>
              <a:t>Imagine if you were stranded on an island and you wanted to make a canoe. What would you use?</a:t>
            </a:r>
            <a:endParaRPr sz="2200">
              <a:latin typeface="Handlee"/>
              <a:ea typeface="Handlee"/>
              <a:cs typeface="Handlee"/>
              <a:sym typeface="Handlee"/>
            </a:endParaRPr>
          </a:p>
        </p:txBody>
      </p:sp>
      <p:sp>
        <p:nvSpPr>
          <p:cNvPr id="171" name="Google Shape;171;p26"/>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72" name="Google Shape;172;p26"/>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173" name="Google Shape;173;p26">
            <a:hlinkClick r:id="rId3"/>
          </p:cNvPr>
          <p:cNvPicPr preferRelativeResize="0"/>
          <p:nvPr/>
        </p:nvPicPr>
        <p:blipFill>
          <a:blip r:embed="rId4">
            <a:alphaModFix/>
          </a:blip>
          <a:stretch>
            <a:fillRect/>
          </a:stretch>
        </p:blipFill>
        <p:spPr>
          <a:xfrm>
            <a:off x="3056150" y="152400"/>
            <a:ext cx="5906121" cy="44166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79" name="Google Shape;179;p27"/>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rPr>
              <a:t>Alice Vigors 2020</a:t>
            </a:r>
            <a:endParaRPr sz="1100" b="0" i="0" u="none" strike="noStrike" cap="none" dirty="0">
              <a:solidFill>
                <a:srgbClr val="999999"/>
              </a:solidFill>
              <a:latin typeface="Handlee"/>
              <a:ea typeface="Handlee"/>
              <a:cs typeface="Handlee"/>
              <a:sym typeface="Handlee"/>
            </a:endParaRPr>
          </a:p>
        </p:txBody>
      </p:sp>
      <p:pic>
        <p:nvPicPr>
          <p:cNvPr id="180" name="Google Shape;180;p27" descr="Where the forest meets the sea &#10;is a story about a child's exploration of an ancient coastal rainforest.&#10;using a unique relief collage artform, the animated film takes the viewer on an extraordinary visual journey, the film ends asking the question, what future do we choose for our few remaining special untouched natural places such as this?&#10;where the forest meets the sea is also availble as a book.&#10;&#10;Running time 10 minutes&#10;format video from 35mm film&#10;year 1987&#10;executive producer geoff barnes&#10;producer don ezard&#10;director artwork design concept word jeannie baker" title="Where the forest meets the sea (1987)">
            <a:hlinkClick r:id="rId3"/>
          </p:cNvPr>
          <p:cNvPicPr preferRelativeResize="0"/>
          <p:nvPr/>
        </p:nvPicPr>
        <p:blipFill>
          <a:blip r:embed="rId4">
            <a:alphaModFix/>
          </a:blip>
          <a:stretch>
            <a:fillRect/>
          </a:stretch>
        </p:blipFill>
        <p:spPr>
          <a:xfrm>
            <a:off x="182875" y="152400"/>
            <a:ext cx="8778250" cy="4532000"/>
          </a:xfrm>
          <a:prstGeom prst="rect">
            <a:avLst/>
          </a:prstGeom>
          <a:noFill/>
          <a:ln>
            <a:noFill/>
          </a:ln>
        </p:spPr>
      </p:pic>
      <p:sp>
        <p:nvSpPr>
          <p:cNvPr id="2" name="TextBox 1">
            <a:extLst>
              <a:ext uri="{FF2B5EF4-FFF2-40B4-BE49-F238E27FC236}">
                <a16:creationId xmlns:a16="http://schemas.microsoft.com/office/drawing/2014/main" id="{75E4D72E-15D8-4294-BF4B-05CCA9D895C0}"/>
              </a:ext>
            </a:extLst>
          </p:cNvPr>
          <p:cNvSpPr txBox="1"/>
          <p:nvPr/>
        </p:nvSpPr>
        <p:spPr>
          <a:xfrm>
            <a:off x="2824316" y="4811081"/>
            <a:ext cx="184731" cy="307777"/>
          </a:xfrm>
          <a:prstGeom prst="rect">
            <a:avLst/>
          </a:prstGeom>
          <a:noFill/>
        </p:spPr>
        <p:txBody>
          <a:bodyPr wrap="none" rtlCol="0">
            <a:spAutoFit/>
          </a:bodyPr>
          <a:lstStyle/>
          <a:p>
            <a:endParaRPr lang="en-AU" dirty="0"/>
          </a:p>
        </p:txBody>
      </p:sp>
      <p:sp>
        <p:nvSpPr>
          <p:cNvPr id="6" name="Google Shape;179;p27">
            <a:extLst>
              <a:ext uri="{FF2B5EF4-FFF2-40B4-BE49-F238E27FC236}">
                <a16:creationId xmlns:a16="http://schemas.microsoft.com/office/drawing/2014/main" id="{DC12DD48-B287-41F1-AB64-0362E93358E7}"/>
              </a:ext>
            </a:extLst>
          </p:cNvPr>
          <p:cNvSpPr txBox="1"/>
          <p:nvPr/>
        </p:nvSpPr>
        <p:spPr>
          <a:xfrm>
            <a:off x="3009047" y="4840234"/>
            <a:ext cx="2012118" cy="15086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hlinkClick r:id="rId5"/>
              </a:rPr>
              <a:t>Where the Forest Meets the Sea</a:t>
            </a:r>
            <a:endParaRPr sz="1100" b="0" i="0" u="none" strike="noStrike" cap="none" dirty="0">
              <a:solidFill>
                <a:srgbClr val="999999"/>
              </a:solidFill>
              <a:latin typeface="Handlee"/>
              <a:ea typeface="Handlee"/>
              <a:cs typeface="Handlee"/>
              <a:sym typeface="Handle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86" name="Google Shape;186;p28"/>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187" name="Google Shape;187;p28">
            <a:hlinkClick r:id="rId3"/>
          </p:cNvPr>
          <p:cNvPicPr preferRelativeResize="0"/>
          <p:nvPr/>
        </p:nvPicPr>
        <p:blipFill>
          <a:blip r:embed="rId4">
            <a:alphaModFix/>
          </a:blip>
          <a:stretch>
            <a:fillRect/>
          </a:stretch>
        </p:blipFill>
        <p:spPr>
          <a:xfrm>
            <a:off x="152400" y="152400"/>
            <a:ext cx="8806275" cy="4658675"/>
          </a:xfrm>
          <a:prstGeom prst="rect">
            <a:avLst/>
          </a:prstGeom>
          <a:noFill/>
          <a:ln>
            <a:noFill/>
          </a:ln>
        </p:spPr>
      </p:pic>
      <p:sp>
        <p:nvSpPr>
          <p:cNvPr id="5" name="Google Shape;179;p27">
            <a:extLst>
              <a:ext uri="{FF2B5EF4-FFF2-40B4-BE49-F238E27FC236}">
                <a16:creationId xmlns:a16="http://schemas.microsoft.com/office/drawing/2014/main" id="{8BC00974-A6BB-46C7-910E-D8BA89637477}"/>
              </a:ext>
            </a:extLst>
          </p:cNvPr>
          <p:cNvSpPr txBox="1"/>
          <p:nvPr/>
        </p:nvSpPr>
        <p:spPr>
          <a:xfrm>
            <a:off x="3009047" y="4840234"/>
            <a:ext cx="2012118" cy="15086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hlinkClick r:id="rId3"/>
              </a:rPr>
              <a:t>ABC Education video</a:t>
            </a:r>
            <a:endParaRPr sz="1100" b="0" i="0" u="none" strike="noStrike" cap="none" dirty="0">
              <a:solidFill>
                <a:srgbClr val="999999"/>
              </a:solidFill>
              <a:latin typeface="Handlee"/>
              <a:ea typeface="Handlee"/>
              <a:cs typeface="Handlee"/>
              <a:sym typeface="Handle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93" name="Google Shape;193;p29"/>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194" name="Google Shape;194;p29">
            <a:hlinkClick r:id="rId3"/>
          </p:cNvPr>
          <p:cNvPicPr preferRelativeResize="0"/>
          <p:nvPr/>
        </p:nvPicPr>
        <p:blipFill>
          <a:blip r:embed="rId4">
            <a:alphaModFix/>
          </a:blip>
          <a:stretch>
            <a:fillRect/>
          </a:stretch>
        </p:blipFill>
        <p:spPr>
          <a:xfrm>
            <a:off x="771625" y="152400"/>
            <a:ext cx="7288931" cy="4658675"/>
          </a:xfrm>
          <a:prstGeom prst="rect">
            <a:avLst/>
          </a:prstGeom>
          <a:noFill/>
          <a:ln>
            <a:noFill/>
          </a:ln>
        </p:spPr>
      </p:pic>
      <p:sp>
        <p:nvSpPr>
          <p:cNvPr id="5" name="Google Shape;179;p27">
            <a:extLst>
              <a:ext uri="{FF2B5EF4-FFF2-40B4-BE49-F238E27FC236}">
                <a16:creationId xmlns:a16="http://schemas.microsoft.com/office/drawing/2014/main" id="{49508F84-6B4B-47B1-85EA-A8D65B6965AD}"/>
              </a:ext>
            </a:extLst>
          </p:cNvPr>
          <p:cNvSpPr txBox="1"/>
          <p:nvPr/>
        </p:nvSpPr>
        <p:spPr>
          <a:xfrm>
            <a:off x="3186027" y="4840234"/>
            <a:ext cx="2012118" cy="15086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hlinkClick r:id="rId3"/>
              </a:rPr>
              <a:t>ABC Education video</a:t>
            </a:r>
            <a:endParaRPr sz="1100" b="0" i="0" u="none" strike="noStrike" cap="none" dirty="0">
              <a:solidFill>
                <a:srgbClr val="999999"/>
              </a:solidFill>
              <a:latin typeface="Handlee"/>
              <a:ea typeface="Handlee"/>
              <a:cs typeface="Handlee"/>
              <a:sym typeface="Handle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0">
            <a:hlinkClick r:id="rId3"/>
          </p:cNvPr>
          <p:cNvPicPr preferRelativeResize="0"/>
          <p:nvPr/>
        </p:nvPicPr>
        <p:blipFill>
          <a:blip r:embed="rId4">
            <a:alphaModFix/>
          </a:blip>
          <a:stretch>
            <a:fillRect/>
          </a:stretch>
        </p:blipFill>
        <p:spPr>
          <a:xfrm>
            <a:off x="152400" y="152400"/>
            <a:ext cx="8465545" cy="4838700"/>
          </a:xfrm>
          <a:prstGeom prst="rect">
            <a:avLst/>
          </a:prstGeom>
          <a:noFill/>
          <a:ln>
            <a:noFill/>
          </a:ln>
        </p:spPr>
      </p:pic>
      <p:sp>
        <p:nvSpPr>
          <p:cNvPr id="3" name="Google Shape;179;p27">
            <a:extLst>
              <a:ext uri="{FF2B5EF4-FFF2-40B4-BE49-F238E27FC236}">
                <a16:creationId xmlns:a16="http://schemas.microsoft.com/office/drawing/2014/main" id="{2273EC58-8A2C-4CEA-B84A-931DB11113AC}"/>
              </a:ext>
            </a:extLst>
          </p:cNvPr>
          <p:cNvSpPr txBox="1"/>
          <p:nvPr/>
        </p:nvSpPr>
        <p:spPr>
          <a:xfrm>
            <a:off x="3208150" y="4991100"/>
            <a:ext cx="2012118" cy="15086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hlinkClick r:id="rId5"/>
              </a:rPr>
              <a:t>Eastern Riverina Arts video</a:t>
            </a:r>
            <a:endParaRPr sz="1100" b="0" i="0" u="none" strike="noStrike" cap="none" dirty="0">
              <a:solidFill>
                <a:srgbClr val="999999"/>
              </a:solidFill>
              <a:latin typeface="Handlee"/>
              <a:ea typeface="Handlee"/>
              <a:cs typeface="Handlee"/>
              <a:sym typeface="Handle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05" name="Google Shape;205;p31"/>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206" name="Google Shape;206;p31">
            <a:hlinkClick r:id="rId3"/>
          </p:cNvPr>
          <p:cNvPicPr preferRelativeResize="0"/>
          <p:nvPr/>
        </p:nvPicPr>
        <p:blipFill>
          <a:blip r:embed="rId4">
            <a:alphaModFix/>
          </a:blip>
          <a:stretch>
            <a:fillRect/>
          </a:stretch>
        </p:blipFill>
        <p:spPr>
          <a:xfrm>
            <a:off x="152400" y="152400"/>
            <a:ext cx="8839201" cy="4330228"/>
          </a:xfrm>
          <a:prstGeom prst="rect">
            <a:avLst/>
          </a:prstGeom>
          <a:noFill/>
          <a:ln>
            <a:noFill/>
          </a:ln>
        </p:spPr>
      </p:pic>
      <p:sp>
        <p:nvSpPr>
          <p:cNvPr id="5" name="Google Shape;179;p27">
            <a:extLst>
              <a:ext uri="{FF2B5EF4-FFF2-40B4-BE49-F238E27FC236}">
                <a16:creationId xmlns:a16="http://schemas.microsoft.com/office/drawing/2014/main" id="{E0C15448-AA2E-49CE-AEE0-BE4E70E94828}"/>
              </a:ext>
            </a:extLst>
          </p:cNvPr>
          <p:cNvSpPr txBox="1"/>
          <p:nvPr/>
        </p:nvSpPr>
        <p:spPr>
          <a:xfrm>
            <a:off x="3565941" y="4874098"/>
            <a:ext cx="2012118" cy="15086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dirty="0">
                <a:solidFill>
                  <a:srgbClr val="999999"/>
                </a:solidFill>
                <a:latin typeface="Handlee"/>
                <a:ea typeface="Handlee"/>
                <a:cs typeface="Handlee"/>
                <a:sym typeface="Handlee"/>
                <a:hlinkClick r:id="rId3"/>
              </a:rPr>
              <a:t>Sea Museum</a:t>
            </a:r>
            <a:endParaRPr sz="1100" b="0" i="0" u="none" strike="noStrike" cap="none" dirty="0">
              <a:solidFill>
                <a:srgbClr val="999999"/>
              </a:solidFill>
              <a:latin typeface="Handlee"/>
              <a:ea typeface="Handlee"/>
              <a:cs typeface="Handlee"/>
              <a:sym typeface="Handle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311700" y="555600"/>
            <a:ext cx="25647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3500"/>
              <a:buFont typeface="Arial"/>
              <a:buNone/>
            </a:pPr>
            <a:r>
              <a:rPr lang="en" sz="4100">
                <a:solidFill>
                  <a:schemeClr val="accent4"/>
                </a:solidFill>
                <a:latin typeface="Caveat"/>
                <a:ea typeface="Caveat"/>
                <a:cs typeface="Caveat"/>
                <a:sym typeface="Caveat"/>
              </a:rPr>
              <a:t>Exploring Our Thinking</a:t>
            </a:r>
            <a:endParaRPr sz="2100">
              <a:solidFill>
                <a:schemeClr val="accent4"/>
              </a:solidFill>
            </a:endParaRPr>
          </a:p>
        </p:txBody>
      </p:sp>
      <p:sp>
        <p:nvSpPr>
          <p:cNvPr id="212" name="Google Shape;212;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Handlee"/>
              <a:buChar char="❏"/>
            </a:pPr>
            <a:r>
              <a:rPr lang="en" sz="1400">
                <a:latin typeface="Handlee"/>
                <a:ea typeface="Handlee"/>
                <a:cs typeface="Handlee"/>
                <a:sym typeface="Handlee"/>
              </a:rPr>
              <a:t>What materials can be used to make boats? Can you think of three types of materials?</a:t>
            </a:r>
            <a:endParaRPr sz="1400">
              <a:latin typeface="Handlee"/>
              <a:ea typeface="Handlee"/>
              <a:cs typeface="Handlee"/>
              <a:sym typeface="Handlee"/>
            </a:endParaRPr>
          </a:p>
          <a:p>
            <a:pPr marL="457200" lvl="0" indent="-317500" algn="l" rtl="0">
              <a:spcBef>
                <a:spcPts val="0"/>
              </a:spcBef>
              <a:spcAft>
                <a:spcPts val="0"/>
              </a:spcAft>
              <a:buSzPts val="1400"/>
              <a:buFont typeface="Handlee"/>
              <a:buChar char="❏"/>
            </a:pPr>
            <a:r>
              <a:rPr lang="en" sz="1400">
                <a:latin typeface="Handlee"/>
                <a:ea typeface="Handlee"/>
                <a:cs typeface="Handlee"/>
                <a:sym typeface="Handlee"/>
              </a:rPr>
              <a:t>Why are those materials used to make boats?</a:t>
            </a:r>
            <a:endParaRPr sz="1400">
              <a:latin typeface="Handlee"/>
              <a:ea typeface="Handlee"/>
              <a:cs typeface="Handlee"/>
              <a:sym typeface="Handlee"/>
            </a:endParaRPr>
          </a:p>
          <a:p>
            <a:pPr marL="457200" lvl="0" indent="-317500" algn="l" rtl="0">
              <a:spcBef>
                <a:spcPts val="0"/>
              </a:spcBef>
              <a:spcAft>
                <a:spcPts val="0"/>
              </a:spcAft>
              <a:buSzPts val="1400"/>
              <a:buFont typeface="Handlee"/>
              <a:buChar char="❏"/>
            </a:pPr>
            <a:r>
              <a:rPr lang="en" sz="1400">
                <a:latin typeface="Handlee"/>
                <a:ea typeface="Handlee"/>
                <a:cs typeface="Handlee"/>
                <a:sym typeface="Handlee"/>
              </a:rPr>
              <a:t>How do Aboriginal peoples build canoes? How do they make their canoe waterproof?</a:t>
            </a:r>
            <a:endParaRPr sz="1400">
              <a:latin typeface="Handlee"/>
              <a:ea typeface="Handlee"/>
              <a:cs typeface="Handlee"/>
              <a:sym typeface="Handlee"/>
            </a:endParaRPr>
          </a:p>
          <a:p>
            <a:pPr marL="457200" lvl="0" indent="-317500" algn="l" rtl="0">
              <a:spcBef>
                <a:spcPts val="0"/>
              </a:spcBef>
              <a:spcAft>
                <a:spcPts val="0"/>
              </a:spcAft>
              <a:buSzPts val="1400"/>
              <a:buFont typeface="Handlee"/>
              <a:buChar char="❏"/>
            </a:pPr>
            <a:r>
              <a:rPr lang="en" sz="1400">
                <a:latin typeface="Handlee"/>
                <a:ea typeface="Handlee"/>
                <a:cs typeface="Handlee"/>
                <a:sym typeface="Handlee"/>
              </a:rPr>
              <a:t>Why is fibreglass used to make boats? How is the fibreglass applied to the mould?</a:t>
            </a:r>
            <a:endParaRPr sz="1400">
              <a:latin typeface="Handlee"/>
              <a:ea typeface="Handlee"/>
              <a:cs typeface="Handlee"/>
              <a:sym typeface="Handlee"/>
            </a:endParaRPr>
          </a:p>
          <a:p>
            <a:pPr marL="457200" lvl="0" indent="-317500" algn="l" rtl="0">
              <a:spcBef>
                <a:spcPts val="0"/>
              </a:spcBef>
              <a:spcAft>
                <a:spcPts val="0"/>
              </a:spcAft>
              <a:buSzPts val="1400"/>
              <a:buFont typeface="Handlee"/>
              <a:buChar char="❏"/>
            </a:pPr>
            <a:r>
              <a:rPr lang="en" sz="1400">
                <a:latin typeface="Handlee"/>
                <a:ea typeface="Handlee"/>
                <a:cs typeface="Handlee"/>
                <a:sym typeface="Handlee"/>
              </a:rPr>
              <a:t>What do you still wonder?</a:t>
            </a:r>
            <a:endParaRPr sz="1400">
              <a:latin typeface="Handlee"/>
              <a:ea typeface="Handlee"/>
              <a:cs typeface="Handlee"/>
              <a:sym typeface="Handlee"/>
            </a:endParaRPr>
          </a:p>
        </p:txBody>
      </p:sp>
      <p:sp>
        <p:nvSpPr>
          <p:cNvPr id="213" name="Google Shape;213;p32"/>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14" name="Google Shape;214;p32"/>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215" name="Google Shape;215;p32"/>
          <p:cNvPicPr preferRelativeResize="0"/>
          <p:nvPr/>
        </p:nvPicPr>
        <p:blipFill>
          <a:blip r:embed="rId3">
            <a:alphaModFix/>
          </a:blip>
          <a:stretch>
            <a:fillRect/>
          </a:stretch>
        </p:blipFill>
        <p:spPr>
          <a:xfrm>
            <a:off x="3212175" y="901500"/>
            <a:ext cx="5719498" cy="32233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p:nvPr/>
        </p:nvSpPr>
        <p:spPr>
          <a:xfrm>
            <a:off x="474338" y="1257712"/>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Temperature Taker</a:t>
            </a:r>
            <a:endParaRPr b="0" i="0" u="none" strike="noStrike" cap="none">
              <a:solidFill>
                <a:srgbClr val="000000"/>
              </a:solidFill>
              <a:latin typeface="Handlee"/>
              <a:ea typeface="Handlee"/>
              <a:cs typeface="Handlee"/>
              <a:sym typeface="Handlee"/>
            </a:endParaRPr>
          </a:p>
        </p:txBody>
      </p:sp>
      <p:sp>
        <p:nvSpPr>
          <p:cNvPr id="130" name="Google Shape;130;p23"/>
          <p:cNvSpPr txBox="1"/>
          <p:nvPr/>
        </p:nvSpPr>
        <p:spPr>
          <a:xfrm>
            <a:off x="121050" y="51345"/>
            <a:ext cx="8867549"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dirty="0">
                <a:solidFill>
                  <a:srgbClr val="073763"/>
                </a:solidFill>
                <a:latin typeface="Caveat"/>
                <a:ea typeface="Caveat"/>
                <a:cs typeface="Caveat"/>
                <a:sym typeface="Caveat"/>
              </a:rPr>
              <a:t>Food Related Materials Investigation </a:t>
            </a:r>
            <a:endParaRPr sz="1200" b="0" i="0" u="none" strike="noStrike" cap="none" dirty="0">
              <a:solidFill>
                <a:srgbClr val="073763"/>
              </a:solidFill>
              <a:latin typeface="Caveat"/>
              <a:ea typeface="Caveat"/>
              <a:cs typeface="Caveat"/>
              <a:sym typeface="Caveat"/>
            </a:endParaRPr>
          </a:p>
        </p:txBody>
      </p:sp>
      <p:sp>
        <p:nvSpPr>
          <p:cNvPr id="131" name="Google Shape;131;p23"/>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32" name="Google Shape;132;p23"/>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133" name="Google Shape;133;p23"/>
          <p:cNvSpPr txBox="1"/>
          <p:nvPr/>
        </p:nvSpPr>
        <p:spPr>
          <a:xfrm>
            <a:off x="121050" y="582800"/>
            <a:ext cx="8901900" cy="316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u="sng" dirty="0">
                <a:solidFill>
                  <a:schemeClr val="dk1"/>
                </a:solidFill>
                <a:latin typeface="Handlee"/>
                <a:ea typeface="Handlee"/>
                <a:cs typeface="Handlee"/>
                <a:sym typeface="Handlee"/>
              </a:rPr>
              <a:t>Learning Intention:</a:t>
            </a:r>
            <a:endParaRPr u="sng" dirty="0">
              <a:solidFill>
                <a:schemeClr val="dk1"/>
              </a:solidFill>
              <a:latin typeface="Handlee"/>
              <a:ea typeface="Handlee"/>
              <a:cs typeface="Handlee"/>
              <a:sym typeface="Handlee"/>
            </a:endParaRPr>
          </a:p>
          <a:p>
            <a:pPr marL="0" marR="0" lvl="0" indent="0" algn="l" rtl="0">
              <a:lnSpc>
                <a:spcPct val="100000"/>
              </a:lnSpc>
              <a:spcBef>
                <a:spcPts val="0"/>
              </a:spcBef>
              <a:spcAft>
                <a:spcPts val="0"/>
              </a:spcAft>
              <a:buClr>
                <a:srgbClr val="000000"/>
              </a:buClr>
              <a:buSzPts val="1400"/>
              <a:buFont typeface="Arial"/>
              <a:buNone/>
            </a:pPr>
            <a:r>
              <a:rPr lang="en" dirty="0">
                <a:solidFill>
                  <a:schemeClr val="dk1"/>
                </a:solidFill>
                <a:latin typeface="Handlee"/>
                <a:ea typeface="Handlee"/>
                <a:cs typeface="Handlee"/>
                <a:sym typeface="Handlee"/>
              </a:rPr>
              <a:t>To investigate the impact heating and cooling has on different food related materials </a:t>
            </a:r>
            <a:endParaRPr dirty="0">
              <a:solidFill>
                <a:schemeClr val="dk1"/>
              </a:solidFill>
              <a:latin typeface="Handlee"/>
              <a:ea typeface="Handlee"/>
              <a:cs typeface="Handlee"/>
              <a:sym typeface="Handlee"/>
            </a:endParaRPr>
          </a:p>
        </p:txBody>
      </p:sp>
      <p:sp>
        <p:nvSpPr>
          <p:cNvPr id="134" name="Google Shape;134;p23"/>
          <p:cNvSpPr/>
          <p:nvPr/>
        </p:nvSpPr>
        <p:spPr>
          <a:xfrm>
            <a:off x="3806751" y="1099461"/>
            <a:ext cx="1559203" cy="1353969"/>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dirty="0">
                <a:solidFill>
                  <a:schemeClr val="lt1"/>
                </a:solidFill>
                <a:latin typeface="Handlee"/>
                <a:ea typeface="Handlee"/>
                <a:cs typeface="Handlee"/>
                <a:sym typeface="Handlee"/>
              </a:rPr>
              <a:t>What happens when you heat lemon?</a:t>
            </a:r>
            <a:endParaRPr sz="1800" dirty="0">
              <a:solidFill>
                <a:schemeClr val="lt1"/>
              </a:solidFill>
              <a:latin typeface="Handlee"/>
              <a:ea typeface="Handlee"/>
              <a:cs typeface="Handlee"/>
              <a:sym typeface="Handlee"/>
            </a:endParaRPr>
          </a:p>
        </p:txBody>
      </p:sp>
      <p:sp>
        <p:nvSpPr>
          <p:cNvPr id="136" name="Google Shape;136;p23"/>
          <p:cNvSpPr/>
          <p:nvPr/>
        </p:nvSpPr>
        <p:spPr>
          <a:xfrm>
            <a:off x="5579957" y="1099460"/>
            <a:ext cx="1559203" cy="1353969"/>
          </a:xfrm>
          <a:prstGeom prst="foldedCorner">
            <a:avLst>
              <a:gd name="adj" fmla="val 16667"/>
            </a:avLst>
          </a:prstGeom>
          <a:solidFill>
            <a:srgbClr val="999999"/>
          </a:solidFill>
          <a:ln w="12700" cap="flat" cmpd="sng">
            <a:solidFill>
              <a:srgbClr val="F3F3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dirty="0">
                <a:solidFill>
                  <a:schemeClr val="lt1"/>
                </a:solidFill>
                <a:latin typeface="Handlee"/>
                <a:ea typeface="Handlee"/>
                <a:cs typeface="Handlee"/>
                <a:sym typeface="Handlee"/>
              </a:rPr>
              <a:t>What happens when you heat milk?</a:t>
            </a:r>
            <a:endParaRPr sz="1800" dirty="0">
              <a:solidFill>
                <a:schemeClr val="lt1"/>
              </a:solidFill>
              <a:latin typeface="Handlee"/>
              <a:ea typeface="Handlee"/>
              <a:cs typeface="Handlee"/>
              <a:sym typeface="Handlee"/>
            </a:endParaRPr>
          </a:p>
        </p:txBody>
      </p:sp>
      <p:sp>
        <p:nvSpPr>
          <p:cNvPr id="138" name="Google Shape;138;p23"/>
          <p:cNvSpPr txBox="1"/>
          <p:nvPr/>
        </p:nvSpPr>
        <p:spPr>
          <a:xfrm>
            <a:off x="260308" y="2903831"/>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AU" dirty="0">
                <a:latin typeface="Handlee"/>
                <a:ea typeface="Handlee"/>
                <a:cs typeface="Handlee"/>
                <a:sym typeface="Handlee"/>
              </a:rPr>
              <a:t>M</a:t>
            </a:r>
            <a:r>
              <a:rPr lang="en" dirty="0">
                <a:latin typeface="Handlee"/>
                <a:ea typeface="Handlee"/>
                <a:cs typeface="Handlee"/>
                <a:sym typeface="Handlee"/>
              </a:rPr>
              <a:t>ake a hypothesis and identify scientific variables</a:t>
            </a:r>
            <a:endParaRPr dirty="0">
              <a:latin typeface="Handlee"/>
              <a:ea typeface="Handlee"/>
              <a:cs typeface="Handlee"/>
              <a:sym typeface="Handlee"/>
            </a:endParaRPr>
          </a:p>
        </p:txBody>
      </p:sp>
      <p:sp>
        <p:nvSpPr>
          <p:cNvPr id="139" name="Google Shape;139;p23"/>
          <p:cNvSpPr txBox="1"/>
          <p:nvPr/>
        </p:nvSpPr>
        <p:spPr>
          <a:xfrm>
            <a:off x="135913" y="2604848"/>
            <a:ext cx="16836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dirty="0">
                <a:latin typeface="Handlee"/>
                <a:ea typeface="Handlee"/>
                <a:cs typeface="Handlee"/>
                <a:sym typeface="Handlee"/>
              </a:rPr>
              <a:t>Success Criteria:</a:t>
            </a:r>
            <a:endParaRPr u="sng" dirty="0">
              <a:latin typeface="Handlee"/>
              <a:ea typeface="Handlee"/>
              <a:cs typeface="Handlee"/>
              <a:sym typeface="Handlee"/>
            </a:endParaRPr>
          </a:p>
        </p:txBody>
      </p:sp>
      <p:sp>
        <p:nvSpPr>
          <p:cNvPr id="140" name="Google Shape;140;p23"/>
          <p:cNvSpPr txBox="1"/>
          <p:nvPr/>
        </p:nvSpPr>
        <p:spPr>
          <a:xfrm>
            <a:off x="1687746" y="2903831"/>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dirty="0">
                <a:latin typeface="Handlee"/>
                <a:ea typeface="Handlee"/>
                <a:cs typeface="Handlee"/>
                <a:sym typeface="Handlee"/>
              </a:rPr>
              <a:t>Record observations about the appearance of the substance when cooled in the freezer</a:t>
            </a:r>
            <a:endParaRPr dirty="0">
              <a:latin typeface="Handlee"/>
              <a:ea typeface="Handlee"/>
              <a:cs typeface="Handlee"/>
              <a:sym typeface="Handlee"/>
            </a:endParaRPr>
          </a:p>
        </p:txBody>
      </p:sp>
      <p:sp>
        <p:nvSpPr>
          <p:cNvPr id="141" name="Google Shape;141;p23"/>
          <p:cNvSpPr txBox="1"/>
          <p:nvPr/>
        </p:nvSpPr>
        <p:spPr>
          <a:xfrm>
            <a:off x="3115208" y="2903831"/>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dirty="0">
                <a:latin typeface="Handlee"/>
                <a:ea typeface="Handlee"/>
                <a:cs typeface="Handlee"/>
                <a:sym typeface="Handlee"/>
              </a:rPr>
              <a:t>Describe what happens when heat is applied to the substance. </a:t>
            </a:r>
            <a:endParaRPr dirty="0">
              <a:latin typeface="Handlee"/>
              <a:ea typeface="Handlee"/>
              <a:cs typeface="Handlee"/>
              <a:sym typeface="Handlee"/>
            </a:endParaRPr>
          </a:p>
        </p:txBody>
      </p:sp>
      <p:sp>
        <p:nvSpPr>
          <p:cNvPr id="142" name="Google Shape;142;p23"/>
          <p:cNvSpPr txBox="1"/>
          <p:nvPr/>
        </p:nvSpPr>
        <p:spPr>
          <a:xfrm>
            <a:off x="4542658" y="2903831"/>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dirty="0">
                <a:latin typeface="Handlee"/>
                <a:ea typeface="Handlee"/>
                <a:cs typeface="Handlee"/>
                <a:sym typeface="Handlee"/>
              </a:rPr>
              <a:t>Sharend describe observations with peers</a:t>
            </a:r>
            <a:endParaRPr dirty="0">
              <a:latin typeface="Handlee"/>
              <a:ea typeface="Handlee"/>
              <a:cs typeface="Handlee"/>
              <a:sym typeface="Handlee"/>
            </a:endParaRPr>
          </a:p>
        </p:txBody>
      </p:sp>
      <p:sp>
        <p:nvSpPr>
          <p:cNvPr id="144" name="Google Shape;144;p23"/>
          <p:cNvSpPr/>
          <p:nvPr/>
        </p:nvSpPr>
        <p:spPr>
          <a:xfrm>
            <a:off x="260308" y="1099462"/>
            <a:ext cx="1559205" cy="1356144"/>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800" dirty="0">
                <a:solidFill>
                  <a:schemeClr val="lt1"/>
                </a:solidFill>
                <a:latin typeface="Handlee"/>
                <a:ea typeface="Handlee"/>
                <a:cs typeface="Handlee"/>
                <a:sym typeface="Handlee"/>
              </a:rPr>
              <a:t>What happens to honey when it is heated and cooled? </a:t>
            </a:r>
            <a:endParaRPr b="0" i="0" u="none" strike="noStrike" cap="none" dirty="0">
              <a:solidFill>
                <a:srgbClr val="000000"/>
              </a:solidFill>
              <a:latin typeface="Handlee"/>
              <a:ea typeface="Handlee"/>
              <a:cs typeface="Handlee"/>
              <a:sym typeface="Handlee"/>
            </a:endParaRPr>
          </a:p>
        </p:txBody>
      </p:sp>
      <p:sp>
        <p:nvSpPr>
          <p:cNvPr id="145" name="Google Shape;145;p23"/>
          <p:cNvSpPr/>
          <p:nvPr/>
        </p:nvSpPr>
        <p:spPr>
          <a:xfrm>
            <a:off x="2033543" y="1101636"/>
            <a:ext cx="1559204" cy="135397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dirty="0">
                <a:solidFill>
                  <a:schemeClr val="lt1"/>
                </a:solidFill>
                <a:latin typeface="Handlee"/>
                <a:ea typeface="Handlee"/>
                <a:cs typeface="Handlee"/>
                <a:sym typeface="Handlee"/>
              </a:rPr>
              <a:t>Does salt melt?</a:t>
            </a:r>
            <a:endParaRPr b="0" i="0" u="none" strike="noStrike" cap="none" dirty="0">
              <a:solidFill>
                <a:srgbClr val="000000"/>
              </a:solidFill>
              <a:latin typeface="Handlee"/>
              <a:ea typeface="Handlee"/>
              <a:cs typeface="Handlee"/>
              <a:sym typeface="Handlee"/>
            </a:endParaRPr>
          </a:p>
        </p:txBody>
      </p:sp>
    </p:spTree>
    <p:extLst>
      <p:ext uri="{BB962C8B-B14F-4D97-AF65-F5344CB8AC3E}">
        <p14:creationId xmlns:p14="http://schemas.microsoft.com/office/powerpoint/2010/main" val="32399461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p:tgtEl>
                                          <p:spTgt spid="1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 calcmode="lin" valueType="num">
                                      <p:cBhvr additive="base">
                                        <p:cTn id="12" dur="500"/>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3"/>
          <p:cNvPicPr preferRelativeResize="0"/>
          <p:nvPr/>
        </p:nvPicPr>
        <p:blipFill>
          <a:blip r:embed="rId3">
            <a:alphaModFix/>
          </a:blip>
          <a:stretch>
            <a:fillRect/>
          </a:stretch>
        </p:blipFill>
        <p:spPr>
          <a:xfrm>
            <a:off x="0" y="0"/>
            <a:ext cx="9144000" cy="5143501"/>
          </a:xfrm>
          <a:prstGeom prst="rect">
            <a:avLst/>
          </a:prstGeom>
          <a:noFill/>
          <a:ln>
            <a:noFill/>
          </a:ln>
        </p:spPr>
      </p:pic>
      <p:sp>
        <p:nvSpPr>
          <p:cNvPr id="221" name="Google Shape;221;p33"/>
          <p:cNvSpPr txBox="1"/>
          <p:nvPr/>
        </p:nvSpPr>
        <p:spPr>
          <a:xfrm>
            <a:off x="288725" y="233125"/>
            <a:ext cx="8608200" cy="4683900"/>
          </a:xfrm>
          <a:prstGeom prst="rect">
            <a:avLst/>
          </a:prstGeom>
          <a:solidFill>
            <a:srgbClr val="FFFFFF">
              <a:alpha val="5529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8600">
                <a:latin typeface="Caveat"/>
                <a:ea typeface="Caveat"/>
                <a:cs typeface="Caveat"/>
                <a:sym typeface="Caveat"/>
              </a:rPr>
              <a:t>How do we use the changing state of materials in our lives?</a:t>
            </a:r>
            <a:endParaRPr sz="8600">
              <a:latin typeface="Caveat"/>
              <a:ea typeface="Caveat"/>
              <a:cs typeface="Caveat"/>
              <a:sym typeface="Caveat"/>
            </a:endParaRPr>
          </a:p>
          <a:p>
            <a:pPr marL="0" lvl="0" indent="0" algn="l" rtl="0">
              <a:lnSpc>
                <a:spcPct val="90000"/>
              </a:lnSpc>
              <a:spcBef>
                <a:spcPts val="0"/>
              </a:spcBef>
              <a:spcAft>
                <a:spcPts val="0"/>
              </a:spcAft>
              <a:buNone/>
            </a:pPr>
            <a:endParaRPr sz="100">
              <a:latin typeface="Caveat"/>
              <a:ea typeface="Caveat"/>
              <a:cs typeface="Caveat"/>
              <a:sym typeface="Cave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4" descr="Great time lapse shoot of snow melting," title="Time lapse of Snow melting [HD]">
            <a:hlinkClick r:id="rId3"/>
          </p:cNvPr>
          <p:cNvPicPr preferRelativeResize="0"/>
          <p:nvPr/>
        </p:nvPicPr>
        <p:blipFill>
          <a:blip r:embed="rId4">
            <a:alphaModFix/>
          </a:blip>
          <a:stretch>
            <a:fillRect/>
          </a:stretch>
        </p:blipFill>
        <p:spPr>
          <a:xfrm>
            <a:off x="152400" y="152400"/>
            <a:ext cx="8840700" cy="4658675"/>
          </a:xfrm>
          <a:prstGeom prst="rect">
            <a:avLst/>
          </a:prstGeom>
          <a:noFill/>
          <a:ln>
            <a:noFill/>
          </a:ln>
        </p:spPr>
      </p:pic>
      <p:sp>
        <p:nvSpPr>
          <p:cNvPr id="227" name="Google Shape;227;p34"/>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TUNING IN</a:t>
            </a:r>
            <a:endParaRPr sz="1100" b="0" i="0" u="none" strike="noStrike" cap="none">
              <a:solidFill>
                <a:srgbClr val="000000"/>
              </a:solidFill>
              <a:latin typeface="Handlee"/>
              <a:ea typeface="Handlee"/>
              <a:cs typeface="Handlee"/>
              <a:sym typeface="Handlee"/>
            </a:endParaRPr>
          </a:p>
        </p:txBody>
      </p:sp>
      <p:sp>
        <p:nvSpPr>
          <p:cNvPr id="228" name="Google Shape;228;p34"/>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826001" y="347305"/>
            <a:ext cx="7626300" cy="8847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5000"/>
              <a:buFont typeface="Arial"/>
              <a:buNone/>
            </a:pPr>
            <a:r>
              <a:rPr lang="en" sz="5300">
                <a:latin typeface="Caveat"/>
                <a:ea typeface="Caveat"/>
                <a:cs typeface="Caveat"/>
                <a:sym typeface="Caveat"/>
              </a:rPr>
              <a:t>Key Inquiry Questions</a:t>
            </a:r>
            <a:endParaRPr sz="3300">
              <a:latin typeface="Caveat"/>
              <a:ea typeface="Caveat"/>
              <a:cs typeface="Caveat"/>
              <a:sym typeface="Caveat"/>
            </a:endParaRPr>
          </a:p>
        </p:txBody>
      </p:sp>
      <p:sp>
        <p:nvSpPr>
          <p:cNvPr id="89" name="Google Shape;89;p18"/>
          <p:cNvSpPr txBox="1"/>
          <p:nvPr/>
        </p:nvSpPr>
        <p:spPr>
          <a:xfrm>
            <a:off x="3949803" y="4876250"/>
            <a:ext cx="12444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cxnSp>
        <p:nvCxnSpPr>
          <p:cNvPr id="90" name="Google Shape;90;p18"/>
          <p:cNvCxnSpPr>
            <a:stCxn id="91" idx="2"/>
            <a:endCxn id="92" idx="0"/>
          </p:cNvCxnSpPr>
          <p:nvPr/>
        </p:nvCxnSpPr>
        <p:spPr>
          <a:xfrm rot="-5400000" flipH="1">
            <a:off x="5232250" y="1932300"/>
            <a:ext cx="1141800" cy="2420700"/>
          </a:xfrm>
          <a:prstGeom prst="bentConnector3">
            <a:avLst>
              <a:gd name="adj1" fmla="val 49995"/>
            </a:avLst>
          </a:prstGeom>
          <a:noFill/>
          <a:ln w="19050" cap="flat" cmpd="sng">
            <a:solidFill>
              <a:srgbClr val="C2C2C2"/>
            </a:solidFill>
            <a:prstDash val="solid"/>
            <a:miter lim="8000"/>
            <a:headEnd type="none" w="sm" len="sm"/>
            <a:tailEnd type="none" w="sm" len="sm"/>
          </a:ln>
        </p:spPr>
      </p:cxnSp>
      <p:cxnSp>
        <p:nvCxnSpPr>
          <p:cNvPr id="93" name="Google Shape;93;p18"/>
          <p:cNvCxnSpPr>
            <a:stCxn id="94" idx="0"/>
            <a:endCxn id="91" idx="2"/>
          </p:cNvCxnSpPr>
          <p:nvPr/>
        </p:nvCxnSpPr>
        <p:spPr>
          <a:xfrm rot="-5400000">
            <a:off x="2780225" y="1900975"/>
            <a:ext cx="1141800" cy="2483100"/>
          </a:xfrm>
          <a:prstGeom prst="bentConnector3">
            <a:avLst>
              <a:gd name="adj1" fmla="val 49995"/>
            </a:avLst>
          </a:prstGeom>
          <a:noFill/>
          <a:ln w="19050" cap="flat" cmpd="sng">
            <a:solidFill>
              <a:srgbClr val="C2C2C2"/>
            </a:solidFill>
            <a:prstDash val="solid"/>
            <a:miter lim="8000"/>
            <a:headEnd type="none" w="sm" len="sm"/>
            <a:tailEnd type="none" w="sm" len="sm"/>
          </a:ln>
        </p:spPr>
      </p:cxnSp>
      <p:sp>
        <p:nvSpPr>
          <p:cNvPr id="91" name="Google Shape;91;p18"/>
          <p:cNvSpPr txBox="1"/>
          <p:nvPr/>
        </p:nvSpPr>
        <p:spPr>
          <a:xfrm>
            <a:off x="3540250" y="1740450"/>
            <a:ext cx="2105100" cy="831300"/>
          </a:xfrm>
          <a:prstGeom prst="rect">
            <a:avLst/>
          </a:prstGeom>
          <a:solidFill>
            <a:schemeClr val="accent1"/>
          </a:solidFill>
          <a:ln w="38100" cap="flat" cmpd="dbl">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u="sng">
                <a:solidFill>
                  <a:srgbClr val="B45F06"/>
                </a:solidFill>
                <a:latin typeface="Handlee"/>
                <a:ea typeface="Handlee"/>
                <a:cs typeface="Handlee"/>
                <a:sym typeface="Handlee"/>
                <a:hlinkClick r:id="rId3" action="ppaction://hlinksldjump">
                  <a:extLst>
                    <a:ext uri="{A12FA001-AC4F-418D-AE19-62706E023703}">
                      <ahyp:hlinkClr xmlns:ahyp="http://schemas.microsoft.com/office/drawing/2018/hyperlinkcolor" val="tx"/>
                    </a:ext>
                  </a:extLst>
                </a:hlinkClick>
              </a:rPr>
              <a:t>How do materials change when heated and cooled?</a:t>
            </a:r>
            <a:endParaRPr sz="1600">
              <a:solidFill>
                <a:srgbClr val="B45F06"/>
              </a:solidFill>
              <a:latin typeface="Handlee"/>
              <a:ea typeface="Handlee"/>
              <a:cs typeface="Handlee"/>
              <a:sym typeface="Handlee"/>
            </a:endParaRPr>
          </a:p>
        </p:txBody>
      </p:sp>
      <p:sp>
        <p:nvSpPr>
          <p:cNvPr id="94" name="Google Shape;94;p18"/>
          <p:cNvSpPr txBox="1"/>
          <p:nvPr/>
        </p:nvSpPr>
        <p:spPr>
          <a:xfrm>
            <a:off x="994475" y="3713425"/>
            <a:ext cx="2230200" cy="884700"/>
          </a:xfrm>
          <a:prstGeom prst="rect">
            <a:avLst/>
          </a:prstGeom>
          <a:solidFill>
            <a:srgbClr val="CC0000"/>
          </a:solidFill>
          <a:ln w="38100" cap="flat" cmpd="dbl">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u="sng">
                <a:solidFill>
                  <a:srgbClr val="F4CCCC"/>
                </a:solidFill>
                <a:latin typeface="Handlee"/>
                <a:ea typeface="Handlee"/>
                <a:cs typeface="Handlee"/>
                <a:sym typeface="Handlee"/>
                <a:hlinkClick r:id="rId4" action="ppaction://hlinksldjump">
                  <a:extLst>
                    <a:ext uri="{A12FA001-AC4F-418D-AE19-62706E023703}">
                      <ahyp:hlinkClr xmlns:ahyp="http://schemas.microsoft.com/office/drawing/2018/hyperlinkcolor" val="tx"/>
                    </a:ext>
                  </a:extLst>
                </a:hlinkClick>
              </a:rPr>
              <a:t>Are all solids and/or liquids affected by adding or removing heat?</a:t>
            </a:r>
            <a:endParaRPr sz="1600">
              <a:solidFill>
                <a:srgbClr val="F4CCCC"/>
              </a:solidFill>
              <a:latin typeface="Handlee"/>
              <a:ea typeface="Handlee"/>
              <a:cs typeface="Handlee"/>
              <a:sym typeface="Handlee"/>
            </a:endParaRPr>
          </a:p>
        </p:txBody>
      </p:sp>
      <p:sp>
        <p:nvSpPr>
          <p:cNvPr id="92" name="Google Shape;92;p18"/>
          <p:cNvSpPr txBox="1"/>
          <p:nvPr/>
        </p:nvSpPr>
        <p:spPr>
          <a:xfrm>
            <a:off x="5960975" y="3713425"/>
            <a:ext cx="2105100" cy="884700"/>
          </a:xfrm>
          <a:prstGeom prst="rect">
            <a:avLst/>
          </a:prstGeom>
          <a:solidFill>
            <a:srgbClr val="3D85C6"/>
          </a:solidFill>
          <a:ln w="38100" cap="flat" cmpd="dbl">
            <a:solidFill>
              <a:srgbClr val="CFE2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u="sng">
                <a:solidFill>
                  <a:srgbClr val="CFE2F3"/>
                </a:solidFill>
                <a:latin typeface="Handlee"/>
                <a:ea typeface="Handlee"/>
                <a:cs typeface="Handlee"/>
                <a:sym typeface="Handlee"/>
                <a:hlinkClick r:id="rId5" action="ppaction://hlinksldjump">
                  <a:extLst>
                    <a:ext uri="{A12FA001-AC4F-418D-AE19-62706E023703}">
                      <ahyp:hlinkClr xmlns:ahyp="http://schemas.microsoft.com/office/drawing/2018/hyperlinkcolor" val="tx"/>
                    </a:ext>
                  </a:extLst>
                </a:hlinkClick>
              </a:rPr>
              <a:t>How do we use the changing state of materials in our lives?</a:t>
            </a:r>
            <a:endParaRPr sz="1600">
              <a:solidFill>
                <a:srgbClr val="CFE2F3"/>
              </a:solidFill>
              <a:latin typeface="Handlee"/>
              <a:ea typeface="Handlee"/>
              <a:cs typeface="Handlee"/>
              <a:sym typeface="Handlee"/>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5"/>
          <p:cNvSpPr txBox="1">
            <a:spLocks noGrp="1"/>
          </p:cNvSpPr>
          <p:nvPr>
            <p:ph type="title"/>
          </p:nvPr>
        </p:nvSpPr>
        <p:spPr>
          <a:xfrm>
            <a:off x="311700" y="726275"/>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solidFill>
                  <a:srgbClr val="3D85C6"/>
                </a:solidFill>
                <a:latin typeface="Caveat"/>
                <a:ea typeface="Caveat"/>
                <a:cs typeface="Caveat"/>
                <a:sym typeface="Caveat"/>
              </a:rPr>
              <a:t>Unpacking Our Thinking</a:t>
            </a:r>
            <a:endParaRPr sz="2300">
              <a:solidFill>
                <a:srgbClr val="3D85C6"/>
              </a:solidFill>
            </a:endParaRPr>
          </a:p>
        </p:txBody>
      </p:sp>
      <p:sp>
        <p:nvSpPr>
          <p:cNvPr id="234" name="Google Shape;234;p35"/>
          <p:cNvSpPr txBox="1">
            <a:spLocks noGrp="1"/>
          </p:cNvSpPr>
          <p:nvPr>
            <p:ph type="body" idx="1"/>
          </p:nvPr>
        </p:nvSpPr>
        <p:spPr>
          <a:xfrm>
            <a:off x="311700" y="1631675"/>
            <a:ext cx="2808000" cy="3179400"/>
          </a:xfrm>
          <a:prstGeom prst="rect">
            <a:avLst/>
          </a:prstGeom>
        </p:spPr>
        <p:txBody>
          <a:bodyPr spcFirstLastPara="1" wrap="square" lIns="91425" tIns="91425" rIns="91425" bIns="91425" anchor="t" anchorCtr="0">
            <a:noAutofit/>
          </a:bodyPr>
          <a:lstStyle/>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Why does snow melt?</a:t>
            </a:r>
            <a:endParaRPr sz="1600">
              <a:latin typeface="Handlee"/>
              <a:ea typeface="Handlee"/>
              <a:cs typeface="Handlee"/>
              <a:sym typeface="Handlee"/>
            </a:endParaRPr>
          </a:p>
          <a:p>
            <a:pPr marL="457200" lvl="0" indent="0" algn="l" rtl="0">
              <a:lnSpc>
                <a:spcPct val="100000"/>
              </a:lnSpc>
              <a:spcBef>
                <a:spcPts val="0"/>
              </a:spcBef>
              <a:spcAft>
                <a:spcPts val="0"/>
              </a:spcAft>
              <a:buNone/>
            </a:pPr>
            <a:endParaRPr sz="1600">
              <a:latin typeface="Handlee"/>
              <a:ea typeface="Handlee"/>
              <a:cs typeface="Handlee"/>
              <a:sym typeface="Handlee"/>
            </a:endParaRPr>
          </a:p>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What happens to the snow when it melts? </a:t>
            </a:r>
            <a:endParaRPr sz="1600">
              <a:latin typeface="Handlee"/>
              <a:ea typeface="Handlee"/>
              <a:cs typeface="Handlee"/>
              <a:sym typeface="Handlee"/>
            </a:endParaRPr>
          </a:p>
          <a:p>
            <a:pPr marL="457200" lvl="0" indent="0" algn="l" rtl="0">
              <a:lnSpc>
                <a:spcPct val="100000"/>
              </a:lnSpc>
              <a:spcBef>
                <a:spcPts val="0"/>
              </a:spcBef>
              <a:spcAft>
                <a:spcPts val="0"/>
              </a:spcAft>
              <a:buNone/>
            </a:pPr>
            <a:endParaRPr sz="1600">
              <a:latin typeface="Handlee"/>
              <a:ea typeface="Handlee"/>
              <a:cs typeface="Handlee"/>
              <a:sym typeface="Handlee"/>
            </a:endParaRPr>
          </a:p>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Where does the snow that’s melted end up? </a:t>
            </a:r>
            <a:endParaRPr sz="1600">
              <a:latin typeface="Handlee"/>
              <a:ea typeface="Handlee"/>
              <a:cs typeface="Handlee"/>
              <a:sym typeface="Handlee"/>
            </a:endParaRPr>
          </a:p>
          <a:p>
            <a:pPr marL="457200" lvl="0" indent="0" algn="l" rtl="0">
              <a:lnSpc>
                <a:spcPct val="100000"/>
              </a:lnSpc>
              <a:spcBef>
                <a:spcPts val="0"/>
              </a:spcBef>
              <a:spcAft>
                <a:spcPts val="0"/>
              </a:spcAft>
              <a:buNone/>
            </a:pPr>
            <a:endParaRPr sz="1600">
              <a:latin typeface="Handlee"/>
              <a:ea typeface="Handlee"/>
              <a:cs typeface="Handlee"/>
              <a:sym typeface="Handlee"/>
            </a:endParaRPr>
          </a:p>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How do we capture and store the snow that has melted? </a:t>
            </a:r>
            <a:endParaRPr sz="1600">
              <a:latin typeface="Handlee"/>
              <a:ea typeface="Handlee"/>
              <a:cs typeface="Handlee"/>
              <a:sym typeface="Handlee"/>
            </a:endParaRPr>
          </a:p>
        </p:txBody>
      </p:sp>
      <p:sp>
        <p:nvSpPr>
          <p:cNvPr id="235" name="Google Shape;235;p35"/>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TUNING IN</a:t>
            </a:r>
            <a:endParaRPr sz="1100" b="0" i="0" u="none" strike="noStrike" cap="none">
              <a:solidFill>
                <a:srgbClr val="000000"/>
              </a:solidFill>
              <a:latin typeface="Handlee"/>
              <a:ea typeface="Handlee"/>
              <a:cs typeface="Handlee"/>
              <a:sym typeface="Handlee"/>
            </a:endParaRPr>
          </a:p>
        </p:txBody>
      </p:sp>
      <p:sp>
        <p:nvSpPr>
          <p:cNvPr id="236" name="Google Shape;236;p35"/>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237" name="Google Shape;237;p35"/>
          <p:cNvSpPr txBox="1"/>
          <p:nvPr/>
        </p:nvSpPr>
        <p:spPr>
          <a:xfrm>
            <a:off x="5269025" y="4493900"/>
            <a:ext cx="22698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chemeClr val="hlink"/>
                </a:solidFill>
                <a:latin typeface="Handlee"/>
                <a:ea typeface="Handlee"/>
                <a:cs typeface="Handlee"/>
                <a:sym typeface="Handlee"/>
                <a:hlinkClick r:id="rId3"/>
              </a:rPr>
              <a:t>Larissa Dening Photography</a:t>
            </a:r>
            <a:endParaRPr sz="1050">
              <a:latin typeface="Handlee"/>
              <a:ea typeface="Handlee"/>
              <a:cs typeface="Handlee"/>
              <a:sym typeface="Handlee"/>
            </a:endParaRPr>
          </a:p>
        </p:txBody>
      </p:sp>
      <p:pic>
        <p:nvPicPr>
          <p:cNvPr id="238" name="Google Shape;238;p35"/>
          <p:cNvPicPr preferRelativeResize="0"/>
          <p:nvPr/>
        </p:nvPicPr>
        <p:blipFill>
          <a:blip r:embed="rId4">
            <a:alphaModFix/>
          </a:blip>
          <a:stretch>
            <a:fillRect/>
          </a:stretch>
        </p:blipFill>
        <p:spPr>
          <a:xfrm>
            <a:off x="3453875" y="555600"/>
            <a:ext cx="5517746" cy="3793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6">
            <a:hlinkClick r:id="rId3"/>
          </p:cNvPr>
          <p:cNvPicPr preferRelativeResize="0"/>
          <p:nvPr/>
        </p:nvPicPr>
        <p:blipFill rotWithShape="1">
          <a:blip r:embed="rId4">
            <a:alphaModFix/>
          </a:blip>
          <a:srcRect l="18640" r="18640"/>
          <a:stretch/>
        </p:blipFill>
        <p:spPr>
          <a:xfrm>
            <a:off x="3389000" y="0"/>
            <a:ext cx="5754899" cy="5143500"/>
          </a:xfrm>
          <a:prstGeom prst="rect">
            <a:avLst/>
          </a:prstGeom>
          <a:noFill/>
          <a:ln>
            <a:noFill/>
          </a:ln>
        </p:spPr>
      </p:pic>
      <p:sp>
        <p:nvSpPr>
          <p:cNvPr id="244" name="Google Shape;244;p36"/>
          <p:cNvSpPr txBox="1">
            <a:spLocks noGrp="1"/>
          </p:cNvSpPr>
          <p:nvPr>
            <p:ph type="title"/>
          </p:nvPr>
        </p:nvSpPr>
        <p:spPr>
          <a:xfrm>
            <a:off x="321825" y="694100"/>
            <a:ext cx="2143800" cy="3149400"/>
          </a:xfrm>
          <a:prstGeom prst="rect">
            <a:avLst/>
          </a:prstGeom>
        </p:spPr>
        <p:txBody>
          <a:bodyPr spcFirstLastPara="1" wrap="square" lIns="91425" tIns="91425" rIns="91425" bIns="91425" anchor="t" anchorCtr="0">
            <a:noAutofit/>
          </a:bodyPr>
          <a:lstStyle/>
          <a:p>
            <a:pPr marL="0" marR="0" lvl="0" indent="0" algn="ctr" rtl="0">
              <a:spcBef>
                <a:spcPts val="0"/>
              </a:spcBef>
              <a:spcAft>
                <a:spcPts val="0"/>
              </a:spcAft>
              <a:buNone/>
            </a:pPr>
            <a:r>
              <a:rPr lang="en" b="0" i="0" u="none" strike="noStrike" cap="none">
                <a:latin typeface="Handlee"/>
                <a:ea typeface="Handlee"/>
                <a:cs typeface="Handlee"/>
                <a:sym typeface="Handlee"/>
              </a:rPr>
              <a:t>S</a:t>
            </a:r>
            <a:r>
              <a:rPr lang="en" b="0">
                <a:latin typeface="Handlee"/>
                <a:ea typeface="Handlee"/>
                <a:cs typeface="Handlee"/>
                <a:sym typeface="Handlee"/>
              </a:rPr>
              <a:t>nowy Mountains Scheme</a:t>
            </a:r>
            <a:r>
              <a:rPr lang="en" b="0" i="0" u="none" strike="noStrike" cap="none">
                <a:latin typeface="Handlee"/>
                <a:ea typeface="Handlee"/>
                <a:cs typeface="Handlee"/>
                <a:sym typeface="Handlee"/>
              </a:rPr>
              <a:t>: </a:t>
            </a:r>
            <a:r>
              <a:rPr lang="en" u="sng">
                <a:solidFill>
                  <a:schemeClr val="hlink"/>
                </a:solidFill>
                <a:latin typeface="Handlee"/>
                <a:ea typeface="Handlee"/>
                <a:cs typeface="Handlee"/>
                <a:sym typeface="Handlee"/>
                <a:hlinkClick r:id="rId5"/>
              </a:rPr>
              <a:t>Behind The News</a:t>
            </a:r>
            <a:endParaRPr>
              <a:latin typeface="Handlee"/>
              <a:ea typeface="Handlee"/>
              <a:cs typeface="Handlee"/>
              <a:sym typeface="Handlee"/>
            </a:endParaRPr>
          </a:p>
        </p:txBody>
      </p:sp>
      <p:sp>
        <p:nvSpPr>
          <p:cNvPr id="245" name="Google Shape;245;p36"/>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46" name="Google Shape;246;p36"/>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52" name="Google Shape;252;p37"/>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grpSp>
        <p:nvGrpSpPr>
          <p:cNvPr id="253" name="Google Shape;253;p37"/>
          <p:cNvGrpSpPr/>
          <p:nvPr/>
        </p:nvGrpSpPr>
        <p:grpSpPr>
          <a:xfrm>
            <a:off x="45275" y="47225"/>
            <a:ext cx="9098725" cy="5096273"/>
            <a:chOff x="45275" y="47225"/>
            <a:chExt cx="9098725" cy="5096273"/>
          </a:xfrm>
        </p:grpSpPr>
        <p:pic>
          <p:nvPicPr>
            <p:cNvPr id="254" name="Google Shape;254;p37">
              <a:hlinkClick r:id="rId3"/>
            </p:cNvPr>
            <p:cNvPicPr preferRelativeResize="0"/>
            <p:nvPr/>
          </p:nvPicPr>
          <p:blipFill>
            <a:blip r:embed="rId4">
              <a:alphaModFix/>
            </a:blip>
            <a:stretch>
              <a:fillRect/>
            </a:stretch>
          </p:blipFill>
          <p:spPr>
            <a:xfrm>
              <a:off x="7107775" y="2697375"/>
              <a:ext cx="2036225" cy="2113700"/>
            </a:xfrm>
            <a:prstGeom prst="rect">
              <a:avLst/>
            </a:prstGeom>
            <a:noFill/>
            <a:ln>
              <a:noFill/>
            </a:ln>
          </p:spPr>
        </p:pic>
        <p:pic>
          <p:nvPicPr>
            <p:cNvPr id="255" name="Google Shape;255;p37">
              <a:hlinkClick r:id="rId5"/>
            </p:cNvPr>
            <p:cNvPicPr preferRelativeResize="0"/>
            <p:nvPr/>
          </p:nvPicPr>
          <p:blipFill>
            <a:blip r:embed="rId6">
              <a:alphaModFix/>
            </a:blip>
            <a:stretch>
              <a:fillRect/>
            </a:stretch>
          </p:blipFill>
          <p:spPr>
            <a:xfrm>
              <a:off x="4572000" y="47225"/>
              <a:ext cx="4506650" cy="2591201"/>
            </a:xfrm>
            <a:prstGeom prst="rect">
              <a:avLst/>
            </a:prstGeom>
            <a:noFill/>
            <a:ln>
              <a:noFill/>
            </a:ln>
          </p:spPr>
        </p:pic>
        <p:pic>
          <p:nvPicPr>
            <p:cNvPr id="256" name="Google Shape;256;p37">
              <a:hlinkClick r:id="rId7"/>
            </p:cNvPr>
            <p:cNvPicPr preferRelativeResize="0"/>
            <p:nvPr/>
          </p:nvPicPr>
          <p:blipFill>
            <a:blip r:embed="rId8">
              <a:alphaModFix/>
            </a:blip>
            <a:stretch>
              <a:fillRect/>
            </a:stretch>
          </p:blipFill>
          <p:spPr>
            <a:xfrm>
              <a:off x="45275" y="2697375"/>
              <a:ext cx="4325975" cy="2200275"/>
            </a:xfrm>
            <a:prstGeom prst="rect">
              <a:avLst/>
            </a:prstGeom>
            <a:noFill/>
            <a:ln>
              <a:noFill/>
            </a:ln>
          </p:spPr>
        </p:pic>
        <p:pic>
          <p:nvPicPr>
            <p:cNvPr id="257" name="Google Shape;257;p37">
              <a:hlinkClick r:id="rId9"/>
            </p:cNvPr>
            <p:cNvPicPr preferRelativeResize="0"/>
            <p:nvPr/>
          </p:nvPicPr>
          <p:blipFill>
            <a:blip r:embed="rId10">
              <a:alphaModFix/>
            </a:blip>
            <a:stretch>
              <a:fillRect/>
            </a:stretch>
          </p:blipFill>
          <p:spPr>
            <a:xfrm>
              <a:off x="4427423" y="2697373"/>
              <a:ext cx="2624165" cy="2446124"/>
            </a:xfrm>
            <a:prstGeom prst="rect">
              <a:avLst/>
            </a:prstGeom>
            <a:noFill/>
            <a:ln>
              <a:noFill/>
            </a:ln>
          </p:spPr>
        </p:pic>
        <p:pic>
          <p:nvPicPr>
            <p:cNvPr id="258" name="Google Shape;258;p37">
              <a:hlinkClick r:id="rId11"/>
            </p:cNvPr>
            <p:cNvPicPr preferRelativeResize="0"/>
            <p:nvPr/>
          </p:nvPicPr>
          <p:blipFill>
            <a:blip r:embed="rId12">
              <a:alphaModFix/>
            </a:blip>
            <a:stretch>
              <a:fillRect/>
            </a:stretch>
          </p:blipFill>
          <p:spPr>
            <a:xfrm>
              <a:off x="45275" y="47225"/>
              <a:ext cx="4419600" cy="25912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8"/>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64" name="Google Shape;264;p38"/>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grpSp>
        <p:nvGrpSpPr>
          <p:cNvPr id="265" name="Google Shape;265;p38"/>
          <p:cNvGrpSpPr/>
          <p:nvPr/>
        </p:nvGrpSpPr>
        <p:grpSpPr>
          <a:xfrm>
            <a:off x="2" y="1"/>
            <a:ext cx="6599305" cy="5090157"/>
            <a:chOff x="45275" y="47225"/>
            <a:chExt cx="9098725" cy="5096273"/>
          </a:xfrm>
        </p:grpSpPr>
        <p:pic>
          <p:nvPicPr>
            <p:cNvPr id="266" name="Google Shape;266;p38">
              <a:hlinkClick r:id="rId3"/>
            </p:cNvPr>
            <p:cNvPicPr preferRelativeResize="0"/>
            <p:nvPr/>
          </p:nvPicPr>
          <p:blipFill>
            <a:blip r:embed="rId4">
              <a:alphaModFix/>
            </a:blip>
            <a:stretch>
              <a:fillRect/>
            </a:stretch>
          </p:blipFill>
          <p:spPr>
            <a:xfrm>
              <a:off x="7107775" y="2697375"/>
              <a:ext cx="2036225" cy="2113700"/>
            </a:xfrm>
            <a:prstGeom prst="rect">
              <a:avLst/>
            </a:prstGeom>
            <a:noFill/>
            <a:ln>
              <a:noFill/>
            </a:ln>
          </p:spPr>
        </p:pic>
        <p:pic>
          <p:nvPicPr>
            <p:cNvPr id="267" name="Google Shape;267;p38">
              <a:hlinkClick r:id="rId5"/>
            </p:cNvPr>
            <p:cNvPicPr preferRelativeResize="0"/>
            <p:nvPr/>
          </p:nvPicPr>
          <p:blipFill>
            <a:blip r:embed="rId6">
              <a:alphaModFix/>
            </a:blip>
            <a:stretch>
              <a:fillRect/>
            </a:stretch>
          </p:blipFill>
          <p:spPr>
            <a:xfrm>
              <a:off x="4572000" y="47225"/>
              <a:ext cx="4506650" cy="2591201"/>
            </a:xfrm>
            <a:prstGeom prst="rect">
              <a:avLst/>
            </a:prstGeom>
            <a:noFill/>
            <a:ln>
              <a:noFill/>
            </a:ln>
          </p:spPr>
        </p:pic>
        <p:pic>
          <p:nvPicPr>
            <p:cNvPr id="268" name="Google Shape;268;p38">
              <a:hlinkClick r:id="rId7"/>
            </p:cNvPr>
            <p:cNvPicPr preferRelativeResize="0"/>
            <p:nvPr/>
          </p:nvPicPr>
          <p:blipFill>
            <a:blip r:embed="rId8">
              <a:alphaModFix/>
            </a:blip>
            <a:stretch>
              <a:fillRect/>
            </a:stretch>
          </p:blipFill>
          <p:spPr>
            <a:xfrm>
              <a:off x="45275" y="2697375"/>
              <a:ext cx="4325975" cy="2200275"/>
            </a:xfrm>
            <a:prstGeom prst="rect">
              <a:avLst/>
            </a:prstGeom>
            <a:noFill/>
            <a:ln>
              <a:noFill/>
            </a:ln>
          </p:spPr>
        </p:pic>
        <p:pic>
          <p:nvPicPr>
            <p:cNvPr id="269" name="Google Shape;269;p38">
              <a:hlinkClick r:id="rId9"/>
            </p:cNvPr>
            <p:cNvPicPr preferRelativeResize="0"/>
            <p:nvPr/>
          </p:nvPicPr>
          <p:blipFill>
            <a:blip r:embed="rId10">
              <a:alphaModFix/>
            </a:blip>
            <a:stretch>
              <a:fillRect/>
            </a:stretch>
          </p:blipFill>
          <p:spPr>
            <a:xfrm>
              <a:off x="4427423" y="2697373"/>
              <a:ext cx="2624165" cy="2446124"/>
            </a:xfrm>
            <a:prstGeom prst="rect">
              <a:avLst/>
            </a:prstGeom>
            <a:noFill/>
            <a:ln>
              <a:noFill/>
            </a:ln>
          </p:spPr>
        </p:pic>
        <p:pic>
          <p:nvPicPr>
            <p:cNvPr id="270" name="Google Shape;270;p38">
              <a:hlinkClick r:id="rId11"/>
            </p:cNvPr>
            <p:cNvPicPr preferRelativeResize="0"/>
            <p:nvPr/>
          </p:nvPicPr>
          <p:blipFill>
            <a:blip r:embed="rId12">
              <a:alphaModFix/>
            </a:blip>
            <a:stretch>
              <a:fillRect/>
            </a:stretch>
          </p:blipFill>
          <p:spPr>
            <a:xfrm>
              <a:off x="45275" y="47225"/>
              <a:ext cx="4419600" cy="2591200"/>
            </a:xfrm>
            <a:prstGeom prst="rect">
              <a:avLst/>
            </a:prstGeom>
            <a:noFill/>
            <a:ln>
              <a:noFill/>
            </a:ln>
          </p:spPr>
        </p:pic>
      </p:grpSp>
      <p:sp>
        <p:nvSpPr>
          <p:cNvPr id="271" name="Google Shape;271;p38"/>
          <p:cNvSpPr/>
          <p:nvPr/>
        </p:nvSpPr>
        <p:spPr>
          <a:xfrm>
            <a:off x="7176936" y="1260975"/>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2300" b="1">
                <a:solidFill>
                  <a:schemeClr val="lt1"/>
                </a:solidFill>
                <a:latin typeface="Handlee"/>
                <a:ea typeface="Handlee"/>
                <a:cs typeface="Handlee"/>
                <a:sym typeface="Handlee"/>
              </a:rPr>
              <a:t>3</a:t>
            </a:r>
            <a:r>
              <a:rPr lang="en" sz="1800">
                <a:solidFill>
                  <a:schemeClr val="lt1"/>
                </a:solidFill>
                <a:latin typeface="Handlee"/>
                <a:ea typeface="Handlee"/>
                <a:cs typeface="Handlee"/>
                <a:sym typeface="Handlee"/>
              </a:rPr>
              <a:t> things you think you know</a:t>
            </a:r>
            <a:endParaRPr b="0" i="0" u="none" strike="noStrike" cap="none">
              <a:solidFill>
                <a:srgbClr val="000000"/>
              </a:solidFill>
              <a:latin typeface="Handlee"/>
              <a:ea typeface="Handlee"/>
              <a:cs typeface="Handlee"/>
              <a:sym typeface="Handlee"/>
            </a:endParaRPr>
          </a:p>
        </p:txBody>
      </p:sp>
      <p:sp>
        <p:nvSpPr>
          <p:cNvPr id="272" name="Google Shape;272;p38"/>
          <p:cNvSpPr/>
          <p:nvPr/>
        </p:nvSpPr>
        <p:spPr>
          <a:xfrm>
            <a:off x="7176928" y="3721787"/>
            <a:ext cx="1345200" cy="10893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2300" b="1">
                <a:solidFill>
                  <a:schemeClr val="lt1"/>
                </a:solidFill>
                <a:latin typeface="Handlee"/>
                <a:ea typeface="Handlee"/>
                <a:cs typeface="Handlee"/>
                <a:sym typeface="Handlee"/>
              </a:rPr>
              <a:t>1</a:t>
            </a:r>
            <a:r>
              <a:rPr lang="en" sz="1800">
                <a:solidFill>
                  <a:schemeClr val="lt1"/>
                </a:solidFill>
                <a:latin typeface="Handlee"/>
                <a:ea typeface="Handlee"/>
                <a:cs typeface="Handlee"/>
                <a:sym typeface="Handlee"/>
              </a:rPr>
              <a:t> connection you have</a:t>
            </a:r>
            <a:endParaRPr sz="1800">
              <a:solidFill>
                <a:schemeClr val="lt1"/>
              </a:solidFill>
              <a:latin typeface="Handlee"/>
              <a:ea typeface="Handlee"/>
              <a:cs typeface="Handlee"/>
              <a:sym typeface="Handlee"/>
            </a:endParaRPr>
          </a:p>
        </p:txBody>
      </p:sp>
      <p:sp>
        <p:nvSpPr>
          <p:cNvPr id="273" name="Google Shape;273;p38"/>
          <p:cNvSpPr/>
          <p:nvPr/>
        </p:nvSpPr>
        <p:spPr>
          <a:xfrm>
            <a:off x="7176919" y="2491375"/>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2300" b="1">
                <a:solidFill>
                  <a:schemeClr val="lt1"/>
                </a:solidFill>
                <a:latin typeface="Handlee"/>
                <a:ea typeface="Handlee"/>
                <a:cs typeface="Handlee"/>
                <a:sym typeface="Handlee"/>
              </a:rPr>
              <a:t>2</a:t>
            </a:r>
            <a:r>
              <a:rPr lang="en" sz="1800">
                <a:solidFill>
                  <a:schemeClr val="lt1"/>
                </a:solidFill>
                <a:latin typeface="Handlee"/>
                <a:ea typeface="Handlee"/>
                <a:cs typeface="Handlee"/>
                <a:sym typeface="Handlee"/>
              </a:rPr>
              <a:t> questions you have</a:t>
            </a:r>
            <a:endParaRPr b="0" i="0" u="none" strike="noStrike" cap="none">
              <a:solidFill>
                <a:srgbClr val="000000"/>
              </a:solidFill>
              <a:latin typeface="Handlee"/>
              <a:ea typeface="Handlee"/>
              <a:cs typeface="Handlee"/>
              <a:sym typeface="Handlee"/>
            </a:endParaRPr>
          </a:p>
        </p:txBody>
      </p:sp>
      <p:sp>
        <p:nvSpPr>
          <p:cNvPr id="274" name="Google Shape;274;p38"/>
          <p:cNvSpPr txBox="1">
            <a:spLocks noGrp="1"/>
          </p:cNvSpPr>
          <p:nvPr>
            <p:ph type="title" idx="4294967295"/>
          </p:nvPr>
        </p:nvSpPr>
        <p:spPr>
          <a:xfrm>
            <a:off x="6555025" y="0"/>
            <a:ext cx="25890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999999"/>
                </a:solidFill>
                <a:latin typeface="Caveat"/>
                <a:ea typeface="Caveat"/>
                <a:cs typeface="Caveat"/>
                <a:sym typeface="Caveat"/>
              </a:rPr>
              <a:t>3, 2, 1 Bridge Thinking Routine</a:t>
            </a:r>
            <a:endParaRPr sz="1300">
              <a:solidFill>
                <a:srgbClr val="99999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9"/>
          <p:cNvPicPr preferRelativeResize="0"/>
          <p:nvPr/>
        </p:nvPicPr>
        <p:blipFill>
          <a:blip r:embed="rId3">
            <a:alphaModFix/>
          </a:blip>
          <a:stretch>
            <a:fillRect/>
          </a:stretch>
        </p:blipFill>
        <p:spPr>
          <a:xfrm>
            <a:off x="0" y="0"/>
            <a:ext cx="7621389" cy="5143501"/>
          </a:xfrm>
          <a:prstGeom prst="rect">
            <a:avLst/>
          </a:prstGeom>
          <a:noFill/>
          <a:ln>
            <a:noFill/>
          </a:ln>
        </p:spPr>
      </p:pic>
      <p:sp>
        <p:nvSpPr>
          <p:cNvPr id="280" name="Google Shape;280;p39"/>
          <p:cNvSpPr txBox="1"/>
          <p:nvPr/>
        </p:nvSpPr>
        <p:spPr>
          <a:xfrm>
            <a:off x="7560200" y="4811075"/>
            <a:ext cx="16269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281" name="Google Shape;281;p39"/>
          <p:cNvSpPr txBox="1"/>
          <p:nvPr/>
        </p:nvSpPr>
        <p:spPr>
          <a:xfrm>
            <a:off x="7692628" y="4620875"/>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282" name="Google Shape;282;p39"/>
          <p:cNvSpPr/>
          <p:nvPr/>
        </p:nvSpPr>
        <p:spPr>
          <a:xfrm>
            <a:off x="7701061" y="662150"/>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is your current understanding about this topic?</a:t>
            </a:r>
            <a:endParaRPr b="0" i="0" u="none" strike="noStrike" cap="none">
              <a:solidFill>
                <a:srgbClr val="000000"/>
              </a:solidFill>
              <a:latin typeface="Handlee"/>
              <a:ea typeface="Handlee"/>
              <a:cs typeface="Handlee"/>
              <a:sym typeface="Handlee"/>
            </a:endParaRPr>
          </a:p>
        </p:txBody>
      </p:sp>
      <p:sp>
        <p:nvSpPr>
          <p:cNvPr id="283" name="Google Shape;283;p39"/>
          <p:cNvSpPr/>
          <p:nvPr/>
        </p:nvSpPr>
        <p:spPr>
          <a:xfrm>
            <a:off x="7701053" y="3122962"/>
            <a:ext cx="1345200" cy="10893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a:solidFill>
                  <a:schemeClr val="lt1"/>
                </a:solidFill>
                <a:latin typeface="Handlee"/>
                <a:ea typeface="Handlee"/>
                <a:cs typeface="Handlee"/>
                <a:sym typeface="Handlee"/>
              </a:rPr>
              <a:t>What connections do you have to this topic?</a:t>
            </a:r>
            <a:endParaRPr>
              <a:solidFill>
                <a:schemeClr val="lt1"/>
              </a:solidFill>
              <a:latin typeface="Handlee"/>
              <a:ea typeface="Handlee"/>
              <a:cs typeface="Handlee"/>
              <a:sym typeface="Handlee"/>
            </a:endParaRPr>
          </a:p>
        </p:txBody>
      </p:sp>
      <p:sp>
        <p:nvSpPr>
          <p:cNvPr id="284" name="Google Shape;284;p39"/>
          <p:cNvSpPr/>
          <p:nvPr/>
        </p:nvSpPr>
        <p:spPr>
          <a:xfrm>
            <a:off x="7701044" y="1892550"/>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a:solidFill>
                  <a:schemeClr val="lt1"/>
                </a:solidFill>
                <a:latin typeface="Handlee"/>
                <a:ea typeface="Handlee"/>
                <a:cs typeface="Handlee"/>
                <a:sym typeface="Handlee"/>
              </a:rPr>
              <a:t>What do you wonder about this topic?</a:t>
            </a:r>
            <a:endParaRPr i="0" u="none" strike="noStrike" cap="none">
              <a:solidFill>
                <a:srgbClr val="000000"/>
              </a:solidFill>
              <a:latin typeface="Handlee"/>
              <a:ea typeface="Handlee"/>
              <a:cs typeface="Handlee"/>
              <a:sym typeface="Handlee"/>
            </a:endParaRPr>
          </a:p>
        </p:txBody>
      </p:sp>
      <p:cxnSp>
        <p:nvCxnSpPr>
          <p:cNvPr id="285" name="Google Shape;285;p39"/>
          <p:cNvCxnSpPr>
            <a:stCxn id="282" idx="1"/>
          </p:cNvCxnSpPr>
          <p:nvPr/>
        </p:nvCxnSpPr>
        <p:spPr>
          <a:xfrm rot="10800000">
            <a:off x="1721761" y="973100"/>
            <a:ext cx="5979300" cy="233700"/>
          </a:xfrm>
          <a:prstGeom prst="straightConnector1">
            <a:avLst/>
          </a:prstGeom>
          <a:noFill/>
          <a:ln w="9525" cap="flat" cmpd="sng">
            <a:solidFill>
              <a:schemeClr val="accent1"/>
            </a:solidFill>
            <a:prstDash val="solid"/>
            <a:round/>
            <a:headEnd type="none" w="med" len="med"/>
            <a:tailEnd type="triangle" w="med" len="med"/>
          </a:ln>
        </p:spPr>
      </p:cxnSp>
      <p:cxnSp>
        <p:nvCxnSpPr>
          <p:cNvPr id="286" name="Google Shape;286;p39"/>
          <p:cNvCxnSpPr>
            <a:stCxn id="284" idx="1"/>
          </p:cNvCxnSpPr>
          <p:nvPr/>
        </p:nvCxnSpPr>
        <p:spPr>
          <a:xfrm rot="10800000">
            <a:off x="1400744" y="2373900"/>
            <a:ext cx="6300300" cy="63300"/>
          </a:xfrm>
          <a:prstGeom prst="straightConnector1">
            <a:avLst/>
          </a:prstGeom>
          <a:noFill/>
          <a:ln w="9525" cap="flat" cmpd="sng">
            <a:solidFill>
              <a:srgbClr val="CC0000"/>
            </a:solidFill>
            <a:prstDash val="solid"/>
            <a:round/>
            <a:headEnd type="none" w="med" len="med"/>
            <a:tailEnd type="triangle" w="med" len="med"/>
          </a:ln>
        </p:spPr>
      </p:cxnSp>
      <p:cxnSp>
        <p:nvCxnSpPr>
          <p:cNvPr id="287" name="Google Shape;287;p39"/>
          <p:cNvCxnSpPr/>
          <p:nvPr/>
        </p:nvCxnSpPr>
        <p:spPr>
          <a:xfrm rot="10800000">
            <a:off x="1326053" y="3518212"/>
            <a:ext cx="6375000" cy="149400"/>
          </a:xfrm>
          <a:prstGeom prst="straightConnector1">
            <a:avLst/>
          </a:prstGeom>
          <a:noFill/>
          <a:ln w="9525" cap="flat" cmpd="sng">
            <a:solidFill>
              <a:srgbClr val="3D85C6"/>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0">
            <a:hlinkClick r:id="rId3"/>
          </p:cNvPr>
          <p:cNvPicPr preferRelativeResize="0"/>
          <p:nvPr/>
        </p:nvPicPr>
        <p:blipFill rotWithShape="1">
          <a:blip r:embed="rId4">
            <a:alphaModFix/>
          </a:blip>
          <a:srcRect l="5173" r="5173"/>
          <a:stretch/>
        </p:blipFill>
        <p:spPr>
          <a:xfrm>
            <a:off x="673800" y="539250"/>
            <a:ext cx="7796399" cy="4064999"/>
          </a:xfrm>
          <a:prstGeom prst="rect">
            <a:avLst/>
          </a:prstGeom>
          <a:noFill/>
          <a:ln>
            <a:noFill/>
          </a:ln>
        </p:spPr>
      </p:pic>
      <p:sp>
        <p:nvSpPr>
          <p:cNvPr id="293" name="Google Shape;293;p40"/>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FFFFFF"/>
                </a:solidFill>
                <a:latin typeface="Handlee"/>
                <a:ea typeface="Handlee"/>
                <a:cs typeface="Handlee"/>
                <a:sym typeface="Handlee"/>
              </a:rPr>
              <a:t>SHARED INQUIRY</a:t>
            </a:r>
            <a:endParaRPr sz="1100" b="0" i="0" u="none" strike="noStrike" cap="none">
              <a:solidFill>
                <a:srgbClr val="FFFFFF"/>
              </a:solidFill>
              <a:latin typeface="Handlee"/>
              <a:ea typeface="Handlee"/>
              <a:cs typeface="Handlee"/>
              <a:sym typeface="Handlee"/>
            </a:endParaRPr>
          </a:p>
        </p:txBody>
      </p:sp>
      <p:sp>
        <p:nvSpPr>
          <p:cNvPr id="294" name="Google Shape;294;p40"/>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FFFFFF"/>
                </a:solidFill>
                <a:latin typeface="Handlee"/>
                <a:ea typeface="Handlee"/>
                <a:cs typeface="Handlee"/>
                <a:sym typeface="Handlee"/>
              </a:rPr>
              <a:t>Alice Vigors 2020</a:t>
            </a:r>
            <a:endParaRPr sz="1100" b="0" i="0" u="none" strike="noStrike" cap="none">
              <a:solidFill>
                <a:srgbClr val="FFFFFF"/>
              </a:solidFill>
              <a:latin typeface="Handlee"/>
              <a:ea typeface="Handlee"/>
              <a:cs typeface="Handlee"/>
              <a:sym typeface="Handlee"/>
            </a:endParaRPr>
          </a:p>
        </p:txBody>
      </p:sp>
      <p:sp>
        <p:nvSpPr>
          <p:cNvPr id="295" name="Google Shape;295;p40"/>
          <p:cNvSpPr txBox="1"/>
          <p:nvPr/>
        </p:nvSpPr>
        <p:spPr>
          <a:xfrm>
            <a:off x="3256212" y="4707775"/>
            <a:ext cx="22698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rgbClr val="FFFFFF"/>
                </a:solidFill>
                <a:latin typeface="Handlee"/>
                <a:ea typeface="Handlee"/>
                <a:cs typeface="Handlee"/>
                <a:sym typeface="Handlee"/>
                <a:hlinkClick r:id="rId3">
                  <a:extLst>
                    <a:ext uri="{A12FA001-AC4F-418D-AE19-62706E023703}">
                      <ahyp:hlinkClr xmlns:ahyp="http://schemas.microsoft.com/office/drawing/2018/hyperlinkcolor" val="tx"/>
                    </a:ext>
                  </a:extLst>
                </a:hlinkClick>
              </a:rPr>
              <a:t>Snowy Hydro Popup Book</a:t>
            </a:r>
            <a:endParaRPr sz="1050">
              <a:solidFill>
                <a:srgbClr val="FFFFFF"/>
              </a:solidFill>
              <a:latin typeface="Handlee"/>
              <a:ea typeface="Handlee"/>
              <a:cs typeface="Handlee"/>
              <a:sym typeface="Handle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1" descr="Watch this short video about Snowy Hydro's Snowy 2.0 pumped hydro expansion of the Snowy Scheme." title="Snowy 2.0 - about the pumped-hydro project (Dec 2018)">
            <a:hlinkClick r:id="rId3"/>
          </p:cNvPr>
          <p:cNvPicPr preferRelativeResize="0"/>
          <p:nvPr/>
        </p:nvPicPr>
        <p:blipFill>
          <a:blip r:embed="rId4">
            <a:alphaModFix/>
          </a:blip>
          <a:stretch>
            <a:fillRect/>
          </a:stretch>
        </p:blipFill>
        <p:spPr>
          <a:xfrm>
            <a:off x="152400" y="152400"/>
            <a:ext cx="8830000" cy="4714200"/>
          </a:xfrm>
          <a:prstGeom prst="rect">
            <a:avLst/>
          </a:prstGeom>
          <a:noFill/>
          <a:ln>
            <a:noFill/>
          </a:ln>
        </p:spPr>
      </p:pic>
      <p:sp>
        <p:nvSpPr>
          <p:cNvPr id="301" name="Google Shape;301;p41"/>
          <p:cNvSpPr txBox="1"/>
          <p:nvPr/>
        </p:nvSpPr>
        <p:spPr>
          <a:xfrm>
            <a:off x="7460456" y="4866606"/>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99999"/>
                </a:solidFill>
                <a:latin typeface="Handlee"/>
                <a:ea typeface="Handlee"/>
                <a:cs typeface="Handlee"/>
                <a:sym typeface="Handlee"/>
              </a:rPr>
              <a:t>SHARED INQUIRY</a:t>
            </a:r>
            <a:endParaRPr sz="1100" b="0" i="0" u="none" strike="noStrike" cap="none">
              <a:solidFill>
                <a:srgbClr val="999999"/>
              </a:solidFill>
              <a:latin typeface="Handlee"/>
              <a:ea typeface="Handlee"/>
              <a:cs typeface="Handlee"/>
              <a:sym typeface="Handlee"/>
            </a:endParaRPr>
          </a:p>
        </p:txBody>
      </p:sp>
      <p:sp>
        <p:nvSpPr>
          <p:cNvPr id="302" name="Google Shape;302;p41"/>
          <p:cNvSpPr txBox="1"/>
          <p:nvPr/>
        </p:nvSpPr>
        <p:spPr>
          <a:xfrm>
            <a:off x="45253" y="4961575"/>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303" name="Google Shape;303;p41"/>
          <p:cNvSpPr txBox="1"/>
          <p:nvPr/>
        </p:nvSpPr>
        <p:spPr>
          <a:xfrm>
            <a:off x="3432512" y="4878150"/>
            <a:ext cx="22698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chemeClr val="hlink"/>
                </a:solidFill>
                <a:latin typeface="Handlee"/>
                <a:ea typeface="Handlee"/>
                <a:cs typeface="Handlee"/>
                <a:sym typeface="Handlee"/>
                <a:hlinkClick r:id="rId5"/>
              </a:rPr>
              <a:t>Snowy Hydro 2.0</a:t>
            </a:r>
            <a:endParaRPr sz="1050">
              <a:latin typeface="Handlee"/>
              <a:ea typeface="Handlee"/>
              <a:cs typeface="Handlee"/>
              <a:sym typeface="Handlee"/>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2"/>
          <p:cNvSpPr txBox="1">
            <a:spLocks noGrp="1"/>
          </p:cNvSpPr>
          <p:nvPr>
            <p:ph type="title"/>
          </p:nvPr>
        </p:nvSpPr>
        <p:spPr>
          <a:xfrm>
            <a:off x="627485" y="463875"/>
            <a:ext cx="8034000" cy="663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6100">
                <a:solidFill>
                  <a:srgbClr val="CC0000"/>
                </a:solidFill>
                <a:latin typeface="Caveat"/>
                <a:ea typeface="Caveat"/>
                <a:cs typeface="Caveat"/>
                <a:sym typeface="Caveat"/>
              </a:rPr>
              <a:t>Vocabulary Exploration</a:t>
            </a:r>
            <a:endParaRPr sz="4300">
              <a:solidFill>
                <a:srgbClr val="CC0000"/>
              </a:solidFill>
              <a:latin typeface="Caveat"/>
              <a:ea typeface="Caveat"/>
              <a:cs typeface="Caveat"/>
              <a:sym typeface="Caveat"/>
            </a:endParaRPr>
          </a:p>
        </p:txBody>
      </p:sp>
      <p:sp>
        <p:nvSpPr>
          <p:cNvPr id="309" name="Google Shape;309;p42"/>
          <p:cNvSpPr txBox="1"/>
          <p:nvPr/>
        </p:nvSpPr>
        <p:spPr>
          <a:xfrm>
            <a:off x="7309184" y="4842731"/>
            <a:ext cx="17898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B7B7B7"/>
                </a:solidFill>
                <a:latin typeface="Handlee"/>
                <a:ea typeface="Handlee"/>
                <a:cs typeface="Handlee"/>
                <a:sym typeface="Handlee"/>
              </a:rPr>
              <a:t>SHARED INQUIRY</a:t>
            </a:r>
            <a:endParaRPr sz="1100">
              <a:solidFill>
                <a:srgbClr val="B7B7B7"/>
              </a:solidFill>
              <a:latin typeface="Handlee"/>
              <a:ea typeface="Handlee"/>
              <a:cs typeface="Handlee"/>
              <a:sym typeface="Handlee"/>
            </a:endParaRPr>
          </a:p>
        </p:txBody>
      </p:sp>
      <p:sp>
        <p:nvSpPr>
          <p:cNvPr id="310" name="Google Shape;310;p42"/>
          <p:cNvSpPr txBox="1"/>
          <p:nvPr/>
        </p:nvSpPr>
        <p:spPr>
          <a:xfrm>
            <a:off x="45278" y="4897650"/>
            <a:ext cx="1252500" cy="190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rgbClr val="3488A0"/>
                </a:solidFill>
                <a:latin typeface="Handlee"/>
                <a:ea typeface="Handlee"/>
                <a:cs typeface="Handlee"/>
                <a:sym typeface="Handlee"/>
              </a:rPr>
              <a:t>Alice Vigors 2020</a:t>
            </a:r>
            <a:endParaRPr sz="1100">
              <a:latin typeface="Handlee"/>
              <a:ea typeface="Handlee"/>
              <a:cs typeface="Handlee"/>
              <a:sym typeface="Handlee"/>
            </a:endParaRPr>
          </a:p>
        </p:txBody>
      </p:sp>
      <p:sp>
        <p:nvSpPr>
          <p:cNvPr id="311" name="Google Shape;311;p42"/>
          <p:cNvSpPr/>
          <p:nvPr/>
        </p:nvSpPr>
        <p:spPr>
          <a:xfrm>
            <a:off x="472066" y="1710525"/>
            <a:ext cx="2415600" cy="21150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3600">
                <a:solidFill>
                  <a:schemeClr val="lt1"/>
                </a:solidFill>
                <a:latin typeface="Handlee"/>
                <a:ea typeface="Handlee"/>
                <a:cs typeface="Handlee"/>
                <a:sym typeface="Handlee"/>
              </a:rPr>
              <a:t>Hydro</a:t>
            </a:r>
            <a:endParaRPr sz="3600" b="0" i="0" u="none" strike="noStrike" cap="none">
              <a:solidFill>
                <a:srgbClr val="000000"/>
              </a:solidFill>
              <a:latin typeface="Handlee"/>
              <a:ea typeface="Handlee"/>
              <a:cs typeface="Handlee"/>
              <a:sym typeface="Handlee"/>
            </a:endParaRPr>
          </a:p>
        </p:txBody>
      </p:sp>
      <p:pic>
        <p:nvPicPr>
          <p:cNvPr id="312" name="Google Shape;312;p42">
            <a:hlinkClick r:id="rId3"/>
          </p:cNvPr>
          <p:cNvPicPr preferRelativeResize="0"/>
          <p:nvPr/>
        </p:nvPicPr>
        <p:blipFill>
          <a:blip r:embed="rId4">
            <a:alphaModFix/>
          </a:blip>
          <a:stretch>
            <a:fillRect/>
          </a:stretch>
        </p:blipFill>
        <p:spPr>
          <a:xfrm>
            <a:off x="3823337" y="4247423"/>
            <a:ext cx="1642325" cy="896075"/>
          </a:xfrm>
          <a:prstGeom prst="rect">
            <a:avLst/>
          </a:prstGeom>
          <a:noFill/>
          <a:ln>
            <a:noFill/>
          </a:ln>
        </p:spPr>
      </p:pic>
      <p:sp>
        <p:nvSpPr>
          <p:cNvPr id="313" name="Google Shape;313;p42"/>
          <p:cNvSpPr txBox="1"/>
          <p:nvPr/>
        </p:nvSpPr>
        <p:spPr>
          <a:xfrm>
            <a:off x="3318725" y="1710525"/>
            <a:ext cx="1642200" cy="6738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None/>
            </a:pPr>
            <a:r>
              <a:rPr lang="en">
                <a:latin typeface="Handlee"/>
                <a:ea typeface="Handlee"/>
                <a:cs typeface="Handlee"/>
                <a:sym typeface="Handlee"/>
              </a:rPr>
              <a:t>Word:</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Origin or Type:</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Meaning:</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Connected Words:</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Example Sentence:</a:t>
            </a:r>
            <a:endParaRPr>
              <a:latin typeface="Handlee"/>
              <a:ea typeface="Handlee"/>
              <a:cs typeface="Handlee"/>
              <a:sym typeface="Handlee"/>
            </a:endParaRPr>
          </a:p>
        </p:txBody>
      </p:sp>
      <p:cxnSp>
        <p:nvCxnSpPr>
          <p:cNvPr id="314" name="Google Shape;314;p42"/>
          <p:cNvCxnSpPr/>
          <p:nvPr/>
        </p:nvCxnSpPr>
        <p:spPr>
          <a:xfrm flipH="1">
            <a:off x="5007975" y="1501425"/>
            <a:ext cx="9600" cy="2518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3"/>
          <p:cNvSpPr txBox="1">
            <a:spLocks noGrp="1"/>
          </p:cNvSpPr>
          <p:nvPr>
            <p:ph type="title"/>
          </p:nvPr>
        </p:nvSpPr>
        <p:spPr>
          <a:xfrm>
            <a:off x="627485" y="482950"/>
            <a:ext cx="8034000" cy="663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6100">
                <a:solidFill>
                  <a:srgbClr val="3488A0"/>
                </a:solidFill>
                <a:latin typeface="Caveat"/>
                <a:ea typeface="Caveat"/>
                <a:cs typeface="Caveat"/>
                <a:sym typeface="Caveat"/>
              </a:rPr>
              <a:t>Vocabulary Exploration</a:t>
            </a:r>
            <a:endParaRPr sz="4300">
              <a:solidFill>
                <a:srgbClr val="3488A0"/>
              </a:solidFill>
              <a:latin typeface="Caveat"/>
              <a:ea typeface="Caveat"/>
              <a:cs typeface="Caveat"/>
              <a:sym typeface="Caveat"/>
            </a:endParaRPr>
          </a:p>
        </p:txBody>
      </p:sp>
      <p:sp>
        <p:nvSpPr>
          <p:cNvPr id="320" name="Google Shape;320;p43"/>
          <p:cNvSpPr txBox="1"/>
          <p:nvPr/>
        </p:nvSpPr>
        <p:spPr>
          <a:xfrm>
            <a:off x="7309184" y="4842731"/>
            <a:ext cx="17898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B7B7B7"/>
                </a:solidFill>
                <a:latin typeface="Handlee"/>
                <a:ea typeface="Handlee"/>
                <a:cs typeface="Handlee"/>
                <a:sym typeface="Handlee"/>
              </a:rPr>
              <a:t>SHARED INQUIRY</a:t>
            </a:r>
            <a:endParaRPr sz="1100">
              <a:solidFill>
                <a:srgbClr val="B7B7B7"/>
              </a:solidFill>
              <a:latin typeface="Handlee"/>
              <a:ea typeface="Handlee"/>
              <a:cs typeface="Handlee"/>
              <a:sym typeface="Handlee"/>
            </a:endParaRPr>
          </a:p>
        </p:txBody>
      </p:sp>
      <p:sp>
        <p:nvSpPr>
          <p:cNvPr id="321" name="Google Shape;321;p43"/>
          <p:cNvSpPr txBox="1"/>
          <p:nvPr/>
        </p:nvSpPr>
        <p:spPr>
          <a:xfrm>
            <a:off x="45278" y="4897650"/>
            <a:ext cx="1252500" cy="190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rgbClr val="3488A0"/>
                </a:solidFill>
                <a:latin typeface="Handlee"/>
                <a:ea typeface="Handlee"/>
                <a:cs typeface="Handlee"/>
                <a:sym typeface="Handlee"/>
              </a:rPr>
              <a:t>Alice Vigors 2020</a:t>
            </a:r>
            <a:endParaRPr sz="1100">
              <a:latin typeface="Handlee"/>
              <a:ea typeface="Handlee"/>
              <a:cs typeface="Handlee"/>
              <a:sym typeface="Handlee"/>
            </a:endParaRPr>
          </a:p>
        </p:txBody>
      </p:sp>
      <p:sp>
        <p:nvSpPr>
          <p:cNvPr id="322" name="Google Shape;322;p43"/>
          <p:cNvSpPr/>
          <p:nvPr/>
        </p:nvSpPr>
        <p:spPr>
          <a:xfrm>
            <a:off x="472066" y="1710525"/>
            <a:ext cx="2415600" cy="2115000"/>
          </a:xfrm>
          <a:prstGeom prst="foldedCorner">
            <a:avLst>
              <a:gd name="adj" fmla="val 16667"/>
            </a:avLst>
          </a:prstGeom>
          <a:solidFill>
            <a:srgbClr val="0CCBD2"/>
          </a:solidFill>
          <a:ln w="12700" cap="flat" cmpd="sng">
            <a:solidFill>
              <a:srgbClr val="D0E0E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2700">
                <a:solidFill>
                  <a:schemeClr val="lt1"/>
                </a:solidFill>
                <a:latin typeface="Handlee"/>
                <a:ea typeface="Handlee"/>
                <a:cs typeface="Handlee"/>
                <a:sym typeface="Handlee"/>
              </a:rPr>
              <a:t>Hydroelectricity</a:t>
            </a:r>
            <a:endParaRPr sz="2700" b="0" i="0" u="none" strike="noStrike" cap="none">
              <a:solidFill>
                <a:srgbClr val="000000"/>
              </a:solidFill>
              <a:latin typeface="Handlee"/>
              <a:ea typeface="Handlee"/>
              <a:cs typeface="Handlee"/>
              <a:sym typeface="Handlee"/>
            </a:endParaRPr>
          </a:p>
        </p:txBody>
      </p:sp>
      <p:pic>
        <p:nvPicPr>
          <p:cNvPr id="323" name="Google Shape;323;p43">
            <a:hlinkClick r:id="rId3"/>
          </p:cNvPr>
          <p:cNvPicPr preferRelativeResize="0"/>
          <p:nvPr/>
        </p:nvPicPr>
        <p:blipFill>
          <a:blip r:embed="rId4">
            <a:alphaModFix/>
          </a:blip>
          <a:stretch>
            <a:fillRect/>
          </a:stretch>
        </p:blipFill>
        <p:spPr>
          <a:xfrm>
            <a:off x="3823337" y="4247423"/>
            <a:ext cx="1642325" cy="896075"/>
          </a:xfrm>
          <a:prstGeom prst="rect">
            <a:avLst/>
          </a:prstGeom>
          <a:noFill/>
          <a:ln>
            <a:noFill/>
          </a:ln>
        </p:spPr>
      </p:pic>
      <p:sp>
        <p:nvSpPr>
          <p:cNvPr id="324" name="Google Shape;324;p43"/>
          <p:cNvSpPr txBox="1"/>
          <p:nvPr/>
        </p:nvSpPr>
        <p:spPr>
          <a:xfrm>
            <a:off x="3318725" y="1710525"/>
            <a:ext cx="1642200" cy="6738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None/>
            </a:pPr>
            <a:r>
              <a:rPr lang="en">
                <a:latin typeface="Handlee"/>
                <a:ea typeface="Handlee"/>
                <a:cs typeface="Handlee"/>
                <a:sym typeface="Handlee"/>
              </a:rPr>
              <a:t>Word:</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Origin or Type:</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Meaning:</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Connected Words:</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Example Sentence:</a:t>
            </a:r>
            <a:endParaRPr>
              <a:latin typeface="Handlee"/>
              <a:ea typeface="Handlee"/>
              <a:cs typeface="Handlee"/>
              <a:sym typeface="Handlee"/>
            </a:endParaRPr>
          </a:p>
        </p:txBody>
      </p:sp>
      <p:cxnSp>
        <p:nvCxnSpPr>
          <p:cNvPr id="325" name="Google Shape;325;p43"/>
          <p:cNvCxnSpPr/>
          <p:nvPr/>
        </p:nvCxnSpPr>
        <p:spPr>
          <a:xfrm flipH="1">
            <a:off x="5007975" y="1501425"/>
            <a:ext cx="9600" cy="2518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4"/>
          <p:cNvSpPr txBox="1">
            <a:spLocks noGrp="1"/>
          </p:cNvSpPr>
          <p:nvPr>
            <p:ph type="title"/>
          </p:nvPr>
        </p:nvSpPr>
        <p:spPr>
          <a:xfrm>
            <a:off x="627485" y="482950"/>
            <a:ext cx="8034000" cy="6636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3F3F3F"/>
              </a:buClr>
              <a:buSzPts val="5000"/>
              <a:buFont typeface="Arial"/>
              <a:buNone/>
            </a:pPr>
            <a:r>
              <a:rPr lang="en" sz="6100">
                <a:solidFill>
                  <a:srgbClr val="973A99"/>
                </a:solidFill>
                <a:latin typeface="Caveat"/>
                <a:ea typeface="Caveat"/>
                <a:cs typeface="Caveat"/>
                <a:sym typeface="Caveat"/>
              </a:rPr>
              <a:t>Vocabulary Exploration</a:t>
            </a:r>
            <a:endParaRPr sz="4300">
              <a:solidFill>
                <a:srgbClr val="973A99"/>
              </a:solidFill>
              <a:latin typeface="Caveat"/>
              <a:ea typeface="Caveat"/>
              <a:cs typeface="Caveat"/>
              <a:sym typeface="Caveat"/>
            </a:endParaRPr>
          </a:p>
        </p:txBody>
      </p:sp>
      <p:sp>
        <p:nvSpPr>
          <p:cNvPr id="331" name="Google Shape;331;p44"/>
          <p:cNvSpPr txBox="1"/>
          <p:nvPr/>
        </p:nvSpPr>
        <p:spPr>
          <a:xfrm>
            <a:off x="7309184" y="4842731"/>
            <a:ext cx="17898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B7B7B7"/>
                </a:solidFill>
                <a:latin typeface="Handlee"/>
                <a:ea typeface="Handlee"/>
                <a:cs typeface="Handlee"/>
                <a:sym typeface="Handlee"/>
              </a:rPr>
              <a:t>SHARED INQUIRY</a:t>
            </a:r>
            <a:endParaRPr sz="1100">
              <a:solidFill>
                <a:srgbClr val="B7B7B7"/>
              </a:solidFill>
              <a:latin typeface="Handlee"/>
              <a:ea typeface="Handlee"/>
              <a:cs typeface="Handlee"/>
              <a:sym typeface="Handlee"/>
            </a:endParaRPr>
          </a:p>
        </p:txBody>
      </p:sp>
      <p:sp>
        <p:nvSpPr>
          <p:cNvPr id="332" name="Google Shape;332;p44"/>
          <p:cNvSpPr txBox="1"/>
          <p:nvPr/>
        </p:nvSpPr>
        <p:spPr>
          <a:xfrm>
            <a:off x="45278" y="4897650"/>
            <a:ext cx="1252500" cy="190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rgbClr val="3488A0"/>
                </a:solidFill>
                <a:latin typeface="Handlee"/>
                <a:ea typeface="Handlee"/>
                <a:cs typeface="Handlee"/>
                <a:sym typeface="Handlee"/>
              </a:rPr>
              <a:t>Alice Vigors 2020</a:t>
            </a:r>
            <a:endParaRPr sz="1100">
              <a:latin typeface="Handlee"/>
              <a:ea typeface="Handlee"/>
              <a:cs typeface="Handlee"/>
              <a:sym typeface="Handlee"/>
            </a:endParaRPr>
          </a:p>
        </p:txBody>
      </p:sp>
      <p:pic>
        <p:nvPicPr>
          <p:cNvPr id="333" name="Google Shape;333;p44">
            <a:hlinkClick r:id="rId3"/>
          </p:cNvPr>
          <p:cNvPicPr preferRelativeResize="0"/>
          <p:nvPr/>
        </p:nvPicPr>
        <p:blipFill>
          <a:blip r:embed="rId4">
            <a:alphaModFix/>
          </a:blip>
          <a:stretch>
            <a:fillRect/>
          </a:stretch>
        </p:blipFill>
        <p:spPr>
          <a:xfrm>
            <a:off x="3823337" y="4247423"/>
            <a:ext cx="1642325" cy="896075"/>
          </a:xfrm>
          <a:prstGeom prst="rect">
            <a:avLst/>
          </a:prstGeom>
          <a:noFill/>
          <a:ln>
            <a:noFill/>
          </a:ln>
        </p:spPr>
      </p:pic>
      <p:sp>
        <p:nvSpPr>
          <p:cNvPr id="334" name="Google Shape;334;p44"/>
          <p:cNvSpPr txBox="1"/>
          <p:nvPr/>
        </p:nvSpPr>
        <p:spPr>
          <a:xfrm>
            <a:off x="3318725" y="1710525"/>
            <a:ext cx="1642200" cy="673800"/>
          </a:xfrm>
          <a:prstGeom prst="rect">
            <a:avLst/>
          </a:prstGeom>
          <a:noFill/>
          <a:ln>
            <a:noFill/>
          </a:ln>
        </p:spPr>
        <p:txBody>
          <a:bodyPr spcFirstLastPara="1" wrap="square" lIns="91425" tIns="91425" rIns="91425" bIns="91425" anchor="t" anchorCtr="0">
            <a:noAutofit/>
          </a:bodyPr>
          <a:lstStyle/>
          <a:p>
            <a:pPr marL="0" lvl="0" indent="0" algn="r" rtl="0">
              <a:lnSpc>
                <a:spcPct val="200000"/>
              </a:lnSpc>
              <a:spcBef>
                <a:spcPts val="0"/>
              </a:spcBef>
              <a:spcAft>
                <a:spcPts val="0"/>
              </a:spcAft>
              <a:buNone/>
            </a:pPr>
            <a:r>
              <a:rPr lang="en">
                <a:latin typeface="Handlee"/>
                <a:ea typeface="Handlee"/>
                <a:cs typeface="Handlee"/>
                <a:sym typeface="Handlee"/>
              </a:rPr>
              <a:t>Word:</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Origin or Type:</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Meaning:</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Connected Words:</a:t>
            </a:r>
            <a:endParaRPr>
              <a:latin typeface="Handlee"/>
              <a:ea typeface="Handlee"/>
              <a:cs typeface="Handlee"/>
              <a:sym typeface="Handlee"/>
            </a:endParaRPr>
          </a:p>
          <a:p>
            <a:pPr marL="0" lvl="0" indent="0" algn="r" rtl="0">
              <a:lnSpc>
                <a:spcPct val="200000"/>
              </a:lnSpc>
              <a:spcBef>
                <a:spcPts val="0"/>
              </a:spcBef>
              <a:spcAft>
                <a:spcPts val="0"/>
              </a:spcAft>
              <a:buNone/>
            </a:pPr>
            <a:r>
              <a:rPr lang="en">
                <a:latin typeface="Handlee"/>
                <a:ea typeface="Handlee"/>
                <a:cs typeface="Handlee"/>
                <a:sym typeface="Handlee"/>
              </a:rPr>
              <a:t>Example Sentence:</a:t>
            </a:r>
            <a:endParaRPr>
              <a:latin typeface="Handlee"/>
              <a:ea typeface="Handlee"/>
              <a:cs typeface="Handlee"/>
              <a:sym typeface="Handlee"/>
            </a:endParaRPr>
          </a:p>
        </p:txBody>
      </p:sp>
      <p:cxnSp>
        <p:nvCxnSpPr>
          <p:cNvPr id="335" name="Google Shape;335;p44"/>
          <p:cNvCxnSpPr/>
          <p:nvPr/>
        </p:nvCxnSpPr>
        <p:spPr>
          <a:xfrm flipH="1">
            <a:off x="5007975" y="1501425"/>
            <a:ext cx="9600" cy="2518500"/>
          </a:xfrm>
          <a:prstGeom prst="straightConnector1">
            <a:avLst/>
          </a:prstGeom>
          <a:noFill/>
          <a:ln w="9525" cap="flat" cmpd="sng">
            <a:solidFill>
              <a:schemeClr val="dk2"/>
            </a:solidFill>
            <a:prstDash val="solid"/>
            <a:round/>
            <a:headEnd type="none" w="med" len="med"/>
            <a:tailEnd type="none" w="med" len="med"/>
          </a:ln>
        </p:spPr>
      </p:cxnSp>
      <p:sp>
        <p:nvSpPr>
          <p:cNvPr id="336" name="Google Shape;336;p44"/>
          <p:cNvSpPr/>
          <p:nvPr/>
        </p:nvSpPr>
        <p:spPr>
          <a:xfrm>
            <a:off x="2343030" y="1635850"/>
            <a:ext cx="1027800" cy="10278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lt1"/>
                </a:solidFill>
                <a:latin typeface="Handlee"/>
                <a:ea typeface="Handlee"/>
                <a:cs typeface="Handlee"/>
                <a:sym typeface="Handlee"/>
              </a:rPr>
              <a:t>Generate</a:t>
            </a:r>
            <a:endParaRPr sz="1300">
              <a:solidFill>
                <a:schemeClr val="lt1"/>
              </a:solidFill>
              <a:latin typeface="Handlee"/>
              <a:ea typeface="Handlee"/>
              <a:cs typeface="Handlee"/>
              <a:sym typeface="Handlee"/>
            </a:endParaRPr>
          </a:p>
        </p:txBody>
      </p:sp>
      <p:sp>
        <p:nvSpPr>
          <p:cNvPr id="337" name="Google Shape;337;p44"/>
          <p:cNvSpPr/>
          <p:nvPr/>
        </p:nvSpPr>
        <p:spPr>
          <a:xfrm>
            <a:off x="135403" y="1635850"/>
            <a:ext cx="1027800" cy="10278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a:solidFill>
                  <a:schemeClr val="lt1"/>
                </a:solidFill>
                <a:latin typeface="Handlee"/>
                <a:ea typeface="Handlee"/>
                <a:cs typeface="Handlee"/>
                <a:sym typeface="Handlee"/>
              </a:rPr>
              <a:t>Turbine</a:t>
            </a:r>
            <a:endParaRPr sz="900" b="0" i="0" u="none" strike="noStrike" cap="none">
              <a:solidFill>
                <a:srgbClr val="000000"/>
              </a:solidFill>
              <a:latin typeface="Handlee"/>
              <a:ea typeface="Handlee"/>
              <a:cs typeface="Handlee"/>
              <a:sym typeface="Handlee"/>
            </a:endParaRPr>
          </a:p>
        </p:txBody>
      </p:sp>
      <p:sp>
        <p:nvSpPr>
          <p:cNvPr id="338" name="Google Shape;338;p44"/>
          <p:cNvSpPr/>
          <p:nvPr/>
        </p:nvSpPr>
        <p:spPr>
          <a:xfrm>
            <a:off x="1239207" y="1635850"/>
            <a:ext cx="1027800" cy="10278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a:solidFill>
                  <a:schemeClr val="lt1"/>
                </a:solidFill>
                <a:latin typeface="Handlee"/>
                <a:ea typeface="Handlee"/>
                <a:cs typeface="Handlee"/>
                <a:sym typeface="Handlee"/>
              </a:rPr>
              <a:t>Reversible</a:t>
            </a:r>
            <a:endParaRPr sz="900" b="0" i="0" u="none" strike="noStrike" cap="none">
              <a:solidFill>
                <a:srgbClr val="000000"/>
              </a:solidFill>
              <a:latin typeface="Handlee"/>
              <a:ea typeface="Handlee"/>
              <a:cs typeface="Handlee"/>
              <a:sym typeface="Handlee"/>
            </a:endParaRPr>
          </a:p>
        </p:txBody>
      </p:sp>
      <p:sp>
        <p:nvSpPr>
          <p:cNvPr id="339" name="Google Shape;339;p44"/>
          <p:cNvSpPr/>
          <p:nvPr/>
        </p:nvSpPr>
        <p:spPr>
          <a:xfrm>
            <a:off x="2343005" y="2827888"/>
            <a:ext cx="1027800" cy="1027800"/>
          </a:xfrm>
          <a:prstGeom prst="foldedCorner">
            <a:avLst>
              <a:gd name="adj" fmla="val 16667"/>
            </a:avLst>
          </a:prstGeom>
          <a:solidFill>
            <a:srgbClr val="FF3399"/>
          </a:solidFill>
          <a:ln w="12700" cap="flat" cmpd="sng">
            <a:solidFill>
              <a:srgbClr val="EAD1D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300">
                <a:solidFill>
                  <a:schemeClr val="lt1"/>
                </a:solidFill>
                <a:latin typeface="Handlee"/>
                <a:ea typeface="Handlee"/>
                <a:cs typeface="Handlee"/>
                <a:sym typeface="Handlee"/>
              </a:rPr>
              <a:t>Impact</a:t>
            </a:r>
            <a:endParaRPr sz="1300">
              <a:solidFill>
                <a:schemeClr val="lt1"/>
              </a:solidFill>
              <a:latin typeface="Handlee"/>
              <a:ea typeface="Handlee"/>
              <a:cs typeface="Handlee"/>
              <a:sym typeface="Handlee"/>
            </a:endParaRPr>
          </a:p>
        </p:txBody>
      </p:sp>
      <p:sp>
        <p:nvSpPr>
          <p:cNvPr id="340" name="Google Shape;340;p44"/>
          <p:cNvSpPr/>
          <p:nvPr/>
        </p:nvSpPr>
        <p:spPr>
          <a:xfrm>
            <a:off x="135378" y="2827888"/>
            <a:ext cx="1027800" cy="1027800"/>
          </a:xfrm>
          <a:prstGeom prst="foldedCorner">
            <a:avLst>
              <a:gd name="adj" fmla="val 16667"/>
            </a:avLst>
          </a:prstGeom>
          <a:solidFill>
            <a:srgbClr val="0CCBD2"/>
          </a:solidFill>
          <a:ln w="12700" cap="flat" cmpd="sng">
            <a:solidFill>
              <a:srgbClr val="D0E0E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a:solidFill>
                  <a:schemeClr val="lt1"/>
                </a:solidFill>
                <a:latin typeface="Handlee"/>
                <a:ea typeface="Handlee"/>
                <a:cs typeface="Handlee"/>
                <a:sym typeface="Handlee"/>
              </a:rPr>
              <a:t>Energy</a:t>
            </a:r>
            <a:endParaRPr sz="900" b="0" i="0" u="none" strike="noStrike" cap="none">
              <a:solidFill>
                <a:srgbClr val="000000"/>
              </a:solidFill>
              <a:latin typeface="Handlee"/>
              <a:ea typeface="Handlee"/>
              <a:cs typeface="Handlee"/>
              <a:sym typeface="Handlee"/>
            </a:endParaRPr>
          </a:p>
        </p:txBody>
      </p:sp>
      <p:sp>
        <p:nvSpPr>
          <p:cNvPr id="341" name="Google Shape;341;p44"/>
          <p:cNvSpPr/>
          <p:nvPr/>
        </p:nvSpPr>
        <p:spPr>
          <a:xfrm>
            <a:off x="1239182" y="2827888"/>
            <a:ext cx="1027800" cy="1027800"/>
          </a:xfrm>
          <a:prstGeom prst="foldedCorner">
            <a:avLst>
              <a:gd name="adj" fmla="val 16667"/>
            </a:avLst>
          </a:prstGeom>
          <a:solidFill>
            <a:srgbClr val="4B4DA4"/>
          </a:solidFill>
          <a:ln w="12700" cap="flat" cmpd="sng">
            <a:solidFill>
              <a:srgbClr val="C9DAF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a:solidFill>
                  <a:schemeClr val="lt1"/>
                </a:solidFill>
                <a:latin typeface="Handlee"/>
                <a:ea typeface="Handlee"/>
                <a:cs typeface="Handlee"/>
                <a:sym typeface="Handlee"/>
              </a:rPr>
              <a:t>Sustainable</a:t>
            </a:r>
            <a:endParaRPr sz="900" b="0" i="0" u="none" strike="noStrike" cap="none">
              <a:solidFill>
                <a:srgbClr val="000000"/>
              </a:solidFill>
              <a:latin typeface="Handlee"/>
              <a:ea typeface="Handlee"/>
              <a:cs typeface="Handlee"/>
              <a:sym typeface="Handlee"/>
            </a:endParaRPr>
          </a:p>
        </p:txBody>
      </p:sp>
      <p:sp>
        <p:nvSpPr>
          <p:cNvPr id="342" name="Google Shape;342;p44"/>
          <p:cNvSpPr/>
          <p:nvPr/>
        </p:nvSpPr>
        <p:spPr>
          <a:xfrm>
            <a:off x="1239194" y="4019925"/>
            <a:ext cx="1027800" cy="1027800"/>
          </a:xfrm>
          <a:prstGeom prst="foldedCorner">
            <a:avLst>
              <a:gd name="adj" fmla="val 16667"/>
            </a:avLst>
          </a:prstGeom>
          <a:solidFill>
            <a:srgbClr val="999999"/>
          </a:solidFill>
          <a:ln w="12700" cap="flat" cmpd="sng">
            <a:solidFill>
              <a:srgbClr val="EFEFE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a:solidFill>
                  <a:schemeClr val="lt1"/>
                </a:solidFill>
                <a:latin typeface="Handlee"/>
                <a:ea typeface="Handlee"/>
                <a:cs typeface="Handlee"/>
                <a:sym typeface="Handlee"/>
              </a:rPr>
              <a:t>Recycling</a:t>
            </a:r>
            <a:endParaRPr sz="900" b="0" i="0" u="none" strike="noStrike" cap="none">
              <a:solidFill>
                <a:srgbClr val="000000"/>
              </a:solidFill>
              <a:latin typeface="Handlee"/>
              <a:ea typeface="Handlee"/>
              <a:cs typeface="Handlee"/>
              <a:sym typeface="Handle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9"/>
          <p:cNvPicPr preferRelativeResize="0"/>
          <p:nvPr/>
        </p:nvPicPr>
        <p:blipFill>
          <a:blip r:embed="rId3">
            <a:alphaModFix/>
          </a:blip>
          <a:stretch>
            <a:fillRect/>
          </a:stretch>
        </p:blipFill>
        <p:spPr>
          <a:xfrm>
            <a:off x="0" y="0"/>
            <a:ext cx="9144000" cy="5143501"/>
          </a:xfrm>
          <a:prstGeom prst="rect">
            <a:avLst/>
          </a:prstGeom>
          <a:noFill/>
          <a:ln>
            <a:noFill/>
          </a:ln>
        </p:spPr>
      </p:pic>
      <p:sp>
        <p:nvSpPr>
          <p:cNvPr id="100" name="Google Shape;100;p19"/>
          <p:cNvSpPr txBox="1"/>
          <p:nvPr/>
        </p:nvSpPr>
        <p:spPr>
          <a:xfrm>
            <a:off x="288725" y="233125"/>
            <a:ext cx="8608200" cy="4683900"/>
          </a:xfrm>
          <a:prstGeom prst="rect">
            <a:avLst/>
          </a:prstGeom>
          <a:solidFill>
            <a:srgbClr val="FFFFFF">
              <a:alpha val="5529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9600">
                <a:latin typeface="Caveat"/>
                <a:ea typeface="Caveat"/>
                <a:cs typeface="Caveat"/>
                <a:sym typeface="Caveat"/>
              </a:rPr>
              <a:t>How do materials change when heated and cooled?</a:t>
            </a:r>
            <a:endParaRPr sz="9600">
              <a:latin typeface="Caveat"/>
              <a:ea typeface="Caveat"/>
              <a:cs typeface="Caveat"/>
              <a:sym typeface="Caveat"/>
            </a:endParaRPr>
          </a:p>
          <a:p>
            <a:pPr marL="0" lvl="0" indent="0" algn="l" rtl="0">
              <a:lnSpc>
                <a:spcPct val="90000"/>
              </a:lnSpc>
              <a:spcBef>
                <a:spcPts val="0"/>
              </a:spcBef>
              <a:spcAft>
                <a:spcPts val="0"/>
              </a:spcAft>
              <a:buNone/>
            </a:pPr>
            <a:endParaRPr sz="1000">
              <a:latin typeface="Caveat"/>
              <a:ea typeface="Caveat"/>
              <a:cs typeface="Caveat"/>
              <a:sym typeface="Cave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title"/>
          </p:nvPr>
        </p:nvSpPr>
        <p:spPr>
          <a:xfrm>
            <a:off x="138900" y="152400"/>
            <a:ext cx="2980800" cy="18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100">
                <a:solidFill>
                  <a:srgbClr val="3D85C6"/>
                </a:solidFill>
                <a:latin typeface="Caveat"/>
                <a:ea typeface="Caveat"/>
                <a:cs typeface="Caveat"/>
                <a:sym typeface="Caveat"/>
              </a:rPr>
              <a:t>Hydroelectricity - How does it work?</a:t>
            </a:r>
            <a:endParaRPr sz="2200"/>
          </a:p>
        </p:txBody>
      </p:sp>
      <p:sp>
        <p:nvSpPr>
          <p:cNvPr id="348" name="Google Shape;348;p45"/>
          <p:cNvSpPr txBox="1">
            <a:spLocks noGrp="1"/>
          </p:cNvSpPr>
          <p:nvPr>
            <p:ph type="body" idx="1"/>
          </p:nvPr>
        </p:nvSpPr>
        <p:spPr>
          <a:xfrm>
            <a:off x="3272100" y="3957450"/>
            <a:ext cx="5762400" cy="84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u="sng">
                <a:latin typeface="Handlee"/>
                <a:ea typeface="Handlee"/>
                <a:cs typeface="Handlee"/>
                <a:sym typeface="Handlee"/>
              </a:rPr>
              <a:t>Kagan Group Task:</a:t>
            </a:r>
            <a:endParaRPr sz="1400" b="1" u="sng">
              <a:latin typeface="Handlee"/>
              <a:ea typeface="Handlee"/>
              <a:cs typeface="Handlee"/>
              <a:sym typeface="Handlee"/>
            </a:endParaRPr>
          </a:p>
          <a:p>
            <a:pPr marL="0" lvl="0" indent="0" algn="l" rtl="0">
              <a:spcBef>
                <a:spcPts val="0"/>
              </a:spcBef>
              <a:spcAft>
                <a:spcPts val="0"/>
              </a:spcAft>
              <a:buNone/>
            </a:pPr>
            <a:r>
              <a:rPr lang="en" sz="1400">
                <a:latin typeface="Handlee"/>
                <a:ea typeface="Handlee"/>
                <a:cs typeface="Handlee"/>
                <a:sym typeface="Handlee"/>
              </a:rPr>
              <a:t>Develop an explanation of how hydroelectricity works using words and pictures</a:t>
            </a:r>
            <a:endParaRPr sz="1400">
              <a:latin typeface="Handlee"/>
              <a:ea typeface="Handlee"/>
              <a:cs typeface="Handlee"/>
              <a:sym typeface="Handlee"/>
            </a:endParaRPr>
          </a:p>
          <a:p>
            <a:pPr marL="0" lvl="0" indent="0" algn="l" rtl="0">
              <a:spcBef>
                <a:spcPts val="0"/>
              </a:spcBef>
              <a:spcAft>
                <a:spcPts val="1600"/>
              </a:spcAft>
              <a:buNone/>
            </a:pPr>
            <a:r>
              <a:rPr lang="en" sz="1400">
                <a:latin typeface="Handlee"/>
                <a:ea typeface="Handlee"/>
                <a:cs typeface="Handlee"/>
                <a:sym typeface="Handlee"/>
              </a:rPr>
              <a:t>Select one team member to share the groups explanation</a:t>
            </a:r>
            <a:endParaRPr sz="1400">
              <a:latin typeface="Handlee"/>
              <a:ea typeface="Handlee"/>
              <a:cs typeface="Handlee"/>
              <a:sym typeface="Handlee"/>
            </a:endParaRPr>
          </a:p>
        </p:txBody>
      </p:sp>
      <p:pic>
        <p:nvPicPr>
          <p:cNvPr id="349" name="Google Shape;349;p45"/>
          <p:cNvPicPr preferRelativeResize="0"/>
          <p:nvPr/>
        </p:nvPicPr>
        <p:blipFill>
          <a:blip r:embed="rId3">
            <a:alphaModFix/>
          </a:blip>
          <a:stretch>
            <a:fillRect/>
          </a:stretch>
        </p:blipFill>
        <p:spPr>
          <a:xfrm>
            <a:off x="3272100" y="152400"/>
            <a:ext cx="5719501" cy="3686500"/>
          </a:xfrm>
          <a:prstGeom prst="rect">
            <a:avLst/>
          </a:prstGeom>
          <a:noFill/>
          <a:ln>
            <a:noFill/>
          </a:ln>
        </p:spPr>
      </p:pic>
      <p:pic>
        <p:nvPicPr>
          <p:cNvPr id="350" name="Google Shape;350;p45"/>
          <p:cNvPicPr preferRelativeResize="0"/>
          <p:nvPr/>
        </p:nvPicPr>
        <p:blipFill>
          <a:blip r:embed="rId4">
            <a:alphaModFix/>
          </a:blip>
          <a:stretch>
            <a:fillRect/>
          </a:stretch>
        </p:blipFill>
        <p:spPr>
          <a:xfrm>
            <a:off x="517275" y="1997100"/>
            <a:ext cx="2224050" cy="2869499"/>
          </a:xfrm>
          <a:prstGeom prst="rect">
            <a:avLst/>
          </a:prstGeom>
          <a:noFill/>
          <a:ln>
            <a:noFill/>
          </a:ln>
        </p:spPr>
      </p:pic>
      <p:sp>
        <p:nvSpPr>
          <p:cNvPr id="351" name="Google Shape;351;p45"/>
          <p:cNvSpPr txBox="1"/>
          <p:nvPr/>
        </p:nvSpPr>
        <p:spPr>
          <a:xfrm>
            <a:off x="7460456" y="4866606"/>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99999"/>
                </a:solidFill>
                <a:latin typeface="Handlee"/>
                <a:ea typeface="Handlee"/>
                <a:cs typeface="Handlee"/>
                <a:sym typeface="Handlee"/>
              </a:rPr>
              <a:t>SHARED INQUIRY</a:t>
            </a:r>
            <a:endParaRPr sz="1100" b="0" i="0" u="none" strike="noStrike" cap="none">
              <a:solidFill>
                <a:srgbClr val="999999"/>
              </a:solidFill>
              <a:latin typeface="Handlee"/>
              <a:ea typeface="Handlee"/>
              <a:cs typeface="Handlee"/>
              <a:sym typeface="Handlee"/>
            </a:endParaRPr>
          </a:p>
        </p:txBody>
      </p:sp>
      <p:sp>
        <p:nvSpPr>
          <p:cNvPr id="352" name="Google Shape;352;p45"/>
          <p:cNvSpPr txBox="1"/>
          <p:nvPr/>
        </p:nvSpPr>
        <p:spPr>
          <a:xfrm>
            <a:off x="45253" y="4961575"/>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353" name="Google Shape;353;p45"/>
          <p:cNvSpPr txBox="1"/>
          <p:nvPr/>
        </p:nvSpPr>
        <p:spPr>
          <a:xfrm>
            <a:off x="3432512" y="4878150"/>
            <a:ext cx="22698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chemeClr val="hlink"/>
                </a:solidFill>
                <a:latin typeface="Handlee"/>
                <a:ea typeface="Handlee"/>
                <a:cs typeface="Handlee"/>
                <a:sym typeface="Handlee"/>
                <a:hlinkClick r:id="rId5"/>
              </a:rPr>
              <a:t>Snowy Hydro 2.0</a:t>
            </a:r>
            <a:endParaRPr sz="1050">
              <a:latin typeface="Handlee"/>
              <a:ea typeface="Handlee"/>
              <a:cs typeface="Handlee"/>
              <a:sym typeface="Handle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title"/>
          </p:nvPr>
        </p:nvSpPr>
        <p:spPr>
          <a:xfrm>
            <a:off x="138900" y="1649400"/>
            <a:ext cx="2980800" cy="18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4100" dirty="0">
                <a:solidFill>
                  <a:srgbClr val="3D85C6"/>
                </a:solidFill>
                <a:latin typeface="Caveat"/>
                <a:ea typeface="Caveat"/>
                <a:cs typeface="Caveat"/>
                <a:sym typeface="Caveat"/>
              </a:rPr>
              <a:t>What happens when water and electricity mix?</a:t>
            </a:r>
            <a:endParaRPr sz="2200" dirty="0"/>
          </a:p>
        </p:txBody>
      </p:sp>
      <p:pic>
        <p:nvPicPr>
          <p:cNvPr id="349" name="Google Shape;349;p45"/>
          <p:cNvPicPr preferRelativeResize="0"/>
          <p:nvPr/>
        </p:nvPicPr>
        <p:blipFill>
          <a:blip r:embed="rId3">
            <a:alphaModFix/>
          </a:blip>
          <a:stretch>
            <a:fillRect/>
          </a:stretch>
        </p:blipFill>
        <p:spPr>
          <a:xfrm>
            <a:off x="3285599" y="728500"/>
            <a:ext cx="5719501" cy="3686500"/>
          </a:xfrm>
          <a:prstGeom prst="rect">
            <a:avLst/>
          </a:prstGeom>
          <a:noFill/>
          <a:ln>
            <a:noFill/>
          </a:ln>
        </p:spPr>
      </p:pic>
      <p:sp>
        <p:nvSpPr>
          <p:cNvPr id="351" name="Google Shape;351;p45"/>
          <p:cNvSpPr txBox="1"/>
          <p:nvPr/>
        </p:nvSpPr>
        <p:spPr>
          <a:xfrm>
            <a:off x="7460456" y="4866606"/>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99999"/>
                </a:solidFill>
                <a:latin typeface="Handlee"/>
                <a:ea typeface="Handlee"/>
                <a:cs typeface="Handlee"/>
                <a:sym typeface="Handlee"/>
              </a:rPr>
              <a:t>SHARED INQUIRY</a:t>
            </a:r>
            <a:endParaRPr sz="1100" b="0" i="0" u="none" strike="noStrike" cap="none">
              <a:solidFill>
                <a:srgbClr val="999999"/>
              </a:solidFill>
              <a:latin typeface="Handlee"/>
              <a:ea typeface="Handlee"/>
              <a:cs typeface="Handlee"/>
              <a:sym typeface="Handlee"/>
            </a:endParaRPr>
          </a:p>
        </p:txBody>
      </p:sp>
      <p:sp>
        <p:nvSpPr>
          <p:cNvPr id="352" name="Google Shape;352;p45"/>
          <p:cNvSpPr txBox="1"/>
          <p:nvPr/>
        </p:nvSpPr>
        <p:spPr>
          <a:xfrm>
            <a:off x="45253" y="4961575"/>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353" name="Google Shape;353;p45"/>
          <p:cNvSpPr txBox="1"/>
          <p:nvPr/>
        </p:nvSpPr>
        <p:spPr>
          <a:xfrm>
            <a:off x="3432512" y="4878150"/>
            <a:ext cx="22698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chemeClr val="hlink"/>
                </a:solidFill>
                <a:latin typeface="Handlee"/>
                <a:ea typeface="Handlee"/>
                <a:cs typeface="Handlee"/>
                <a:sym typeface="Handlee"/>
                <a:hlinkClick r:id="rId4"/>
              </a:rPr>
              <a:t>Snowy Hydro 2.0</a:t>
            </a:r>
            <a:endParaRPr sz="1050">
              <a:latin typeface="Handlee"/>
              <a:ea typeface="Handlee"/>
              <a:cs typeface="Handlee"/>
              <a:sym typeface="Handlee"/>
            </a:endParaRPr>
          </a:p>
        </p:txBody>
      </p:sp>
    </p:spTree>
    <p:extLst>
      <p:ext uri="{BB962C8B-B14F-4D97-AF65-F5344CB8AC3E}">
        <p14:creationId xmlns:p14="http://schemas.microsoft.com/office/powerpoint/2010/main" val="3893878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p:nvPr/>
        </p:nvSpPr>
        <p:spPr>
          <a:xfrm>
            <a:off x="534987" y="3098648"/>
            <a:ext cx="1912500" cy="16491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How do materials change when heated and cooled?</a:t>
            </a:r>
            <a:endParaRPr b="0" i="0" u="none" strike="noStrike" cap="none">
              <a:solidFill>
                <a:srgbClr val="000000"/>
              </a:solidFill>
              <a:latin typeface="Handlee"/>
              <a:ea typeface="Handlee"/>
              <a:cs typeface="Handlee"/>
              <a:sym typeface="Handlee"/>
            </a:endParaRPr>
          </a:p>
        </p:txBody>
      </p:sp>
      <p:sp>
        <p:nvSpPr>
          <p:cNvPr id="106" name="Google Shape;106;p20"/>
          <p:cNvSpPr txBox="1"/>
          <p:nvPr/>
        </p:nvSpPr>
        <p:spPr>
          <a:xfrm>
            <a:off x="1846374" y="131995"/>
            <a:ext cx="5769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b="0" i="0" u="none" strike="noStrike" cap="none">
                <a:solidFill>
                  <a:srgbClr val="073763"/>
                </a:solidFill>
                <a:latin typeface="Caveat"/>
                <a:ea typeface="Caveat"/>
                <a:cs typeface="Caveat"/>
                <a:sym typeface="Caveat"/>
              </a:rPr>
              <a:t>Chalk Talk – Thinking Routine</a:t>
            </a:r>
            <a:endParaRPr sz="1200" b="0" i="0" u="none" strike="noStrike" cap="none">
              <a:solidFill>
                <a:srgbClr val="073763"/>
              </a:solidFill>
              <a:latin typeface="Caveat"/>
              <a:ea typeface="Caveat"/>
              <a:cs typeface="Caveat"/>
              <a:sym typeface="Caveat"/>
            </a:endParaRPr>
          </a:p>
        </p:txBody>
      </p:sp>
      <p:sp>
        <p:nvSpPr>
          <p:cNvPr id="107" name="Google Shape;107;p20"/>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TUNING IN</a:t>
            </a:r>
            <a:endParaRPr sz="1100" b="0" i="0" u="none" strike="noStrike" cap="none">
              <a:solidFill>
                <a:srgbClr val="000000"/>
              </a:solidFill>
              <a:latin typeface="Handlee"/>
              <a:ea typeface="Handlee"/>
              <a:cs typeface="Handlee"/>
              <a:sym typeface="Handlee"/>
            </a:endParaRPr>
          </a:p>
        </p:txBody>
      </p:sp>
      <p:sp>
        <p:nvSpPr>
          <p:cNvPr id="108" name="Google Shape;108;p20"/>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109" name="Google Shape;109;p20"/>
          <p:cNvSpPr txBox="1"/>
          <p:nvPr/>
        </p:nvSpPr>
        <p:spPr>
          <a:xfrm>
            <a:off x="226442" y="628094"/>
            <a:ext cx="8798700" cy="2769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Handlee"/>
                <a:ea typeface="Handlee"/>
                <a:cs typeface="Handlee"/>
                <a:sym typeface="Handlee"/>
              </a:rPr>
              <a:t>How the Chalk Talk works:</a:t>
            </a:r>
            <a:endParaRPr sz="1100" b="0" i="0" u="none" strike="noStrike" cap="none">
              <a:solidFill>
                <a:srgbClr val="000000"/>
              </a:solidFill>
              <a:latin typeface="Handlee"/>
              <a:ea typeface="Handlee"/>
              <a:cs typeface="Handlee"/>
              <a:sym typeface="Handlee"/>
            </a:endParaRPr>
          </a:p>
          <a:p>
            <a:pPr marL="254000" marR="0" lvl="0" indent="-254000" algn="l" rtl="0">
              <a:lnSpc>
                <a:spcPct val="100000"/>
              </a:lnSpc>
              <a:spcBef>
                <a:spcPts val="0"/>
              </a:spcBef>
              <a:spcAft>
                <a:spcPts val="0"/>
              </a:spcAft>
              <a:buClr>
                <a:schemeClr val="dk1"/>
              </a:buClr>
              <a:buSzPts val="1400"/>
              <a:buFont typeface="Handlee"/>
              <a:buAutoNum type="arabicPeriod"/>
            </a:pPr>
            <a:r>
              <a:rPr lang="en">
                <a:solidFill>
                  <a:schemeClr val="dk1"/>
                </a:solidFill>
                <a:latin typeface="Handlee"/>
                <a:ea typeface="Handlee"/>
                <a:cs typeface="Handlee"/>
                <a:sym typeface="Handlee"/>
              </a:rPr>
              <a:t>Kagan table g</a:t>
            </a:r>
            <a:r>
              <a:rPr lang="en" sz="1400" b="0" i="0" u="none" strike="noStrike" cap="none">
                <a:solidFill>
                  <a:schemeClr val="dk1"/>
                </a:solidFill>
                <a:latin typeface="Handlee"/>
                <a:ea typeface="Handlee"/>
                <a:cs typeface="Handlee"/>
                <a:sym typeface="Handlee"/>
              </a:rPr>
              <a:t>roups will visit one page at a time for a </a:t>
            </a:r>
            <a:r>
              <a:rPr lang="en">
                <a:solidFill>
                  <a:schemeClr val="dk1"/>
                </a:solidFill>
                <a:latin typeface="Handlee"/>
                <a:ea typeface="Handlee"/>
                <a:cs typeface="Handlee"/>
                <a:sym typeface="Handlee"/>
              </a:rPr>
              <a:t>predetermined</a:t>
            </a:r>
            <a:r>
              <a:rPr lang="en" sz="1400" b="0" i="0" u="none" strike="noStrike" cap="none">
                <a:solidFill>
                  <a:schemeClr val="dk1"/>
                </a:solidFill>
                <a:latin typeface="Handlee"/>
                <a:ea typeface="Handlee"/>
                <a:cs typeface="Handlee"/>
                <a:sym typeface="Handlee"/>
              </a:rPr>
              <a:t> amount of time. </a:t>
            </a:r>
            <a:endParaRPr sz="1100" b="0" i="0" u="none" strike="noStrike" cap="none">
              <a:solidFill>
                <a:srgbClr val="000000"/>
              </a:solidFill>
              <a:latin typeface="Handlee"/>
              <a:ea typeface="Handlee"/>
              <a:cs typeface="Handlee"/>
              <a:sym typeface="Handlee"/>
            </a:endParaRPr>
          </a:p>
          <a:p>
            <a:pPr marL="254000" marR="0" lvl="0" indent="-254000" algn="l" rtl="0">
              <a:lnSpc>
                <a:spcPct val="100000"/>
              </a:lnSpc>
              <a:spcBef>
                <a:spcPts val="0"/>
              </a:spcBef>
              <a:spcAft>
                <a:spcPts val="0"/>
              </a:spcAft>
              <a:buClr>
                <a:schemeClr val="dk1"/>
              </a:buClr>
              <a:buSzPts val="1400"/>
              <a:buFont typeface="Avenir"/>
              <a:buAutoNum type="arabicPeriod"/>
            </a:pPr>
            <a:r>
              <a:rPr lang="en" sz="1400" b="0" i="0" u="none" strike="noStrike" cap="none">
                <a:solidFill>
                  <a:schemeClr val="dk1"/>
                </a:solidFill>
                <a:latin typeface="Handlee"/>
                <a:ea typeface="Handlee"/>
                <a:cs typeface="Handlee"/>
                <a:sym typeface="Handlee"/>
              </a:rPr>
              <a:t>Each member of the group </a:t>
            </a:r>
            <a:r>
              <a:rPr lang="en" sz="1400" b="1" i="0" u="sng" strike="noStrike" cap="none">
                <a:solidFill>
                  <a:schemeClr val="dk1"/>
                </a:solidFill>
                <a:latin typeface="Handlee"/>
                <a:ea typeface="Handlee"/>
                <a:cs typeface="Handlee"/>
                <a:sym typeface="Handlee"/>
              </a:rPr>
              <a:t>silently</a:t>
            </a:r>
            <a:r>
              <a:rPr lang="en" sz="1400" b="0" i="0" u="none" strike="noStrike" cap="none">
                <a:solidFill>
                  <a:schemeClr val="dk1"/>
                </a:solidFill>
                <a:latin typeface="Handlee"/>
                <a:ea typeface="Handlee"/>
                <a:cs typeface="Handlee"/>
                <a:sym typeface="Handlee"/>
              </a:rPr>
              <a:t> reads and responds to the question on the page </a:t>
            </a:r>
            <a:r>
              <a:rPr lang="en">
                <a:solidFill>
                  <a:schemeClr val="dk1"/>
                </a:solidFill>
                <a:latin typeface="Handlee"/>
                <a:ea typeface="Handlee"/>
                <a:cs typeface="Handlee"/>
                <a:sym typeface="Handlee"/>
              </a:rPr>
              <a:t>with a thought or a question</a:t>
            </a:r>
            <a:r>
              <a:rPr lang="en" sz="1400" b="0" i="0" u="none" strike="noStrike" cap="none">
                <a:solidFill>
                  <a:schemeClr val="dk1"/>
                </a:solidFill>
                <a:latin typeface="Handlee"/>
                <a:ea typeface="Handlee"/>
                <a:cs typeface="Handlee"/>
                <a:sym typeface="Handlee"/>
              </a:rPr>
              <a:t>. </a:t>
            </a:r>
            <a:endParaRPr sz="1100" b="0" i="0" u="none" strike="noStrike" cap="none">
              <a:solidFill>
                <a:srgbClr val="000000"/>
              </a:solidFill>
              <a:latin typeface="Handlee"/>
              <a:ea typeface="Handlee"/>
              <a:cs typeface="Handlee"/>
              <a:sym typeface="Handlee"/>
            </a:endParaRPr>
          </a:p>
          <a:p>
            <a:pPr marL="254000" marR="0" lvl="0" indent="-254000" algn="l" rtl="0">
              <a:lnSpc>
                <a:spcPct val="100000"/>
              </a:lnSpc>
              <a:spcBef>
                <a:spcPts val="0"/>
              </a:spcBef>
              <a:spcAft>
                <a:spcPts val="0"/>
              </a:spcAft>
              <a:buClr>
                <a:schemeClr val="dk1"/>
              </a:buClr>
              <a:buSzPts val="1400"/>
              <a:buFont typeface="Handlee"/>
              <a:buAutoNum type="arabicPeriod"/>
            </a:pPr>
            <a:r>
              <a:rPr lang="en" sz="1400" b="0" i="0" u="none" strike="noStrike" cap="none">
                <a:solidFill>
                  <a:schemeClr val="dk1"/>
                </a:solidFill>
                <a:latin typeface="Handlee"/>
                <a:ea typeface="Handlee"/>
                <a:cs typeface="Handlee"/>
                <a:sym typeface="Handlee"/>
              </a:rPr>
              <a:t>As other people begin to respond, think about:</a:t>
            </a:r>
            <a:endParaRPr sz="1100" b="0" i="0" u="none" strike="noStrike" cap="none">
              <a:solidFill>
                <a:srgbClr val="000000"/>
              </a:solidFill>
              <a:latin typeface="Handlee"/>
              <a:ea typeface="Handlee"/>
              <a:cs typeface="Handlee"/>
              <a:sym typeface="Handlee"/>
            </a:endParaRPr>
          </a:p>
          <a:p>
            <a:pPr marL="596900" marR="0" lvl="1" indent="-254000" algn="l" rtl="0">
              <a:lnSpc>
                <a:spcPct val="100000"/>
              </a:lnSpc>
              <a:spcBef>
                <a:spcPts val="0"/>
              </a:spcBef>
              <a:spcAft>
                <a:spcPts val="0"/>
              </a:spcAft>
              <a:buClr>
                <a:schemeClr val="dk1"/>
              </a:buClr>
              <a:buSzPts val="1400"/>
              <a:buFont typeface="Avenir"/>
              <a:buAutoNum type="alphaLcParenR"/>
            </a:pPr>
            <a:r>
              <a:rPr lang="en" sz="1400" b="0" i="0" u="none" strike="noStrike" cap="none">
                <a:solidFill>
                  <a:schemeClr val="dk1"/>
                </a:solidFill>
                <a:latin typeface="Handlee"/>
                <a:ea typeface="Handlee"/>
                <a:cs typeface="Handlee"/>
                <a:sym typeface="Handlee"/>
              </a:rPr>
              <a:t>Does an idea need to be </a:t>
            </a:r>
            <a:r>
              <a:rPr lang="en" sz="1400" b="0" i="0" u="sng" strike="noStrike" cap="none">
                <a:solidFill>
                  <a:schemeClr val="dk1"/>
                </a:solidFill>
                <a:latin typeface="Handlee"/>
                <a:ea typeface="Handlee"/>
                <a:cs typeface="Handlee"/>
                <a:sym typeface="Handlee"/>
              </a:rPr>
              <a:t>elaborated</a:t>
            </a:r>
            <a:r>
              <a:rPr lang="en" sz="1400" b="0" i="0" u="none" strike="noStrike" cap="none">
                <a:solidFill>
                  <a:schemeClr val="dk1"/>
                </a:solidFill>
                <a:latin typeface="Handlee"/>
                <a:ea typeface="Handlee"/>
                <a:cs typeface="Handlee"/>
                <a:sym typeface="Handlee"/>
              </a:rPr>
              <a:t> further? </a:t>
            </a:r>
            <a:r>
              <a:rPr lang="en" sz="1400" b="1" i="0" u="none" strike="noStrike" cap="none">
                <a:solidFill>
                  <a:schemeClr val="dk1"/>
                </a:solidFill>
                <a:latin typeface="Handlee"/>
                <a:ea typeface="Handlee"/>
                <a:cs typeface="Handlee"/>
                <a:sym typeface="Handlee"/>
              </a:rPr>
              <a:t>Add an elaboration to an idea by drawing a line off it and adding your thought.</a:t>
            </a:r>
            <a:endParaRPr sz="1400" b="0" i="0" u="none" strike="noStrike" cap="none">
              <a:solidFill>
                <a:schemeClr val="dk1"/>
              </a:solidFill>
              <a:latin typeface="Handlee"/>
              <a:ea typeface="Handlee"/>
              <a:cs typeface="Handlee"/>
              <a:sym typeface="Handlee"/>
            </a:endParaRPr>
          </a:p>
          <a:p>
            <a:pPr marL="596900" marR="0" lvl="1" indent="-254000" algn="l" rtl="0">
              <a:lnSpc>
                <a:spcPct val="100000"/>
              </a:lnSpc>
              <a:spcBef>
                <a:spcPts val="0"/>
              </a:spcBef>
              <a:spcAft>
                <a:spcPts val="0"/>
              </a:spcAft>
              <a:buClr>
                <a:schemeClr val="dk1"/>
              </a:buClr>
              <a:buSzPts val="1400"/>
              <a:buFont typeface="Avenir"/>
              <a:buAutoNum type="alphaLcParenR"/>
            </a:pPr>
            <a:r>
              <a:rPr lang="en" sz="1400" b="0" i="0" u="none" strike="noStrike" cap="none">
                <a:solidFill>
                  <a:schemeClr val="dk1"/>
                </a:solidFill>
                <a:latin typeface="Handlee"/>
                <a:ea typeface="Handlee"/>
                <a:cs typeface="Handlee"/>
                <a:sym typeface="Handlee"/>
              </a:rPr>
              <a:t>Does this idea have a </a:t>
            </a:r>
            <a:r>
              <a:rPr lang="en" sz="1400" b="0" i="0" u="sng" strike="noStrike" cap="none">
                <a:solidFill>
                  <a:schemeClr val="dk1"/>
                </a:solidFill>
                <a:latin typeface="Handlee"/>
                <a:ea typeface="Handlee"/>
                <a:cs typeface="Handlee"/>
                <a:sym typeface="Handlee"/>
              </a:rPr>
              <a:t>connection</a:t>
            </a:r>
            <a:r>
              <a:rPr lang="en" sz="1400" b="0" i="0" u="none" strike="noStrike" cap="none">
                <a:solidFill>
                  <a:schemeClr val="dk1"/>
                </a:solidFill>
                <a:latin typeface="Handlee"/>
                <a:ea typeface="Handlee"/>
                <a:cs typeface="Handlee"/>
                <a:sym typeface="Handlee"/>
              </a:rPr>
              <a:t> to your idea? If so, how?</a:t>
            </a:r>
            <a:r>
              <a:rPr lang="en" sz="1400" b="1" i="0" u="none" strike="noStrike" cap="none">
                <a:solidFill>
                  <a:schemeClr val="dk1"/>
                </a:solidFill>
                <a:latin typeface="Handlee"/>
                <a:ea typeface="Handlee"/>
                <a:cs typeface="Handlee"/>
                <a:sym typeface="Handlee"/>
              </a:rPr>
              <a:t> Add your connection by drawing a line to your idea and writing how they connect on the connecting line you drew.</a:t>
            </a:r>
            <a:endParaRPr sz="1400" b="0" i="0" u="none" strike="noStrike" cap="none">
              <a:solidFill>
                <a:schemeClr val="dk1"/>
              </a:solidFill>
              <a:latin typeface="Handlee"/>
              <a:ea typeface="Handlee"/>
              <a:cs typeface="Handlee"/>
              <a:sym typeface="Handlee"/>
            </a:endParaRPr>
          </a:p>
          <a:p>
            <a:pPr marL="596900" marR="0" lvl="1" indent="-254000" algn="l" rtl="0">
              <a:lnSpc>
                <a:spcPct val="100000"/>
              </a:lnSpc>
              <a:spcBef>
                <a:spcPts val="0"/>
              </a:spcBef>
              <a:spcAft>
                <a:spcPts val="0"/>
              </a:spcAft>
              <a:buClr>
                <a:schemeClr val="dk1"/>
              </a:buClr>
              <a:buSzPts val="1400"/>
              <a:buFont typeface="Avenir"/>
              <a:buAutoNum type="alphaLcParenR"/>
            </a:pPr>
            <a:r>
              <a:rPr lang="en" sz="1400" b="0" i="0" u="none" strike="noStrike" cap="none">
                <a:solidFill>
                  <a:schemeClr val="dk1"/>
                </a:solidFill>
                <a:latin typeface="Handlee"/>
                <a:ea typeface="Handlee"/>
                <a:cs typeface="Handlee"/>
                <a:sym typeface="Handlee"/>
              </a:rPr>
              <a:t>Do you </a:t>
            </a:r>
            <a:r>
              <a:rPr lang="en" sz="1400" b="0" i="0" u="sng" strike="noStrike" cap="none">
                <a:solidFill>
                  <a:schemeClr val="dk1"/>
                </a:solidFill>
                <a:latin typeface="Handlee"/>
                <a:ea typeface="Handlee"/>
                <a:cs typeface="Handlee"/>
                <a:sym typeface="Handlee"/>
              </a:rPr>
              <a:t>agree</a:t>
            </a:r>
            <a:r>
              <a:rPr lang="en" sz="1400" b="0" i="0" u="none" strike="noStrike" cap="none">
                <a:solidFill>
                  <a:schemeClr val="dk1"/>
                </a:solidFill>
                <a:latin typeface="Handlee"/>
                <a:ea typeface="Handlee"/>
                <a:cs typeface="Handlee"/>
                <a:sym typeface="Handlee"/>
              </a:rPr>
              <a:t> with and support the idea of another person? If so, why? </a:t>
            </a:r>
            <a:r>
              <a:rPr lang="en" sz="1400" b="1" i="0" u="none" strike="noStrike" cap="none">
                <a:solidFill>
                  <a:schemeClr val="dk1"/>
                </a:solidFill>
                <a:latin typeface="Handlee"/>
                <a:ea typeface="Handlee"/>
                <a:cs typeface="Handlee"/>
                <a:sym typeface="Handlee"/>
              </a:rPr>
              <a:t>Add a tick to show you agree and explain why you agree with this idea.</a:t>
            </a:r>
            <a:endParaRPr sz="1400" b="0" i="0" u="none" strike="noStrike" cap="none">
              <a:solidFill>
                <a:schemeClr val="dk1"/>
              </a:solidFill>
              <a:latin typeface="Handlee"/>
              <a:ea typeface="Handlee"/>
              <a:cs typeface="Handlee"/>
              <a:sym typeface="Handlee"/>
            </a:endParaRPr>
          </a:p>
          <a:p>
            <a:pPr marL="254000" marR="0" lvl="0" indent="-254000" algn="l" rtl="0">
              <a:lnSpc>
                <a:spcPct val="100000"/>
              </a:lnSpc>
              <a:spcBef>
                <a:spcPts val="0"/>
              </a:spcBef>
              <a:spcAft>
                <a:spcPts val="0"/>
              </a:spcAft>
              <a:buClr>
                <a:schemeClr val="dk1"/>
              </a:buClr>
              <a:buSzPts val="1400"/>
              <a:buFont typeface="Handlee"/>
              <a:buAutoNum type="arabicPeriod"/>
            </a:pPr>
            <a:r>
              <a:rPr lang="en" sz="1400" b="0" i="0" u="none" strike="noStrike" cap="none">
                <a:solidFill>
                  <a:schemeClr val="dk1"/>
                </a:solidFill>
                <a:latin typeface="Handlee"/>
                <a:ea typeface="Handlee"/>
                <a:cs typeface="Handlee"/>
                <a:sym typeface="Handlee"/>
              </a:rPr>
              <a:t>Here are today’s question prompts:</a:t>
            </a:r>
            <a:endParaRPr sz="1100" b="0" i="0" u="none" strike="noStrike" cap="none">
              <a:solidFill>
                <a:srgbClr val="000000"/>
              </a:solidFill>
              <a:latin typeface="Handlee"/>
              <a:ea typeface="Handlee"/>
              <a:cs typeface="Handlee"/>
              <a:sym typeface="Handlee"/>
            </a:endParaRPr>
          </a:p>
        </p:txBody>
      </p:sp>
      <p:sp>
        <p:nvSpPr>
          <p:cNvPr id="110" name="Google Shape;110;p20"/>
          <p:cNvSpPr/>
          <p:nvPr/>
        </p:nvSpPr>
        <p:spPr>
          <a:xfrm>
            <a:off x="4642652" y="3098648"/>
            <a:ext cx="1912500" cy="16491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a:solidFill>
                  <a:schemeClr val="lt1"/>
                </a:solidFill>
                <a:latin typeface="Handlee"/>
                <a:ea typeface="Handlee"/>
                <a:cs typeface="Handlee"/>
                <a:sym typeface="Handlee"/>
              </a:rPr>
              <a:t>How do we use the changing state of materials in our lives?</a:t>
            </a:r>
            <a:endParaRPr sz="1800">
              <a:solidFill>
                <a:schemeClr val="lt1"/>
              </a:solidFill>
              <a:latin typeface="Handlee"/>
              <a:ea typeface="Handlee"/>
              <a:cs typeface="Handlee"/>
              <a:sym typeface="Handlee"/>
            </a:endParaRPr>
          </a:p>
        </p:txBody>
      </p:sp>
      <p:sp>
        <p:nvSpPr>
          <p:cNvPr id="111" name="Google Shape;111;p20"/>
          <p:cNvSpPr/>
          <p:nvPr/>
        </p:nvSpPr>
        <p:spPr>
          <a:xfrm>
            <a:off x="2588819" y="3098648"/>
            <a:ext cx="1912500" cy="16491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Are all solids and/or liquids affected by adding or removing heat?</a:t>
            </a:r>
            <a:endParaRPr b="0" i="0" u="none" strike="noStrike" cap="none">
              <a:solidFill>
                <a:srgbClr val="000000"/>
              </a:solidFill>
              <a:latin typeface="Handlee"/>
              <a:ea typeface="Handlee"/>
              <a:cs typeface="Handlee"/>
              <a:sym typeface="Handlee"/>
            </a:endParaRPr>
          </a:p>
        </p:txBody>
      </p:sp>
      <p:sp>
        <p:nvSpPr>
          <p:cNvPr id="112" name="Google Shape;112;p20"/>
          <p:cNvSpPr/>
          <p:nvPr/>
        </p:nvSpPr>
        <p:spPr>
          <a:xfrm>
            <a:off x="6696502" y="3098648"/>
            <a:ext cx="1912500" cy="1649100"/>
          </a:xfrm>
          <a:prstGeom prst="foldedCorner">
            <a:avLst>
              <a:gd name="adj" fmla="val 16667"/>
            </a:avLst>
          </a:prstGeom>
          <a:solidFill>
            <a:srgbClr val="999999"/>
          </a:solidFill>
          <a:ln w="12700" cap="flat" cmpd="sng">
            <a:solidFill>
              <a:srgbClr val="F3F3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a:solidFill>
                  <a:schemeClr val="lt1"/>
                </a:solidFill>
                <a:latin typeface="Handlee"/>
                <a:ea typeface="Handlee"/>
                <a:cs typeface="Handlee"/>
                <a:sym typeface="Handlee"/>
              </a:rPr>
              <a:t>How might we explore and investigate these questions further?</a:t>
            </a:r>
            <a:endParaRPr sz="1800">
              <a:solidFill>
                <a:schemeClr val="lt1"/>
              </a:solidFill>
              <a:latin typeface="Handlee"/>
              <a:ea typeface="Handlee"/>
              <a:cs typeface="Handlee"/>
              <a:sym typeface="Handlee"/>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 calcmode="lin" valueType="num">
                                      <p:cBhvr additive="base">
                                        <p:cTn id="12" dur="500"/>
                                        <p:tgtEl>
                                          <p:spTgt spid="1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74850" y="48701"/>
            <a:ext cx="3761725" cy="5030650"/>
          </a:xfrm>
          <a:prstGeom prst="rect">
            <a:avLst/>
          </a:prstGeom>
          <a:noFill/>
          <a:ln>
            <a:noFill/>
          </a:ln>
        </p:spPr>
      </p:pic>
      <p:sp>
        <p:nvSpPr>
          <p:cNvPr id="118" name="Google Shape;118;p21"/>
          <p:cNvSpPr txBox="1"/>
          <p:nvPr/>
        </p:nvSpPr>
        <p:spPr>
          <a:xfrm>
            <a:off x="4266650" y="470525"/>
            <a:ext cx="4533900" cy="4127700"/>
          </a:xfrm>
          <a:prstGeom prst="rect">
            <a:avLst/>
          </a:prstGeom>
          <a:noFill/>
          <a:ln>
            <a:noFill/>
          </a:ln>
        </p:spPr>
        <p:txBody>
          <a:bodyPr spcFirstLastPara="1" wrap="square" lIns="91425" tIns="91425" rIns="91425" bIns="91425" anchor="t" anchorCtr="0">
            <a:noAutofit/>
          </a:bodyPr>
          <a:lstStyle/>
          <a:p>
            <a:pPr marL="596900" lvl="1" indent="-273050" algn="l" rtl="0">
              <a:spcBef>
                <a:spcPts val="0"/>
              </a:spcBef>
              <a:spcAft>
                <a:spcPts val="0"/>
              </a:spcAft>
              <a:buClr>
                <a:schemeClr val="dk1"/>
              </a:buClr>
              <a:buSzPts val="1700"/>
              <a:buFont typeface="Avenir"/>
              <a:buAutoNum type="alphaLcParenR"/>
            </a:pPr>
            <a:r>
              <a:rPr lang="en" sz="1700">
                <a:solidFill>
                  <a:schemeClr val="dk1"/>
                </a:solidFill>
                <a:latin typeface="Handlee"/>
                <a:ea typeface="Handlee"/>
                <a:cs typeface="Handlee"/>
                <a:sym typeface="Handlee"/>
              </a:rPr>
              <a:t>Does an idea need to be </a:t>
            </a:r>
            <a:r>
              <a:rPr lang="en" sz="1700" u="sng">
                <a:solidFill>
                  <a:schemeClr val="dk1"/>
                </a:solidFill>
                <a:latin typeface="Handlee"/>
                <a:ea typeface="Handlee"/>
                <a:cs typeface="Handlee"/>
                <a:sym typeface="Handlee"/>
              </a:rPr>
              <a:t>elaborated</a:t>
            </a:r>
            <a:r>
              <a:rPr lang="en" sz="1700">
                <a:solidFill>
                  <a:schemeClr val="dk1"/>
                </a:solidFill>
                <a:latin typeface="Handlee"/>
                <a:ea typeface="Handlee"/>
                <a:cs typeface="Handlee"/>
                <a:sym typeface="Handlee"/>
              </a:rPr>
              <a:t> further? </a:t>
            </a:r>
            <a:r>
              <a:rPr lang="en" sz="1700" b="1">
                <a:solidFill>
                  <a:schemeClr val="dk1"/>
                </a:solidFill>
                <a:latin typeface="Handlee"/>
                <a:ea typeface="Handlee"/>
                <a:cs typeface="Handlee"/>
                <a:sym typeface="Handlee"/>
              </a:rPr>
              <a:t>Add an elaboration to an idea by drawing a line off it and adding your thought.</a:t>
            </a:r>
            <a:endParaRPr sz="1700" b="1">
              <a:solidFill>
                <a:schemeClr val="dk1"/>
              </a:solidFill>
              <a:latin typeface="Handlee"/>
              <a:ea typeface="Handlee"/>
              <a:cs typeface="Handlee"/>
              <a:sym typeface="Handlee"/>
            </a:endParaRPr>
          </a:p>
          <a:p>
            <a:pPr marL="685800" lvl="0" indent="0" algn="l" rtl="0">
              <a:spcBef>
                <a:spcPts val="0"/>
              </a:spcBef>
              <a:spcAft>
                <a:spcPts val="0"/>
              </a:spcAft>
              <a:buNone/>
            </a:pPr>
            <a:endParaRPr sz="1700" b="1">
              <a:solidFill>
                <a:schemeClr val="dk1"/>
              </a:solidFill>
              <a:latin typeface="Handlee"/>
              <a:ea typeface="Handlee"/>
              <a:cs typeface="Handlee"/>
              <a:sym typeface="Handlee"/>
            </a:endParaRPr>
          </a:p>
          <a:p>
            <a:pPr marL="596900" lvl="1" indent="-273050" algn="l" rtl="0">
              <a:spcBef>
                <a:spcPts val="0"/>
              </a:spcBef>
              <a:spcAft>
                <a:spcPts val="0"/>
              </a:spcAft>
              <a:buClr>
                <a:schemeClr val="dk1"/>
              </a:buClr>
              <a:buSzPts val="1700"/>
              <a:buFont typeface="Avenir"/>
              <a:buAutoNum type="alphaLcParenR"/>
            </a:pPr>
            <a:r>
              <a:rPr lang="en" sz="1700">
                <a:solidFill>
                  <a:schemeClr val="dk1"/>
                </a:solidFill>
                <a:latin typeface="Handlee"/>
                <a:ea typeface="Handlee"/>
                <a:cs typeface="Handlee"/>
                <a:sym typeface="Handlee"/>
              </a:rPr>
              <a:t>Does this idea have a </a:t>
            </a:r>
            <a:r>
              <a:rPr lang="en" sz="1700" u="sng">
                <a:solidFill>
                  <a:schemeClr val="dk1"/>
                </a:solidFill>
                <a:latin typeface="Handlee"/>
                <a:ea typeface="Handlee"/>
                <a:cs typeface="Handlee"/>
                <a:sym typeface="Handlee"/>
              </a:rPr>
              <a:t>connection</a:t>
            </a:r>
            <a:r>
              <a:rPr lang="en" sz="1700">
                <a:solidFill>
                  <a:schemeClr val="dk1"/>
                </a:solidFill>
                <a:latin typeface="Handlee"/>
                <a:ea typeface="Handlee"/>
                <a:cs typeface="Handlee"/>
                <a:sym typeface="Handlee"/>
              </a:rPr>
              <a:t> to your idea? If so, how?</a:t>
            </a:r>
            <a:r>
              <a:rPr lang="en" sz="1700" b="1">
                <a:solidFill>
                  <a:schemeClr val="dk1"/>
                </a:solidFill>
                <a:latin typeface="Handlee"/>
                <a:ea typeface="Handlee"/>
                <a:cs typeface="Handlee"/>
                <a:sym typeface="Handlee"/>
              </a:rPr>
              <a:t> Add your connection by drawing a line to your idea and writing how they connect on the connecting line you drew.</a:t>
            </a:r>
            <a:endParaRPr sz="1700" b="1">
              <a:solidFill>
                <a:schemeClr val="dk1"/>
              </a:solidFill>
              <a:latin typeface="Handlee"/>
              <a:ea typeface="Handlee"/>
              <a:cs typeface="Handlee"/>
              <a:sym typeface="Handlee"/>
            </a:endParaRPr>
          </a:p>
          <a:p>
            <a:pPr marL="685800" lvl="0" indent="0" algn="l" rtl="0">
              <a:spcBef>
                <a:spcPts val="0"/>
              </a:spcBef>
              <a:spcAft>
                <a:spcPts val="0"/>
              </a:spcAft>
              <a:buNone/>
            </a:pPr>
            <a:endParaRPr sz="1700" b="1">
              <a:solidFill>
                <a:schemeClr val="dk1"/>
              </a:solidFill>
              <a:latin typeface="Handlee"/>
              <a:ea typeface="Handlee"/>
              <a:cs typeface="Handlee"/>
              <a:sym typeface="Handlee"/>
            </a:endParaRPr>
          </a:p>
          <a:p>
            <a:pPr marL="596900" lvl="1" indent="-273050" algn="l" rtl="0">
              <a:spcBef>
                <a:spcPts val="0"/>
              </a:spcBef>
              <a:spcAft>
                <a:spcPts val="0"/>
              </a:spcAft>
              <a:buClr>
                <a:schemeClr val="dk1"/>
              </a:buClr>
              <a:buSzPts val="1700"/>
              <a:buFont typeface="Avenir"/>
              <a:buAutoNum type="alphaLcParenR"/>
            </a:pPr>
            <a:r>
              <a:rPr lang="en" sz="1700">
                <a:solidFill>
                  <a:schemeClr val="dk1"/>
                </a:solidFill>
                <a:latin typeface="Handlee"/>
                <a:ea typeface="Handlee"/>
                <a:cs typeface="Handlee"/>
                <a:sym typeface="Handlee"/>
              </a:rPr>
              <a:t>Do you </a:t>
            </a:r>
            <a:r>
              <a:rPr lang="en" sz="1700" u="sng">
                <a:solidFill>
                  <a:schemeClr val="dk1"/>
                </a:solidFill>
                <a:latin typeface="Handlee"/>
                <a:ea typeface="Handlee"/>
                <a:cs typeface="Handlee"/>
                <a:sym typeface="Handlee"/>
              </a:rPr>
              <a:t>agree</a:t>
            </a:r>
            <a:r>
              <a:rPr lang="en" sz="1700">
                <a:solidFill>
                  <a:schemeClr val="dk1"/>
                </a:solidFill>
                <a:latin typeface="Handlee"/>
                <a:ea typeface="Handlee"/>
                <a:cs typeface="Handlee"/>
                <a:sym typeface="Handlee"/>
              </a:rPr>
              <a:t> with and support the idea of another person? If so, why? </a:t>
            </a:r>
            <a:r>
              <a:rPr lang="en" sz="1700" b="1">
                <a:solidFill>
                  <a:schemeClr val="dk1"/>
                </a:solidFill>
                <a:latin typeface="Handlee"/>
                <a:ea typeface="Handlee"/>
                <a:cs typeface="Handlee"/>
                <a:sym typeface="Handlee"/>
              </a:rPr>
              <a:t>Add a tick to show you agree and explain why you agree with this idea.</a:t>
            </a:r>
            <a:endParaRPr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2"/>
          <p:cNvSpPr txBox="1"/>
          <p:nvPr/>
        </p:nvSpPr>
        <p:spPr>
          <a:xfrm>
            <a:off x="288725" y="233125"/>
            <a:ext cx="8608200" cy="4683900"/>
          </a:xfrm>
          <a:prstGeom prst="rect">
            <a:avLst/>
          </a:prstGeom>
          <a:solidFill>
            <a:srgbClr val="FFFFFF">
              <a:alpha val="5529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8600">
                <a:latin typeface="Caveat"/>
                <a:ea typeface="Caveat"/>
                <a:cs typeface="Caveat"/>
                <a:sym typeface="Caveat"/>
              </a:rPr>
              <a:t>Are all solids and/or liquids affected by adding or removing heat?</a:t>
            </a:r>
            <a:endParaRPr sz="8600">
              <a:latin typeface="Caveat"/>
              <a:ea typeface="Caveat"/>
              <a:cs typeface="Caveat"/>
              <a:sym typeface="Caveat"/>
            </a:endParaRPr>
          </a:p>
          <a:p>
            <a:pPr marL="0" lvl="0" indent="0" algn="l" rtl="0">
              <a:lnSpc>
                <a:spcPct val="90000"/>
              </a:lnSpc>
              <a:spcBef>
                <a:spcPts val="0"/>
              </a:spcBef>
              <a:spcAft>
                <a:spcPts val="0"/>
              </a:spcAft>
              <a:buNone/>
            </a:pPr>
            <a:endParaRPr sz="100">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p:nvPr/>
        </p:nvSpPr>
        <p:spPr>
          <a:xfrm>
            <a:off x="3264136" y="1539000"/>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Temperature Taker</a:t>
            </a:r>
            <a:endParaRPr b="0" i="0" u="none" strike="noStrike" cap="none">
              <a:solidFill>
                <a:srgbClr val="000000"/>
              </a:solidFill>
              <a:latin typeface="Handlee"/>
              <a:ea typeface="Handlee"/>
              <a:cs typeface="Handlee"/>
              <a:sym typeface="Handlee"/>
            </a:endParaRPr>
          </a:p>
        </p:txBody>
      </p:sp>
      <p:sp>
        <p:nvSpPr>
          <p:cNvPr id="130" name="Google Shape;130;p23"/>
          <p:cNvSpPr txBox="1"/>
          <p:nvPr/>
        </p:nvSpPr>
        <p:spPr>
          <a:xfrm>
            <a:off x="3218699" y="51345"/>
            <a:ext cx="57699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3500">
                <a:solidFill>
                  <a:srgbClr val="073763"/>
                </a:solidFill>
                <a:latin typeface="Caveat"/>
                <a:ea typeface="Caveat"/>
                <a:cs typeface="Caveat"/>
                <a:sym typeface="Caveat"/>
              </a:rPr>
              <a:t>Heat Investigation </a:t>
            </a:r>
            <a:endParaRPr sz="1200" b="0" i="0" u="none" strike="noStrike" cap="none">
              <a:solidFill>
                <a:srgbClr val="073763"/>
              </a:solidFill>
              <a:latin typeface="Caveat"/>
              <a:ea typeface="Caveat"/>
              <a:cs typeface="Caveat"/>
              <a:sym typeface="Caveat"/>
            </a:endParaRPr>
          </a:p>
        </p:txBody>
      </p:sp>
      <p:sp>
        <p:nvSpPr>
          <p:cNvPr id="131" name="Google Shape;131;p23"/>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32" name="Google Shape;132;p23"/>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133" name="Google Shape;133;p23"/>
          <p:cNvSpPr txBox="1"/>
          <p:nvPr/>
        </p:nvSpPr>
        <p:spPr>
          <a:xfrm>
            <a:off x="3184350" y="582800"/>
            <a:ext cx="5838600" cy="316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u="sng">
                <a:solidFill>
                  <a:schemeClr val="dk1"/>
                </a:solidFill>
                <a:latin typeface="Handlee"/>
                <a:ea typeface="Handlee"/>
                <a:cs typeface="Handlee"/>
                <a:sym typeface="Handlee"/>
              </a:rPr>
              <a:t>Learning Intention:</a:t>
            </a:r>
            <a:endParaRPr u="sng">
              <a:solidFill>
                <a:schemeClr val="dk1"/>
              </a:solidFill>
              <a:latin typeface="Handlee"/>
              <a:ea typeface="Handlee"/>
              <a:cs typeface="Handlee"/>
              <a:sym typeface="Handlee"/>
            </a:endParaRPr>
          </a:p>
          <a:p>
            <a:pPr marL="0" marR="0" lvl="0" indent="0" algn="l" rtl="0">
              <a:lnSpc>
                <a:spcPct val="100000"/>
              </a:lnSpc>
              <a:spcBef>
                <a:spcPts val="0"/>
              </a:spcBef>
              <a:spcAft>
                <a:spcPts val="0"/>
              </a:spcAft>
              <a:buClr>
                <a:srgbClr val="000000"/>
              </a:buClr>
              <a:buSzPts val="1400"/>
              <a:buFont typeface="Arial"/>
              <a:buNone/>
            </a:pPr>
            <a:r>
              <a:rPr lang="en">
                <a:solidFill>
                  <a:schemeClr val="dk1"/>
                </a:solidFill>
                <a:latin typeface="Handlee"/>
                <a:ea typeface="Handlee"/>
                <a:cs typeface="Handlee"/>
                <a:sym typeface="Handlee"/>
              </a:rPr>
              <a:t>To recognise that a change of state can be caused by adding or removing heat.</a:t>
            </a:r>
            <a:endParaRPr>
              <a:solidFill>
                <a:schemeClr val="dk1"/>
              </a:solidFill>
              <a:latin typeface="Handlee"/>
              <a:ea typeface="Handlee"/>
              <a:cs typeface="Handlee"/>
              <a:sym typeface="Handlee"/>
            </a:endParaRPr>
          </a:p>
          <a:p>
            <a:pPr marL="0" marR="0" lvl="0" indent="0" algn="l" rtl="0">
              <a:lnSpc>
                <a:spcPct val="100000"/>
              </a:lnSpc>
              <a:spcBef>
                <a:spcPts val="0"/>
              </a:spcBef>
              <a:spcAft>
                <a:spcPts val="0"/>
              </a:spcAft>
              <a:buClr>
                <a:srgbClr val="000000"/>
              </a:buClr>
              <a:buSzPts val="1400"/>
              <a:buFont typeface="Arial"/>
              <a:buNone/>
            </a:pPr>
            <a:endParaRPr u="sng">
              <a:solidFill>
                <a:schemeClr val="dk1"/>
              </a:solidFill>
              <a:latin typeface="Handlee"/>
              <a:ea typeface="Handlee"/>
              <a:cs typeface="Handlee"/>
              <a:sym typeface="Handlee"/>
            </a:endParaRPr>
          </a:p>
          <a:p>
            <a:pPr marL="0" marR="0" lvl="0" indent="0" algn="l" rtl="0">
              <a:lnSpc>
                <a:spcPct val="100000"/>
              </a:lnSpc>
              <a:spcBef>
                <a:spcPts val="0"/>
              </a:spcBef>
              <a:spcAft>
                <a:spcPts val="0"/>
              </a:spcAft>
              <a:buClr>
                <a:srgbClr val="000000"/>
              </a:buClr>
              <a:buSzPts val="1400"/>
              <a:buFont typeface="Arial"/>
              <a:buNone/>
            </a:pPr>
            <a:r>
              <a:rPr lang="en" u="sng">
                <a:solidFill>
                  <a:schemeClr val="dk1"/>
                </a:solidFill>
                <a:latin typeface="Handlee"/>
                <a:ea typeface="Handlee"/>
                <a:cs typeface="Handlee"/>
                <a:sym typeface="Handlee"/>
              </a:rPr>
              <a:t>Group Roles:</a:t>
            </a:r>
            <a:endParaRPr u="sng">
              <a:solidFill>
                <a:schemeClr val="dk1"/>
              </a:solidFill>
              <a:latin typeface="Handlee"/>
              <a:ea typeface="Handlee"/>
              <a:cs typeface="Handlee"/>
              <a:sym typeface="Handlee"/>
            </a:endParaRPr>
          </a:p>
        </p:txBody>
      </p:sp>
      <p:sp>
        <p:nvSpPr>
          <p:cNvPr id="134" name="Google Shape;134;p23"/>
          <p:cNvSpPr/>
          <p:nvPr/>
        </p:nvSpPr>
        <p:spPr>
          <a:xfrm>
            <a:off x="6153353" y="1539000"/>
            <a:ext cx="1345200" cy="1089300"/>
          </a:xfrm>
          <a:prstGeom prst="foldedCorner">
            <a:avLst>
              <a:gd name="adj" fmla="val 16667"/>
            </a:avLst>
          </a:prstGeom>
          <a:solidFill>
            <a:srgbClr val="3D85C6"/>
          </a:solidFill>
          <a:ln w="12700" cap="flat" cmpd="sng">
            <a:solidFill>
              <a:srgbClr val="CFE2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a:solidFill>
                  <a:schemeClr val="lt1"/>
                </a:solidFill>
                <a:latin typeface="Handlee"/>
                <a:ea typeface="Handlee"/>
                <a:cs typeface="Handlee"/>
                <a:sym typeface="Handlee"/>
              </a:rPr>
              <a:t>Observation Maker</a:t>
            </a:r>
            <a:endParaRPr sz="1800">
              <a:solidFill>
                <a:schemeClr val="lt1"/>
              </a:solidFill>
              <a:latin typeface="Handlee"/>
              <a:ea typeface="Handlee"/>
              <a:cs typeface="Handlee"/>
              <a:sym typeface="Handlee"/>
            </a:endParaRPr>
          </a:p>
        </p:txBody>
      </p:sp>
      <p:sp>
        <p:nvSpPr>
          <p:cNvPr id="135" name="Google Shape;135;p23"/>
          <p:cNvSpPr/>
          <p:nvPr/>
        </p:nvSpPr>
        <p:spPr>
          <a:xfrm>
            <a:off x="4708744" y="1539000"/>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Experiment Timer</a:t>
            </a:r>
            <a:endParaRPr b="0" i="0" u="none" strike="noStrike" cap="none">
              <a:solidFill>
                <a:srgbClr val="000000"/>
              </a:solidFill>
              <a:latin typeface="Handlee"/>
              <a:ea typeface="Handlee"/>
              <a:cs typeface="Handlee"/>
              <a:sym typeface="Handlee"/>
            </a:endParaRPr>
          </a:p>
        </p:txBody>
      </p:sp>
      <p:sp>
        <p:nvSpPr>
          <p:cNvPr id="136" name="Google Shape;136;p23"/>
          <p:cNvSpPr/>
          <p:nvPr/>
        </p:nvSpPr>
        <p:spPr>
          <a:xfrm>
            <a:off x="7597973" y="1539000"/>
            <a:ext cx="1345200" cy="1089300"/>
          </a:xfrm>
          <a:prstGeom prst="foldedCorner">
            <a:avLst>
              <a:gd name="adj" fmla="val 16667"/>
            </a:avLst>
          </a:prstGeom>
          <a:solidFill>
            <a:srgbClr val="999999"/>
          </a:solidFill>
          <a:ln w="12700" cap="flat" cmpd="sng">
            <a:solidFill>
              <a:srgbClr val="F3F3F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800">
                <a:solidFill>
                  <a:schemeClr val="lt1"/>
                </a:solidFill>
                <a:latin typeface="Handlee"/>
                <a:ea typeface="Handlee"/>
                <a:cs typeface="Handlee"/>
                <a:sym typeface="Handlee"/>
              </a:rPr>
              <a:t>Group Leader and Reporter</a:t>
            </a:r>
            <a:endParaRPr sz="1800">
              <a:solidFill>
                <a:schemeClr val="lt1"/>
              </a:solidFill>
              <a:latin typeface="Handlee"/>
              <a:ea typeface="Handlee"/>
              <a:cs typeface="Handlee"/>
              <a:sym typeface="Handlee"/>
            </a:endParaRPr>
          </a:p>
        </p:txBody>
      </p:sp>
      <p:pic>
        <p:nvPicPr>
          <p:cNvPr id="137" name="Google Shape;137;p23"/>
          <p:cNvPicPr preferRelativeResize="0"/>
          <p:nvPr/>
        </p:nvPicPr>
        <p:blipFill>
          <a:blip r:embed="rId3">
            <a:alphaModFix/>
          </a:blip>
          <a:stretch>
            <a:fillRect/>
          </a:stretch>
        </p:blipFill>
        <p:spPr>
          <a:xfrm>
            <a:off x="108825" y="51350"/>
            <a:ext cx="3010475" cy="4675099"/>
          </a:xfrm>
          <a:prstGeom prst="rect">
            <a:avLst/>
          </a:prstGeom>
          <a:noFill/>
          <a:ln>
            <a:noFill/>
          </a:ln>
        </p:spPr>
      </p:pic>
      <p:sp>
        <p:nvSpPr>
          <p:cNvPr id="138" name="Google Shape;138;p23"/>
          <p:cNvSpPr txBox="1"/>
          <p:nvPr/>
        </p:nvSpPr>
        <p:spPr>
          <a:xfrm>
            <a:off x="3298475" y="2972750"/>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a:latin typeface="Handlee"/>
                <a:ea typeface="Handlee"/>
                <a:cs typeface="Handlee"/>
                <a:sym typeface="Handlee"/>
              </a:rPr>
              <a:t>measure and record temperature over time and compare temperatures using a graph</a:t>
            </a:r>
            <a:endParaRPr>
              <a:latin typeface="Handlee"/>
              <a:ea typeface="Handlee"/>
              <a:cs typeface="Handlee"/>
              <a:sym typeface="Handlee"/>
            </a:endParaRPr>
          </a:p>
        </p:txBody>
      </p:sp>
      <p:sp>
        <p:nvSpPr>
          <p:cNvPr id="139" name="Google Shape;139;p23"/>
          <p:cNvSpPr txBox="1"/>
          <p:nvPr/>
        </p:nvSpPr>
        <p:spPr>
          <a:xfrm>
            <a:off x="3264125" y="2705425"/>
            <a:ext cx="16836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latin typeface="Handlee"/>
                <a:ea typeface="Handlee"/>
                <a:cs typeface="Handlee"/>
                <a:sym typeface="Handlee"/>
              </a:rPr>
              <a:t>Success Criteria:</a:t>
            </a:r>
            <a:endParaRPr u="sng">
              <a:latin typeface="Handlee"/>
              <a:ea typeface="Handlee"/>
              <a:cs typeface="Handlee"/>
              <a:sym typeface="Handlee"/>
            </a:endParaRPr>
          </a:p>
        </p:txBody>
      </p:sp>
      <p:sp>
        <p:nvSpPr>
          <p:cNvPr id="140" name="Google Shape;140;p23"/>
          <p:cNvSpPr txBox="1"/>
          <p:nvPr/>
        </p:nvSpPr>
        <p:spPr>
          <a:xfrm>
            <a:off x="4725913" y="2972750"/>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a:latin typeface="Handlee"/>
                <a:ea typeface="Handlee"/>
                <a:cs typeface="Handlee"/>
                <a:sym typeface="Handlee"/>
              </a:rPr>
              <a:t>record the length of time taken to melt ice in the sun and in the shade</a:t>
            </a:r>
            <a:endParaRPr>
              <a:latin typeface="Handlee"/>
              <a:ea typeface="Handlee"/>
              <a:cs typeface="Handlee"/>
              <a:sym typeface="Handlee"/>
            </a:endParaRPr>
          </a:p>
        </p:txBody>
      </p:sp>
      <p:sp>
        <p:nvSpPr>
          <p:cNvPr id="141" name="Google Shape;141;p23"/>
          <p:cNvSpPr txBox="1"/>
          <p:nvPr/>
        </p:nvSpPr>
        <p:spPr>
          <a:xfrm>
            <a:off x="6153375" y="2972750"/>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a:latin typeface="Handlee"/>
                <a:ea typeface="Handlee"/>
                <a:cs typeface="Handlee"/>
                <a:sym typeface="Handlee"/>
              </a:rPr>
              <a:t>make observations during the experiment using words and diagrams</a:t>
            </a:r>
            <a:endParaRPr>
              <a:latin typeface="Handlee"/>
              <a:ea typeface="Handlee"/>
              <a:cs typeface="Handlee"/>
              <a:sym typeface="Handlee"/>
            </a:endParaRPr>
          </a:p>
        </p:txBody>
      </p:sp>
      <p:sp>
        <p:nvSpPr>
          <p:cNvPr id="142" name="Google Shape;142;p23"/>
          <p:cNvSpPr txBox="1"/>
          <p:nvPr/>
        </p:nvSpPr>
        <p:spPr>
          <a:xfrm>
            <a:off x="7580825" y="2972750"/>
            <a:ext cx="1276500" cy="718500"/>
          </a:xfrm>
          <a:prstGeom prst="rect">
            <a:avLst/>
          </a:prstGeom>
          <a:noFill/>
          <a:ln>
            <a:noFill/>
          </a:ln>
        </p:spPr>
        <p:txBody>
          <a:bodyPr spcFirstLastPara="1" wrap="square" lIns="91425" tIns="91425" rIns="91425" bIns="91425" anchor="t" anchorCtr="0">
            <a:noAutofit/>
          </a:bodyPr>
          <a:lstStyle/>
          <a:p>
            <a:pPr marL="171450" lvl="0" indent="-203200" algn="l" rtl="0">
              <a:spcBef>
                <a:spcPts val="0"/>
              </a:spcBef>
              <a:spcAft>
                <a:spcPts val="0"/>
              </a:spcAft>
              <a:buSzPts val="1400"/>
              <a:buFont typeface="Handlee"/>
              <a:buChar char="●"/>
            </a:pPr>
            <a:r>
              <a:rPr lang="en">
                <a:latin typeface="Handlee"/>
                <a:ea typeface="Handlee"/>
                <a:cs typeface="Handlee"/>
                <a:sym typeface="Handlee"/>
              </a:rPr>
              <a:t>write an explanation about what occurred and why</a:t>
            </a:r>
            <a:endParaRPr>
              <a:latin typeface="Handlee"/>
              <a:ea typeface="Handlee"/>
              <a:cs typeface="Handlee"/>
              <a:sym typeface="Handlee"/>
            </a:endParaRPr>
          </a:p>
        </p:txBody>
      </p:sp>
      <p:pic>
        <p:nvPicPr>
          <p:cNvPr id="143" name="Google Shape;143;p23"/>
          <p:cNvPicPr preferRelativeResize="0"/>
          <p:nvPr/>
        </p:nvPicPr>
        <p:blipFill>
          <a:blip r:embed="rId4">
            <a:alphaModFix/>
          </a:blip>
          <a:stretch>
            <a:fillRect/>
          </a:stretch>
        </p:blipFill>
        <p:spPr>
          <a:xfrm>
            <a:off x="8067572" y="51350"/>
            <a:ext cx="955377" cy="718500"/>
          </a:xfrm>
          <a:prstGeom prst="rect">
            <a:avLst/>
          </a:prstGeom>
          <a:noFill/>
          <a:ln>
            <a:noFill/>
          </a:ln>
        </p:spPr>
      </p:pic>
      <p:sp>
        <p:nvSpPr>
          <p:cNvPr id="144" name="Google Shape;144;p23"/>
          <p:cNvSpPr/>
          <p:nvPr/>
        </p:nvSpPr>
        <p:spPr>
          <a:xfrm>
            <a:off x="3264111" y="1539000"/>
            <a:ext cx="1345200" cy="1089300"/>
          </a:xfrm>
          <a:prstGeom prst="foldedCorner">
            <a:avLst>
              <a:gd name="adj" fmla="val 16667"/>
            </a:avLst>
          </a:prstGeom>
          <a:solidFill>
            <a:schemeClr val="accent1"/>
          </a:solidFill>
          <a:ln w="12700" cap="flat" cmpd="sng">
            <a:solidFill>
              <a:srgbClr val="FCE5C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Temperature Taker</a:t>
            </a:r>
            <a:endParaRPr b="0" i="0" u="none" strike="noStrike" cap="none">
              <a:solidFill>
                <a:srgbClr val="000000"/>
              </a:solidFill>
              <a:latin typeface="Handlee"/>
              <a:ea typeface="Handlee"/>
              <a:cs typeface="Handlee"/>
              <a:sym typeface="Handlee"/>
            </a:endParaRPr>
          </a:p>
        </p:txBody>
      </p:sp>
      <p:sp>
        <p:nvSpPr>
          <p:cNvPr id="145" name="Google Shape;145;p23"/>
          <p:cNvSpPr/>
          <p:nvPr/>
        </p:nvSpPr>
        <p:spPr>
          <a:xfrm>
            <a:off x="4708719" y="1539000"/>
            <a:ext cx="1345200" cy="1089300"/>
          </a:xfrm>
          <a:prstGeom prst="foldedCorner">
            <a:avLst>
              <a:gd name="adj" fmla="val 16667"/>
            </a:avLst>
          </a:prstGeom>
          <a:solidFill>
            <a:srgbClr val="CC0000"/>
          </a:solidFill>
          <a:ln w="12700" cap="flat" cmpd="sng">
            <a:solidFill>
              <a:srgbClr val="F4CCCC"/>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800">
                <a:solidFill>
                  <a:schemeClr val="lt1"/>
                </a:solidFill>
                <a:latin typeface="Handlee"/>
                <a:ea typeface="Handlee"/>
                <a:cs typeface="Handlee"/>
                <a:sym typeface="Handlee"/>
              </a:rPr>
              <a:t>Experiment Timer</a:t>
            </a:r>
            <a:endParaRPr b="0" i="0" u="none" strike="noStrike" cap="none">
              <a:solidFill>
                <a:srgbClr val="000000"/>
              </a:solidFill>
              <a:latin typeface="Handlee"/>
              <a:ea typeface="Handlee"/>
              <a:cs typeface="Handlee"/>
              <a:sym typeface="Handlee"/>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p:tgtEl>
                                          <p:spTgt spid="1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 calcmode="lin" valueType="num">
                                      <p:cBhvr additive="base">
                                        <p:cTn id="12" dur="500"/>
                                        <p:tgtEl>
                                          <p:spTgt spid="13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additive="base">
                                        <p:cTn id="17" dur="500"/>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SHARED INQUIRY</a:t>
            </a:r>
            <a:endParaRPr sz="1100" b="0" i="0" u="none" strike="noStrike" cap="none">
              <a:solidFill>
                <a:srgbClr val="000000"/>
              </a:solidFill>
              <a:latin typeface="Handlee"/>
              <a:ea typeface="Handlee"/>
              <a:cs typeface="Handlee"/>
              <a:sym typeface="Handlee"/>
            </a:endParaRPr>
          </a:p>
        </p:txBody>
      </p:sp>
      <p:sp>
        <p:nvSpPr>
          <p:cNvPr id="151" name="Google Shape;151;p24"/>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pic>
        <p:nvPicPr>
          <p:cNvPr id="152" name="Google Shape;152;p24"/>
          <p:cNvPicPr preferRelativeResize="0"/>
          <p:nvPr/>
        </p:nvPicPr>
        <p:blipFill>
          <a:blip r:embed="rId3">
            <a:alphaModFix/>
          </a:blip>
          <a:stretch>
            <a:fillRect/>
          </a:stretch>
        </p:blipFill>
        <p:spPr>
          <a:xfrm>
            <a:off x="0" y="0"/>
            <a:ext cx="3660434" cy="4897650"/>
          </a:xfrm>
          <a:prstGeom prst="rect">
            <a:avLst/>
          </a:prstGeom>
          <a:noFill/>
          <a:ln>
            <a:noFill/>
          </a:ln>
        </p:spPr>
      </p:pic>
      <p:sp>
        <p:nvSpPr>
          <p:cNvPr id="153" name="Google Shape;153;p24"/>
          <p:cNvSpPr txBox="1"/>
          <p:nvPr/>
        </p:nvSpPr>
        <p:spPr>
          <a:xfrm>
            <a:off x="3752465" y="51350"/>
            <a:ext cx="5239200" cy="577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 sz="4400">
                <a:solidFill>
                  <a:srgbClr val="FF3399"/>
                </a:solidFill>
                <a:latin typeface="Caveat"/>
                <a:ea typeface="Caveat"/>
                <a:cs typeface="Caveat"/>
                <a:sym typeface="Caveat"/>
              </a:rPr>
              <a:t>Working Together  </a:t>
            </a:r>
            <a:endParaRPr sz="2100" b="0" i="0" u="none" strike="noStrike" cap="none">
              <a:solidFill>
                <a:srgbClr val="FF3399"/>
              </a:solidFill>
              <a:latin typeface="Caveat"/>
              <a:ea typeface="Caveat"/>
              <a:cs typeface="Caveat"/>
              <a:sym typeface="Caveat"/>
            </a:endParaRPr>
          </a:p>
        </p:txBody>
      </p:sp>
      <p:sp>
        <p:nvSpPr>
          <p:cNvPr id="154" name="Google Shape;154;p24"/>
          <p:cNvSpPr txBox="1"/>
          <p:nvPr/>
        </p:nvSpPr>
        <p:spPr>
          <a:xfrm>
            <a:off x="4281525" y="903600"/>
            <a:ext cx="4181100" cy="3165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200">
                <a:solidFill>
                  <a:schemeClr val="dk1"/>
                </a:solidFill>
                <a:latin typeface="Handlee"/>
                <a:ea typeface="Handlee"/>
                <a:cs typeface="Handlee"/>
                <a:sym typeface="Handlee"/>
              </a:rPr>
              <a:t>Group Leader and Reporter leads the group through a discussion about the results and observations made during the experiment using the Talking Chips Kagan Structure.</a:t>
            </a:r>
            <a:endParaRPr sz="2200">
              <a:solidFill>
                <a:schemeClr val="dk1"/>
              </a:solidFill>
              <a:latin typeface="Handlee"/>
              <a:ea typeface="Handlee"/>
              <a:cs typeface="Handlee"/>
              <a:sym typeface="Handlee"/>
            </a:endParaRPr>
          </a:p>
          <a:p>
            <a:pPr marL="0" marR="0" lvl="0" indent="0" algn="ctr" rtl="0">
              <a:lnSpc>
                <a:spcPct val="100000"/>
              </a:lnSpc>
              <a:spcBef>
                <a:spcPts val="0"/>
              </a:spcBef>
              <a:spcAft>
                <a:spcPts val="0"/>
              </a:spcAft>
              <a:buClr>
                <a:srgbClr val="000000"/>
              </a:buClr>
              <a:buSzPts val="1400"/>
              <a:buFont typeface="Arial"/>
              <a:buNone/>
            </a:pPr>
            <a:endParaRPr sz="2200">
              <a:solidFill>
                <a:schemeClr val="dk1"/>
              </a:solidFill>
              <a:latin typeface="Handlee"/>
              <a:ea typeface="Handlee"/>
              <a:cs typeface="Handlee"/>
              <a:sym typeface="Handlee"/>
            </a:endParaRPr>
          </a:p>
          <a:p>
            <a:pPr marL="0" marR="0" lvl="0" indent="0" algn="ctr" rtl="0">
              <a:lnSpc>
                <a:spcPct val="100000"/>
              </a:lnSpc>
              <a:spcBef>
                <a:spcPts val="0"/>
              </a:spcBef>
              <a:spcAft>
                <a:spcPts val="0"/>
              </a:spcAft>
              <a:buClr>
                <a:srgbClr val="000000"/>
              </a:buClr>
              <a:buSzPts val="1400"/>
              <a:buFont typeface="Arial"/>
              <a:buNone/>
            </a:pPr>
            <a:r>
              <a:rPr lang="en" sz="2200">
                <a:solidFill>
                  <a:schemeClr val="dk1"/>
                </a:solidFill>
                <a:latin typeface="Handlee"/>
                <a:ea typeface="Handlee"/>
                <a:cs typeface="Handlee"/>
                <a:sym typeface="Handlee"/>
              </a:rPr>
              <a:t>Write an explanation about what occurred in the experiment and why you and your group think this. </a:t>
            </a:r>
            <a:endParaRPr sz="2200">
              <a:solidFill>
                <a:schemeClr val="dk1"/>
              </a:solidFill>
              <a:latin typeface="Handlee"/>
              <a:ea typeface="Handlee"/>
              <a:cs typeface="Handlee"/>
              <a:sym typeface="Handle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3500"/>
              <a:buFont typeface="Arial"/>
              <a:buNone/>
            </a:pPr>
            <a:r>
              <a:rPr lang="en" sz="4300">
                <a:solidFill>
                  <a:schemeClr val="accent5"/>
                </a:solidFill>
                <a:latin typeface="Caveat"/>
                <a:ea typeface="Caveat"/>
                <a:cs typeface="Caveat"/>
                <a:sym typeface="Caveat"/>
              </a:rPr>
              <a:t>Going Further</a:t>
            </a:r>
            <a:endParaRPr sz="2300">
              <a:solidFill>
                <a:schemeClr val="accent5"/>
              </a:solidFill>
            </a:endParaRPr>
          </a:p>
        </p:txBody>
      </p:sp>
      <p:sp>
        <p:nvSpPr>
          <p:cNvPr id="160" name="Google Shape;160;p2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Why do you think we used a ziplock bag to conduct this experiment? </a:t>
            </a:r>
            <a:endParaRPr sz="1600">
              <a:latin typeface="Handlee"/>
              <a:ea typeface="Handlee"/>
              <a:cs typeface="Handlee"/>
              <a:sym typeface="Handlee"/>
            </a:endParaRPr>
          </a:p>
          <a:p>
            <a:pPr marL="0" lvl="0" indent="0" algn="l" rtl="0">
              <a:lnSpc>
                <a:spcPct val="100000"/>
              </a:lnSpc>
              <a:spcBef>
                <a:spcPts val="0"/>
              </a:spcBef>
              <a:spcAft>
                <a:spcPts val="0"/>
              </a:spcAft>
              <a:buNone/>
            </a:pPr>
            <a:endParaRPr sz="1600">
              <a:latin typeface="Handlee"/>
              <a:ea typeface="Handlee"/>
              <a:cs typeface="Handlee"/>
              <a:sym typeface="Handlee"/>
            </a:endParaRPr>
          </a:p>
          <a:p>
            <a:pPr marL="285750" lvl="0" indent="-330200" algn="l" rtl="0">
              <a:lnSpc>
                <a:spcPct val="100000"/>
              </a:lnSpc>
              <a:spcBef>
                <a:spcPts val="0"/>
              </a:spcBef>
              <a:spcAft>
                <a:spcPts val="0"/>
              </a:spcAft>
              <a:buSzPts val="1600"/>
              <a:buFont typeface="Handlee"/>
              <a:buChar char="●"/>
            </a:pPr>
            <a:r>
              <a:rPr lang="en" sz="1600">
                <a:latin typeface="Handlee"/>
                <a:ea typeface="Handlee"/>
                <a:cs typeface="Handlee"/>
                <a:sym typeface="Handlee"/>
              </a:rPr>
              <a:t>How do we capture and store water? What makes you say that?</a:t>
            </a:r>
            <a:endParaRPr sz="1600">
              <a:latin typeface="Handlee"/>
              <a:ea typeface="Handlee"/>
              <a:cs typeface="Handlee"/>
              <a:sym typeface="Handlee"/>
            </a:endParaRPr>
          </a:p>
          <a:p>
            <a:pPr marL="457200" lvl="0" indent="0" algn="l" rtl="0">
              <a:lnSpc>
                <a:spcPct val="100000"/>
              </a:lnSpc>
              <a:spcBef>
                <a:spcPts val="0"/>
              </a:spcBef>
              <a:spcAft>
                <a:spcPts val="0"/>
              </a:spcAft>
              <a:buNone/>
            </a:pPr>
            <a:endParaRPr sz="1600">
              <a:latin typeface="Handlee"/>
              <a:ea typeface="Handlee"/>
              <a:cs typeface="Handlee"/>
              <a:sym typeface="Handlee"/>
            </a:endParaRPr>
          </a:p>
          <a:p>
            <a:pPr marL="285750" lvl="0" indent="-330200" algn="l" rtl="0">
              <a:spcBef>
                <a:spcPts val="0"/>
              </a:spcBef>
              <a:spcAft>
                <a:spcPts val="0"/>
              </a:spcAft>
              <a:buSzPts val="1600"/>
              <a:buFont typeface="Handlee"/>
              <a:buChar char="●"/>
            </a:pPr>
            <a:r>
              <a:rPr lang="en" sz="1600">
                <a:latin typeface="Handlee"/>
                <a:ea typeface="Handlee"/>
                <a:cs typeface="Handlee"/>
                <a:sym typeface="Handlee"/>
              </a:rPr>
              <a:t>How might this experiment help us to understand how dams work?</a:t>
            </a:r>
            <a:endParaRPr sz="1600">
              <a:latin typeface="Handlee"/>
              <a:ea typeface="Handlee"/>
              <a:cs typeface="Handlee"/>
              <a:sym typeface="Handlee"/>
            </a:endParaRPr>
          </a:p>
        </p:txBody>
      </p:sp>
      <p:sp>
        <p:nvSpPr>
          <p:cNvPr id="161" name="Google Shape;161;p25"/>
          <p:cNvSpPr txBox="1"/>
          <p:nvPr/>
        </p:nvSpPr>
        <p:spPr>
          <a:xfrm>
            <a:off x="7460456" y="4811081"/>
            <a:ext cx="1683600" cy="2769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a:solidFill>
                  <a:srgbClr val="929292"/>
                </a:solidFill>
                <a:latin typeface="Handlee"/>
                <a:ea typeface="Handlee"/>
                <a:cs typeface="Handlee"/>
                <a:sym typeface="Handlee"/>
              </a:rPr>
              <a:t>GOING FURTHER</a:t>
            </a:r>
            <a:endParaRPr sz="1100" b="0" i="0" u="none" strike="noStrike" cap="none">
              <a:solidFill>
                <a:srgbClr val="000000"/>
              </a:solidFill>
              <a:latin typeface="Handlee"/>
              <a:ea typeface="Handlee"/>
              <a:cs typeface="Handlee"/>
              <a:sym typeface="Handlee"/>
            </a:endParaRPr>
          </a:p>
        </p:txBody>
      </p:sp>
      <p:sp>
        <p:nvSpPr>
          <p:cNvPr id="162" name="Google Shape;162;p25"/>
          <p:cNvSpPr txBox="1"/>
          <p:nvPr/>
        </p:nvSpPr>
        <p:spPr>
          <a:xfrm>
            <a:off x="45278" y="4897650"/>
            <a:ext cx="1276500" cy="1902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999999"/>
                </a:solidFill>
                <a:latin typeface="Handlee"/>
                <a:ea typeface="Handlee"/>
                <a:cs typeface="Handlee"/>
                <a:sym typeface="Handlee"/>
              </a:rPr>
              <a:t>Alice Vigors 2020</a:t>
            </a:r>
            <a:endParaRPr sz="1100" b="0" i="0" u="none" strike="noStrike" cap="none">
              <a:solidFill>
                <a:srgbClr val="999999"/>
              </a:solidFill>
              <a:latin typeface="Handlee"/>
              <a:ea typeface="Handlee"/>
              <a:cs typeface="Handlee"/>
              <a:sym typeface="Handlee"/>
            </a:endParaRPr>
          </a:p>
        </p:txBody>
      </p:sp>
      <p:sp>
        <p:nvSpPr>
          <p:cNvPr id="163" name="Google Shape;163;p25"/>
          <p:cNvSpPr txBox="1"/>
          <p:nvPr/>
        </p:nvSpPr>
        <p:spPr>
          <a:xfrm>
            <a:off x="5343875" y="4098250"/>
            <a:ext cx="1945500" cy="25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Handlee"/>
                <a:ea typeface="Handlee"/>
                <a:cs typeface="Handlee"/>
                <a:sym typeface="Handlee"/>
              </a:rPr>
              <a:t>Source: </a:t>
            </a:r>
            <a:r>
              <a:rPr lang="en" sz="1050" u="sng">
                <a:solidFill>
                  <a:schemeClr val="hlink"/>
                </a:solidFill>
                <a:latin typeface="Handlee"/>
                <a:ea typeface="Handlee"/>
                <a:cs typeface="Handlee"/>
                <a:sym typeface="Handlee"/>
                <a:hlinkClick r:id="rId3"/>
              </a:rPr>
              <a:t>Sydney Morning Herald</a:t>
            </a:r>
            <a:endParaRPr sz="1050" b="0" i="0" u="none" strike="noStrike" cap="none">
              <a:solidFill>
                <a:srgbClr val="000000"/>
              </a:solidFill>
              <a:latin typeface="Handlee"/>
              <a:ea typeface="Handlee"/>
              <a:cs typeface="Handlee"/>
              <a:sym typeface="Handlee"/>
            </a:endParaRPr>
          </a:p>
        </p:txBody>
      </p:sp>
      <p:pic>
        <p:nvPicPr>
          <p:cNvPr id="164" name="Google Shape;164;p25"/>
          <p:cNvPicPr preferRelativeResize="0"/>
          <p:nvPr/>
        </p:nvPicPr>
        <p:blipFill>
          <a:blip r:embed="rId4">
            <a:alphaModFix/>
          </a:blip>
          <a:stretch>
            <a:fillRect/>
          </a:stretch>
        </p:blipFill>
        <p:spPr>
          <a:xfrm>
            <a:off x="3599488" y="1072050"/>
            <a:ext cx="5107475" cy="2873800"/>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37&quot;&gt;&lt;object type=&quot;3&quot; unique_id=&quot;10038&quot;&gt;&lt;property id=&quot;20148&quot; value=&quot;5&quot;/&gt;&lt;property id=&quot;20300&quot; value=&quot;Slide 1 - &amp;quot;Changing States&amp;quot;&quot;/&gt;&lt;property id=&quot;20307&quot; value=&quot;256&quot;/&gt;&lt;/object&gt;&lt;object type=&quot;3&quot; unique_id=&quot;10039&quot;&gt;&lt;property id=&quot;20148&quot; value=&quot;5&quot;/&gt;&lt;property id=&quot;20300&quot; value=&quot;Slide 2 - &amp;quot;Key Inquiry Questions&amp;quot;&quot;/&gt;&lt;property id=&quot;20307&quot; value=&quot;257&quot;/&gt;&lt;/object&gt;&lt;object type=&quot;3&quot; unique_id=&quot;10040&quot;&gt;&lt;property id=&quot;20148&quot; value=&quot;5&quot;/&gt;&lt;property id=&quot;20300&quot; value=&quot;Slide 3&quot;/&gt;&lt;property id=&quot;20307&quot; value=&quot;258&quot;/&gt;&lt;/object&gt;&lt;object type=&quot;3&quot; unique_id=&quot;10041&quot;&gt;&lt;property id=&quot;20148&quot; value=&quot;5&quot;/&gt;&lt;property id=&quot;20300&quot; value=&quot;Slide 4&quot;/&gt;&lt;property id=&quot;20307&quot; value=&quot;259&quot;/&gt;&lt;/object&gt;&lt;object type=&quot;3&quot; unique_id=&quot;10042&quot;&gt;&lt;property id=&quot;20148&quot; value=&quot;5&quot;/&gt;&lt;property id=&quot;20300&quot; value=&quot;Slide 5&quot;/&gt;&lt;property id=&quot;20307&quot; value=&quot;260&quot;/&gt;&lt;/object&gt;&lt;object type=&quot;3&quot; unique_id=&quot;10043&quot;&gt;&lt;property id=&quot;20148&quot; value=&quot;5&quot;/&gt;&lt;property id=&quot;20300&quot; value=&quot;Slide 6&quot;/&gt;&lt;property id=&quot;20307&quot; value=&quot;261&quot;/&gt;&lt;/object&gt;&lt;object type=&quot;3&quot; unique_id=&quot;10044&quot;&gt;&lt;property id=&quot;20148&quot; value=&quot;5&quot;/&gt;&lt;property id=&quot;20300&quot; value=&quot;Slide 7&quot;/&gt;&lt;property id=&quot;20307&quot; value=&quot;262&quot;/&gt;&lt;/object&gt;&lt;object type=&quot;3&quot; unique_id=&quot;10045&quot;&gt;&lt;property id=&quot;20148&quot; value=&quot;5&quot;/&gt;&lt;property id=&quot;20300&quot; value=&quot;Slide 8&quot;/&gt;&lt;property id=&quot;20307&quot; value=&quot;263&quot;/&gt;&lt;/object&gt;&lt;object type=&quot;3&quot; unique_id=&quot;10046&quot;&gt;&lt;property id=&quot;20148&quot; value=&quot;5&quot;/&gt;&lt;property id=&quot;20300&quot; value=&quot;Slide 9 - &amp;quot;Going Further&amp;quot;&quot;/&gt;&lt;property id=&quot;20307&quot; value=&quot;264&quot;/&gt;&lt;/object&gt;&lt;object type=&quot;3&quot; unique_id=&quot;10047&quot;&gt;&lt;property id=&quot;20148&quot; value=&quot;5&quot;/&gt;&lt;property id=&quot;20300&quot; value=&quot;Slide 10 - &amp;quot;Imagine...&amp;quot;&quot;/&gt;&lt;property id=&quot;20307&quot; value=&quot;265&quot;/&gt;&lt;/object&gt;&lt;object type=&quot;3&quot; unique_id=&quot;10048&quot;&gt;&lt;property id=&quot;20148&quot; value=&quot;5&quot;/&gt;&lt;property id=&quot;20300&quot; value=&quot;Slide 11&quot;/&gt;&lt;property id=&quot;20307&quot; value=&quot;266&quot;/&gt;&lt;/object&gt;&lt;object type=&quot;3&quot; unique_id=&quot;10049&quot;&gt;&lt;property id=&quot;20148&quot; value=&quot;5&quot;/&gt;&lt;property id=&quot;20300&quot; value=&quot;Slide 12&quot;/&gt;&lt;property id=&quot;20307&quot; value=&quot;267&quot;/&gt;&lt;/object&gt;&lt;object type=&quot;3&quot; unique_id=&quot;10050&quot;&gt;&lt;property id=&quot;20148&quot; value=&quot;5&quot;/&gt;&lt;property id=&quot;20300&quot; value=&quot;Slide 13&quot;/&gt;&lt;property id=&quot;20307&quot; value=&quot;268&quot;/&gt;&lt;/object&gt;&lt;object type=&quot;3&quot; unique_id=&quot;10051&quot;&gt;&lt;property id=&quot;20148&quot; value=&quot;5&quot;/&gt;&lt;property id=&quot;20300&quot; value=&quot;Slide 14&quot;/&gt;&lt;property id=&quot;20307&quot; value=&quot;269&quot;/&gt;&lt;/object&gt;&lt;object type=&quot;3&quot; unique_id=&quot;10052&quot;&gt;&lt;property id=&quot;20148&quot; value=&quot;5&quot;/&gt;&lt;property id=&quot;20300&quot; value=&quot;Slide 15&quot;/&gt;&lt;property id=&quot;20307&quot; value=&quot;270&quot;/&gt;&lt;/object&gt;&lt;object type=&quot;3&quot; unique_id=&quot;10053&quot;&gt;&lt;property id=&quot;20148&quot; value=&quot;5&quot;/&gt;&lt;property id=&quot;20300&quot; value=&quot;Slide 16 - &amp;quot;Exploring Our Thinking&amp;quot;&quot;/&gt;&lt;property id=&quot;20307&quot; value=&quot;271&quot;/&gt;&lt;/object&gt;&lt;object type=&quot;3&quot; unique_id=&quot;10054&quot;&gt;&lt;property id=&quot;20148&quot; value=&quot;5&quot;/&gt;&lt;property id=&quot;20300&quot; value=&quot;Slide 18&quot;/&gt;&lt;property id=&quot;20307&quot; value=&quot;272&quot;/&gt;&lt;/object&gt;&lt;object type=&quot;3&quot; unique_id=&quot;10055&quot;&gt;&lt;property id=&quot;20148&quot; value=&quot;5&quot;/&gt;&lt;property id=&quot;20300&quot; value=&quot;Slide 19&quot;/&gt;&lt;property id=&quot;20307&quot; value=&quot;273&quot;/&gt;&lt;/object&gt;&lt;object type=&quot;3&quot; unique_id=&quot;10056&quot;&gt;&lt;property id=&quot;20148&quot; value=&quot;5&quot;/&gt;&lt;property id=&quot;20300&quot; value=&quot;Slide 20 - &amp;quot;Unpacking Our Thinking&amp;quot;&quot;/&gt;&lt;property id=&quot;20307&quot; value=&quot;274&quot;/&gt;&lt;/object&gt;&lt;object type=&quot;3&quot; unique_id=&quot;10057&quot;&gt;&lt;property id=&quot;20148&quot; value=&quot;5&quot;/&gt;&lt;property id=&quot;20300&quot; value=&quot;Slide 21 - &amp;quot;Snowy Mountains Scheme: Behind The News&amp;quot;&quot;/&gt;&lt;property id=&quot;20307&quot; value=&quot;275&quot;/&gt;&lt;/object&gt;&lt;object type=&quot;3&quot; unique_id=&quot;10058&quot;&gt;&lt;property id=&quot;20148&quot; value=&quot;5&quot;/&gt;&lt;property id=&quot;20300&quot; value=&quot;Slide 22&quot;/&gt;&lt;property id=&quot;20307&quot; value=&quot;276&quot;/&gt;&lt;/object&gt;&lt;object type=&quot;3&quot; unique_id=&quot;10059&quot;&gt;&lt;property id=&quot;20148&quot; value=&quot;5&quot;/&gt;&lt;property id=&quot;20300&quot; value=&quot;Slide 23 - &amp;quot;3, 2, 1 Bridge Thinking Routine&amp;quot;&quot;/&gt;&lt;property id=&quot;20307&quot; value=&quot;277&quot;/&gt;&lt;/object&gt;&lt;object type=&quot;3&quot; unique_id=&quot;10060&quot;&gt;&lt;property id=&quot;20148&quot; value=&quot;5&quot;/&gt;&lt;property id=&quot;20300&quot; value=&quot;Slide 24&quot;/&gt;&lt;property id=&quot;20307&quot; value=&quot;278&quot;/&gt;&lt;/object&gt;&lt;object type=&quot;3&quot; unique_id=&quot;10061&quot;&gt;&lt;property id=&quot;20148&quot; value=&quot;5&quot;/&gt;&lt;property id=&quot;20300&quot; value=&quot;Slide 25&quot;/&gt;&lt;property id=&quot;20307&quot; value=&quot;279&quot;/&gt;&lt;/object&gt;&lt;object type=&quot;3&quot; unique_id=&quot;10062&quot;&gt;&lt;property id=&quot;20148&quot; value=&quot;5&quot;/&gt;&lt;property id=&quot;20300&quot; value=&quot;Slide 26&quot;/&gt;&lt;property id=&quot;20307&quot; value=&quot;280&quot;/&gt;&lt;/object&gt;&lt;object type=&quot;3&quot; unique_id=&quot;10063&quot;&gt;&lt;property id=&quot;20148&quot; value=&quot;5&quot;/&gt;&lt;property id=&quot;20300&quot; value=&quot;Slide 27 - &amp;quot;Vocabulary Exploration&amp;quot;&quot;/&gt;&lt;property id=&quot;20307&quot; value=&quot;281&quot;/&gt;&lt;/object&gt;&lt;object type=&quot;3&quot; unique_id=&quot;10064&quot;&gt;&lt;property id=&quot;20148&quot; value=&quot;5&quot;/&gt;&lt;property id=&quot;20300&quot; value=&quot;Slide 28 - &amp;quot;Vocabulary Exploration&amp;quot;&quot;/&gt;&lt;property id=&quot;20307&quot; value=&quot;282&quot;/&gt;&lt;/object&gt;&lt;object type=&quot;3&quot; unique_id=&quot;10065&quot;&gt;&lt;property id=&quot;20148&quot; value=&quot;5&quot;/&gt;&lt;property id=&quot;20300&quot; value=&quot;Slide 29 - &amp;quot;Vocabulary Exploration&amp;quot;&quot;/&gt;&lt;property id=&quot;20307&quot; value=&quot;283&quot;/&gt;&lt;/object&gt;&lt;object type=&quot;3&quot; unique_id=&quot;10066&quot;&gt;&lt;property id=&quot;20148&quot; value=&quot;5&quot;/&gt;&lt;property id=&quot;20300&quot; value=&quot;Slide 30 - &amp;quot;Hydroelectricity - How does it work?&amp;quot;&quot;/&gt;&lt;property id=&quot;20307&quot; value=&quot;284&quot;/&gt;&lt;/object&gt;&lt;object type=&quot;3&quot; unique_id=&quot;10191&quot;&gt;&lt;property id=&quot;20148&quot; value=&quot;5&quot;/&gt;&lt;property id=&quot;20300&quot; value=&quot;Slide 17&quot;/&gt;&lt;property id=&quot;20307&quot; value=&quot;285&quot;/&gt;&lt;/object&gt;&lt;object type=&quot;3&quot; unique_id=&quot;10192&quot;&gt;&lt;property id=&quot;20148&quot; value=&quot;5&quot;/&gt;&lt;property id=&quot;20300&quot; value=&quot;Slide 31 - &amp;quot;What happens when water and electricity mix?&amp;quot;&quot;/&gt;&lt;property id=&quot;20307&quot; value=&quot;286&quot;/&gt;&lt;/object&gt;&lt;/object&gt;&lt;object type=&quot;8&quot; unique_id=&quot;10097&quot;&gt;&lt;/object&gt;&lt;/object&gt;&lt;/database&gt;"/>
  <p:tag name="SECTOMILLISECCONVERTED"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1108</Words>
  <Application>Microsoft Office PowerPoint</Application>
  <PresentationFormat>On-screen Show (16:9)</PresentationFormat>
  <Paragraphs>184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Avenir</vt:lpstr>
      <vt:lpstr>Handlee</vt:lpstr>
      <vt:lpstr>Calibri</vt:lpstr>
      <vt:lpstr>Caveat</vt:lpstr>
      <vt:lpstr>Arial</vt:lpstr>
      <vt:lpstr>Simple Light</vt:lpstr>
      <vt:lpstr>Changing States</vt:lpstr>
      <vt:lpstr>Key Inquiry Questions</vt:lpstr>
      <vt:lpstr>PowerPoint Presentation</vt:lpstr>
      <vt:lpstr>PowerPoint Presentation</vt:lpstr>
      <vt:lpstr>PowerPoint Presentation</vt:lpstr>
      <vt:lpstr>PowerPoint Presentation</vt:lpstr>
      <vt:lpstr>PowerPoint Presentation</vt:lpstr>
      <vt:lpstr>PowerPoint Presentation</vt:lpstr>
      <vt:lpstr>Going Further</vt:lpstr>
      <vt:lpstr>Imagine...</vt:lpstr>
      <vt:lpstr>PowerPoint Presentation</vt:lpstr>
      <vt:lpstr>PowerPoint Presentation</vt:lpstr>
      <vt:lpstr>PowerPoint Presentation</vt:lpstr>
      <vt:lpstr>PowerPoint Presentation</vt:lpstr>
      <vt:lpstr>PowerPoint Presentation</vt:lpstr>
      <vt:lpstr>Exploring Our Thinking</vt:lpstr>
      <vt:lpstr>PowerPoint Presentation</vt:lpstr>
      <vt:lpstr>PowerPoint Presentation</vt:lpstr>
      <vt:lpstr>PowerPoint Presentation</vt:lpstr>
      <vt:lpstr>Unpacking Our Thinking</vt:lpstr>
      <vt:lpstr>Snowy Mountains Scheme: Behind The News</vt:lpstr>
      <vt:lpstr>PowerPoint Presentation</vt:lpstr>
      <vt:lpstr>3, 2, 1 Bridge Thinking Routine</vt:lpstr>
      <vt:lpstr>PowerPoint Presentation</vt:lpstr>
      <vt:lpstr>PowerPoint Presentation</vt:lpstr>
      <vt:lpstr>PowerPoint Presentation</vt:lpstr>
      <vt:lpstr>Vocabulary Exploration</vt:lpstr>
      <vt:lpstr>Vocabulary Exploration</vt:lpstr>
      <vt:lpstr>Vocabulary Exploration</vt:lpstr>
      <vt:lpstr>Hydroelectricity - How does it work?</vt:lpstr>
      <vt:lpstr>What happens when water and electricity mix?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States</dc:title>
  <dc:creator>Alice Vigors</dc:creator>
  <cp:lastModifiedBy>Alice Vigors</cp:lastModifiedBy>
  <cp:revision>3</cp:revision>
  <dcterms:modified xsi:type="dcterms:W3CDTF">2021-01-10T09:47:22Z</dcterms:modified>
</cp:coreProperties>
</file>