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Tw Cen MT Condensed" panose="020B0606020104020203" pitchFamily="34" charset="0"/>
      <p:regular r:id="rId25"/>
    </p:embeddedFont>
    <p:embeddedFont>
      <p:font typeface="FSFFatBottom" panose="02000603000000000000" pitchFamily="2" charset="0"/>
      <p:regular r:id="rId26"/>
    </p:embeddedFont>
    <p:embeddedFont>
      <p:font typeface="HelloWhimsy" panose="02000603000000000000" pitchFamily="2" charset="0"/>
      <p:regular r:id="rId27"/>
    </p:embeddedFont>
    <p:embeddedFont>
      <p:font typeface="Calibri" panose="020F0502020204030204" pitchFamily="34" charset="0"/>
      <p:regular r:id="rId28"/>
      <p:bold r:id="rId29"/>
      <p:italic r:id="rId30"/>
      <p:boldItalic r:id="rId31"/>
    </p:embeddedFont>
    <p:embeddedFont>
      <p:font typeface="Tw Cen MT" panose="020B0602020104020603" pitchFamily="34" charset="0"/>
      <p:regular r:id="rId32"/>
      <p:bold r:id="rId33"/>
      <p:italic r:id="rId34"/>
    </p:embeddedFont>
    <p:embeddedFont>
      <p:font typeface="Wingdings 3" panose="05040102010807070707" pitchFamily="18" charset="2"/>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9696" autoAdjust="0"/>
  </p:normalViewPr>
  <p:slideViewPr>
    <p:cSldViewPr snapToGrid="0">
      <p:cViewPr varScale="1">
        <p:scale>
          <a:sx n="102" d="100"/>
          <a:sy n="102" d="100"/>
        </p:scale>
        <p:origin x="9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A3E69-8EE5-4E8E-8FEB-8732D7F81B7A}" type="datetimeFigureOut">
              <a:rPr lang="en-AU" smtClean="0"/>
              <a:t>5/03/2018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11533-0D12-4889-8791-8CA17EFB9D43}" type="slidenum">
              <a:rPr lang="en-AU" smtClean="0"/>
              <a:t>‹#›</a:t>
            </a:fld>
            <a:endParaRPr lang="en-AU"/>
          </a:p>
        </p:txBody>
      </p:sp>
    </p:spTree>
    <p:extLst>
      <p:ext uri="{BB962C8B-B14F-4D97-AF65-F5344CB8AC3E}">
        <p14:creationId xmlns:p14="http://schemas.microsoft.com/office/powerpoint/2010/main" val="294024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etbarn.com.a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etbarn.com.a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etbarn.com.a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rich.maths.org/231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rich.maths.org/23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rich.maths.org/238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Find a simple fraction of a quantity where the result is a whole number, with and without the use of digital technologies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calculate unit fractions of collections, with and without the use of digital technologies,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calculate 1/5 of 30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describe the connection between finding a unit fraction of a collection and the operation of division (Communicating, Problem Solving)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calculate a simple fraction of a collection/quantity, with and without the use of digital technologies,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calculate 2/5 of 30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explain how unit fractions can be used in the calculation of simple fractions of collections/quantities,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'To calculate 3/8 of a quantity, I found 1/8 of the collection first and then multiplied by 3' (Communicating, Reasoning)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solve word problems involving a fraction of a collection/quantity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Make connections between equivalent fractions, decimals and percentages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represent simple fractions as decimals and as percentages</a:t>
            </a:r>
          </a:p>
          <a:p>
            <a:r>
              <a:rPr lang="en-AU" sz="1200" b="1" kern="1200" dirty="0">
                <a:solidFill>
                  <a:schemeClr val="tx1"/>
                </a:solidFill>
                <a:effectLst/>
                <a:latin typeface="+mn-lt"/>
                <a:ea typeface="+mn-ea"/>
                <a:cs typeface="+mn-cs"/>
              </a:rPr>
              <a:t>Investigate and calculate percentage discounts of 10%, 25% and 50% on sale items, with and without the use of digital technologies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equate 10% to 1/10 , 25% to ¼  and 50% to ½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calculate common percentages (10%, 25%, 50%) of quantities, with and without the use of digital technologies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choose the most appropriate equivalent form of a percentage to aid calculation,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25% of $200=1/4  of $200=$200÷4=$50 (Problem Solving)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use mental strategies to estimate discounts of 10%, 25% and 50%,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'50% off the price of $122.70: 50% is the same as ½ , so the discount is about $60'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calculate the sale price of an item after a discount of 10%, 25% and 50%, with and without the use of digital technologies, recording the strategy and result </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2</a:t>
            </a:fld>
            <a:endParaRPr lang="en-AU"/>
          </a:p>
        </p:txBody>
      </p:sp>
    </p:spTree>
    <p:extLst>
      <p:ext uri="{BB962C8B-B14F-4D97-AF65-F5344CB8AC3E}">
        <p14:creationId xmlns:p14="http://schemas.microsoft.com/office/powerpoint/2010/main" val="118485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Display the problem: </a:t>
            </a:r>
            <a:r>
              <a:rPr lang="en-AU" sz="1200" i="1" kern="1200" dirty="0">
                <a:solidFill>
                  <a:schemeClr val="tx1"/>
                </a:solidFill>
                <a:effectLst/>
                <a:latin typeface="+mn-lt"/>
                <a:ea typeface="+mn-ea"/>
                <a:cs typeface="+mn-cs"/>
              </a:rPr>
              <a:t>Brooke sold 10% of her grapes at the fruit market? How many grapes might she have taken to the market? </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Discuss what the problem is asking. Allow pairs time to explore this question before sharing ways we might solve it.</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15</a:t>
            </a:fld>
            <a:endParaRPr lang="en-AU"/>
          </a:p>
        </p:txBody>
      </p:sp>
    </p:spTree>
    <p:extLst>
      <p:ext uri="{BB962C8B-B14F-4D97-AF65-F5344CB8AC3E}">
        <p14:creationId xmlns:p14="http://schemas.microsoft.com/office/powerpoint/2010/main" val="32160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u="sng" kern="1200" dirty="0">
                <a:solidFill>
                  <a:schemeClr val="tx1"/>
                </a:solidFill>
                <a:effectLst/>
                <a:latin typeface="+mn-lt"/>
                <a:ea typeface="+mn-ea"/>
                <a:cs typeface="+mn-cs"/>
              </a:rPr>
              <a:t>Investigation:</a:t>
            </a:r>
            <a:r>
              <a:rPr lang="en-AU" sz="1200" kern="1200" dirty="0">
                <a:solidFill>
                  <a:schemeClr val="tx1"/>
                </a:solidFill>
                <a:effectLst/>
                <a:latin typeface="+mn-lt"/>
                <a:ea typeface="+mn-ea"/>
                <a:cs typeface="+mn-cs"/>
              </a:rPr>
              <a:t> Students work independently or in pairs to solve problems using Dan’s Digital World brochure.</a:t>
            </a:r>
          </a:p>
          <a:p>
            <a:pPr lvl="0"/>
            <a:r>
              <a:rPr lang="en-AU" sz="1200" b="1" kern="1200" dirty="0">
                <a:solidFill>
                  <a:schemeClr val="tx1"/>
                </a:solidFill>
                <a:effectLst/>
                <a:latin typeface="+mn-lt"/>
                <a:ea typeface="+mn-ea"/>
                <a:cs typeface="+mn-cs"/>
              </a:rPr>
              <a:t>Tricky Tablets:</a:t>
            </a:r>
            <a:r>
              <a:rPr lang="en-AU" sz="1200" kern="1200" dirty="0">
                <a:solidFill>
                  <a:schemeClr val="tx1"/>
                </a:solidFill>
                <a:effectLst/>
                <a:latin typeface="+mn-lt"/>
                <a:ea typeface="+mn-ea"/>
                <a:cs typeface="+mn-cs"/>
              </a:rPr>
              <a:t> Your office needs to buy tablets for each of its staff members. You have 15 staff. Dan likes the idea of selling so many tablets in one transaction, so he has offered you 10% off the first 5 tablets, 15% off the next 5 tablets and 20% off the last 5 tablets. What is the total cost for the tablets? Your boss has given you a budget of $7000. How many tablets can you get the extra 3-year warranty for?</a:t>
            </a:r>
          </a:p>
          <a:p>
            <a:pPr lvl="0"/>
            <a:r>
              <a:rPr lang="en-AU" sz="1200" b="1" kern="1200" dirty="0">
                <a:solidFill>
                  <a:schemeClr val="tx1"/>
                </a:solidFill>
                <a:effectLst/>
                <a:latin typeface="+mn-lt"/>
                <a:ea typeface="+mn-ea"/>
                <a:cs typeface="+mn-cs"/>
              </a:rPr>
              <a:t>Screen Saver: </a:t>
            </a:r>
            <a:r>
              <a:rPr lang="en-AU" sz="1200" kern="1200" dirty="0">
                <a:solidFill>
                  <a:schemeClr val="tx1"/>
                </a:solidFill>
                <a:effectLst/>
                <a:latin typeface="+mn-lt"/>
                <a:ea typeface="+mn-ea"/>
                <a:cs typeface="+mn-cs"/>
              </a:rPr>
              <a:t>You are looking at buying the 15” Notebook with HD Webcam but you are afraid the screen will be too small. Dan has agreed to let you upgrade to the 18” screen for an extra 23%. Dan’s major rival, Donny’s Digital World has the 18” Notebook with HD Webcam on sale for $749.00. What percentage off (whole number) the 18” Notebook would you need to negotiate with Dan to ensure you are getting a better deal with him than at Donny’s?</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16</a:t>
            </a:fld>
            <a:endParaRPr lang="en-AU"/>
          </a:p>
        </p:txBody>
      </p:sp>
    </p:spTree>
    <p:extLst>
      <p:ext uri="{BB962C8B-B14F-4D97-AF65-F5344CB8AC3E}">
        <p14:creationId xmlns:p14="http://schemas.microsoft.com/office/powerpoint/2010/main" val="297617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b="1" kern="1200" dirty="0">
                <a:solidFill>
                  <a:schemeClr val="tx1"/>
                </a:solidFill>
                <a:effectLst/>
                <a:latin typeface="+mn-lt"/>
                <a:ea typeface="+mn-ea"/>
                <a:cs typeface="+mn-cs"/>
              </a:rPr>
              <a:t>Extension:</a:t>
            </a:r>
            <a:r>
              <a:rPr lang="en-AU" sz="1200" kern="1200" dirty="0">
                <a:solidFill>
                  <a:schemeClr val="tx1"/>
                </a:solidFill>
                <a:effectLst/>
                <a:latin typeface="+mn-lt"/>
                <a:ea typeface="+mn-ea"/>
                <a:cs typeface="+mn-cs"/>
              </a:rPr>
              <a:t> Students work independently or in pairs to solve the problem:</a:t>
            </a:r>
            <a:r>
              <a:rPr lang="en-AU" sz="1200" i="1" kern="1200" dirty="0">
                <a:solidFill>
                  <a:schemeClr val="tx1"/>
                </a:solidFill>
                <a:effectLst/>
                <a:latin typeface="+mn-lt"/>
                <a:ea typeface="+mn-ea"/>
                <a:cs typeface="+mn-cs"/>
              </a:rPr>
              <a:t> A pet magazine has compiled a comparative list of the amount of money spent in one year on cats and dogs in Australia. Compile a summary table and determine the percentage that Australian’s spend in each category on a yearly basis. Can you represent this comparative information in a graph?</a:t>
            </a:r>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17</a:t>
            </a:fld>
            <a:endParaRPr lang="en-AU"/>
          </a:p>
        </p:txBody>
      </p:sp>
    </p:spTree>
    <p:extLst>
      <p:ext uri="{BB962C8B-B14F-4D97-AF65-F5344CB8AC3E}">
        <p14:creationId xmlns:p14="http://schemas.microsoft.com/office/powerpoint/2010/main" val="223783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Display the problem: </a:t>
            </a:r>
            <a:r>
              <a:rPr lang="en-AU" sz="1200" i="1" kern="1200" dirty="0">
                <a:solidFill>
                  <a:schemeClr val="tx1"/>
                </a:solidFill>
                <a:effectLst/>
                <a:latin typeface="+mn-lt"/>
                <a:ea typeface="+mn-ea"/>
                <a:cs typeface="+mn-cs"/>
              </a:rPr>
              <a:t>Alex divided his garden bed so that 50% of the garden was planted with carrots, 25% is planted with potatoes, 15% is planted with corn and 10% is planted with peas. What might his garden bed look like? </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Discuss what the problem is asking. Allow pairs time to explore this question before sharing ways we might solve it.</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19</a:t>
            </a:fld>
            <a:endParaRPr lang="en-AU"/>
          </a:p>
        </p:txBody>
      </p:sp>
    </p:spTree>
    <p:extLst>
      <p:ext uri="{BB962C8B-B14F-4D97-AF65-F5344CB8AC3E}">
        <p14:creationId xmlns:p14="http://schemas.microsoft.com/office/powerpoint/2010/main" val="169562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u="sng" kern="1200" dirty="0">
                <a:solidFill>
                  <a:schemeClr val="tx1"/>
                </a:solidFill>
                <a:effectLst/>
                <a:latin typeface="+mn-lt"/>
                <a:ea typeface="+mn-ea"/>
                <a:cs typeface="+mn-cs"/>
              </a:rPr>
              <a:t>Investigation:</a:t>
            </a:r>
            <a:r>
              <a:rPr lang="en-AU" sz="1200" kern="1200" dirty="0">
                <a:solidFill>
                  <a:schemeClr val="tx1"/>
                </a:solidFill>
                <a:effectLst/>
                <a:latin typeface="+mn-lt"/>
                <a:ea typeface="+mn-ea"/>
                <a:cs typeface="+mn-cs"/>
              </a:rPr>
              <a:t> Students work independently or in pairs to solve a range of number and word problems </a:t>
            </a:r>
            <a:r>
              <a:rPr lang="en-AU" sz="1200" b="1" kern="1200" dirty="0">
                <a:solidFill>
                  <a:schemeClr val="tx1"/>
                </a:solidFill>
                <a:effectLst/>
                <a:latin typeface="+mn-lt"/>
                <a:ea typeface="+mn-ea"/>
                <a:cs typeface="+mn-cs"/>
              </a:rPr>
              <a:t>(Assessment)</a:t>
            </a:r>
            <a:r>
              <a:rPr lang="en-AU" sz="1200" kern="1200" dirty="0">
                <a:solidFill>
                  <a:schemeClr val="tx1"/>
                </a:solidFill>
                <a:effectLst/>
                <a:latin typeface="+mn-lt"/>
                <a:ea typeface="+mn-ea"/>
                <a:cs typeface="+mn-cs"/>
              </a:rPr>
              <a:t> During sale times, businesses reduce the cost of their stock. </a:t>
            </a:r>
          </a:p>
          <a:p>
            <a:pPr lvl="0"/>
            <a:r>
              <a:rPr lang="en-AU" sz="1200" kern="1200" dirty="0">
                <a:solidFill>
                  <a:schemeClr val="tx1"/>
                </a:solidFill>
                <a:effectLst/>
                <a:latin typeface="+mn-lt"/>
                <a:ea typeface="+mn-ea"/>
                <a:cs typeface="+mn-cs"/>
              </a:rPr>
              <a:t>The table below lists the cost of horse equipment sold at a pet shop. Calculate the sale price of each item by deducting the discount from the original price, and write your result in the correct space in the table. The first one has been done for you.</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The pet shop owner is given a discount of 25% on the bulk purchase of 15 pond filters, each priced at 96 dollars. What are the total savings made by the shop owner? Show your working out. </a:t>
            </a:r>
          </a:p>
          <a:p>
            <a:pPr lvl="0"/>
            <a:r>
              <a:rPr lang="en-AU" sz="1200" kern="1200" dirty="0">
                <a:solidFill>
                  <a:schemeClr val="tx1"/>
                </a:solidFill>
                <a:effectLst/>
                <a:latin typeface="+mn-lt"/>
                <a:ea typeface="+mn-ea"/>
                <a:cs typeface="+mn-cs"/>
              </a:rPr>
              <a:t>The shop owner is given a discount of 30% on the bulk purchase of 62 bird ladders that usually cost $3.50 each. How much will the shop save? Show your working out.</a:t>
            </a:r>
          </a:p>
          <a:p>
            <a:pPr lvl="0"/>
            <a:r>
              <a:rPr lang="en-AU" sz="1200" kern="1200" dirty="0">
                <a:solidFill>
                  <a:schemeClr val="tx1"/>
                </a:solidFill>
                <a:effectLst/>
                <a:latin typeface="+mn-lt"/>
                <a:ea typeface="+mn-ea"/>
                <a:cs typeface="+mn-cs"/>
              </a:rPr>
              <a:t>Choose 8 items from the </a:t>
            </a:r>
            <a:r>
              <a:rPr lang="en-AU" sz="1200" kern="1200" dirty="0" err="1">
                <a:solidFill>
                  <a:schemeClr val="tx1"/>
                </a:solidFill>
                <a:effectLst/>
                <a:latin typeface="+mn-lt"/>
                <a:ea typeface="+mn-ea"/>
                <a:cs typeface="+mn-cs"/>
              </a:rPr>
              <a:t>Petbarn</a:t>
            </a:r>
            <a:r>
              <a:rPr lang="en-AU" sz="1200" kern="1200" dirty="0">
                <a:solidFill>
                  <a:schemeClr val="tx1"/>
                </a:solidFill>
                <a:effectLst/>
                <a:latin typeface="+mn-lt"/>
                <a:ea typeface="+mn-ea"/>
                <a:cs typeface="+mn-cs"/>
              </a:rPr>
              <a:t> website (</a:t>
            </a:r>
            <a:r>
              <a:rPr lang="en-AU" sz="1200" u="sng" kern="1200" dirty="0">
                <a:solidFill>
                  <a:schemeClr val="tx1"/>
                </a:solidFill>
                <a:effectLst/>
                <a:latin typeface="+mn-lt"/>
                <a:ea typeface="+mn-ea"/>
                <a:cs typeface="+mn-cs"/>
                <a:hlinkClick r:id="rId3"/>
              </a:rPr>
              <a:t>https://www.petbarn.com.au/</a:t>
            </a:r>
            <a:r>
              <a:rPr lang="en-AU" sz="1200" kern="1200" dirty="0">
                <a:solidFill>
                  <a:schemeClr val="tx1"/>
                </a:solidFill>
                <a:effectLst/>
                <a:latin typeface="+mn-lt"/>
                <a:ea typeface="+mn-ea"/>
                <a:cs typeface="+mn-cs"/>
              </a:rPr>
              <a:t>) that you might buy for a pet of your choice. List each item and its advertised price. Calculate the sale prices if each item were marked down by 10%, 25% and 30%.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If you order the items online you get a further 15% off each item. What would the new cost of each item be?</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20</a:t>
            </a:fld>
            <a:endParaRPr lang="en-AU"/>
          </a:p>
        </p:txBody>
      </p:sp>
    </p:spTree>
    <p:extLst>
      <p:ext uri="{BB962C8B-B14F-4D97-AF65-F5344CB8AC3E}">
        <p14:creationId xmlns:p14="http://schemas.microsoft.com/office/powerpoint/2010/main" val="401629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u="sng" kern="1200" dirty="0">
                <a:solidFill>
                  <a:schemeClr val="tx1"/>
                </a:solidFill>
                <a:effectLst/>
                <a:latin typeface="+mn-lt"/>
                <a:ea typeface="+mn-ea"/>
                <a:cs typeface="+mn-cs"/>
              </a:rPr>
              <a:t>Investigation:</a:t>
            </a:r>
            <a:r>
              <a:rPr lang="en-AU" sz="1200" kern="1200" dirty="0">
                <a:solidFill>
                  <a:schemeClr val="tx1"/>
                </a:solidFill>
                <a:effectLst/>
                <a:latin typeface="+mn-lt"/>
                <a:ea typeface="+mn-ea"/>
                <a:cs typeface="+mn-cs"/>
              </a:rPr>
              <a:t> Students work independently or in pairs to solve a range of number and word problems </a:t>
            </a:r>
            <a:r>
              <a:rPr lang="en-AU" sz="1200" b="1" kern="1200" dirty="0">
                <a:solidFill>
                  <a:schemeClr val="tx1"/>
                </a:solidFill>
                <a:effectLst/>
                <a:latin typeface="+mn-lt"/>
                <a:ea typeface="+mn-ea"/>
                <a:cs typeface="+mn-cs"/>
              </a:rPr>
              <a:t>(Assessment)</a:t>
            </a:r>
            <a:r>
              <a:rPr lang="en-AU" sz="1200" kern="1200" dirty="0">
                <a:solidFill>
                  <a:schemeClr val="tx1"/>
                </a:solidFill>
                <a:effectLst/>
                <a:latin typeface="+mn-lt"/>
                <a:ea typeface="+mn-ea"/>
                <a:cs typeface="+mn-cs"/>
              </a:rPr>
              <a:t> During sale times, businesses reduce the cost of their stock. </a:t>
            </a:r>
          </a:p>
          <a:p>
            <a:pPr lvl="0"/>
            <a:r>
              <a:rPr lang="en-AU" sz="1200" kern="1200" dirty="0">
                <a:solidFill>
                  <a:schemeClr val="tx1"/>
                </a:solidFill>
                <a:effectLst/>
                <a:latin typeface="+mn-lt"/>
                <a:ea typeface="+mn-ea"/>
                <a:cs typeface="+mn-cs"/>
              </a:rPr>
              <a:t>The table below lists the cost of horse equipment sold at a pet shop. Calculate the sale price of each item by deducting the discount from the original price, and write your result in the correct space in the table. The first one has been done for you.</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The pet shop owner is given a discount of 25% on the bulk purchase of 15 pond filters, each priced at 96 dollars. What are the total savings made by the shop owner? Show your working out. </a:t>
            </a:r>
          </a:p>
          <a:p>
            <a:pPr lvl="0"/>
            <a:r>
              <a:rPr lang="en-AU" sz="1200" kern="1200" dirty="0">
                <a:solidFill>
                  <a:schemeClr val="tx1"/>
                </a:solidFill>
                <a:effectLst/>
                <a:latin typeface="+mn-lt"/>
                <a:ea typeface="+mn-ea"/>
                <a:cs typeface="+mn-cs"/>
              </a:rPr>
              <a:t>The shop owner is given a discount of 30% on the bulk purchase of 62 bird ladders that usually cost $3.50 each. How much will the shop save? Show your working out.</a:t>
            </a:r>
          </a:p>
          <a:p>
            <a:pPr lvl="0"/>
            <a:r>
              <a:rPr lang="en-AU" sz="1200" kern="1200" dirty="0">
                <a:solidFill>
                  <a:schemeClr val="tx1"/>
                </a:solidFill>
                <a:effectLst/>
                <a:latin typeface="+mn-lt"/>
                <a:ea typeface="+mn-ea"/>
                <a:cs typeface="+mn-cs"/>
              </a:rPr>
              <a:t>Choose 8 items from the </a:t>
            </a:r>
            <a:r>
              <a:rPr lang="en-AU" sz="1200" kern="1200" dirty="0" err="1">
                <a:solidFill>
                  <a:schemeClr val="tx1"/>
                </a:solidFill>
                <a:effectLst/>
                <a:latin typeface="+mn-lt"/>
                <a:ea typeface="+mn-ea"/>
                <a:cs typeface="+mn-cs"/>
              </a:rPr>
              <a:t>Petbarn</a:t>
            </a:r>
            <a:r>
              <a:rPr lang="en-AU" sz="1200" kern="1200" dirty="0">
                <a:solidFill>
                  <a:schemeClr val="tx1"/>
                </a:solidFill>
                <a:effectLst/>
                <a:latin typeface="+mn-lt"/>
                <a:ea typeface="+mn-ea"/>
                <a:cs typeface="+mn-cs"/>
              </a:rPr>
              <a:t> website (</a:t>
            </a:r>
            <a:r>
              <a:rPr lang="en-AU" sz="1200" u="sng" kern="1200" dirty="0">
                <a:solidFill>
                  <a:schemeClr val="tx1"/>
                </a:solidFill>
                <a:effectLst/>
                <a:latin typeface="+mn-lt"/>
                <a:ea typeface="+mn-ea"/>
                <a:cs typeface="+mn-cs"/>
                <a:hlinkClick r:id="rId3"/>
              </a:rPr>
              <a:t>https://www.petbarn.com.au/</a:t>
            </a:r>
            <a:r>
              <a:rPr lang="en-AU" sz="1200" kern="1200" dirty="0">
                <a:solidFill>
                  <a:schemeClr val="tx1"/>
                </a:solidFill>
                <a:effectLst/>
                <a:latin typeface="+mn-lt"/>
                <a:ea typeface="+mn-ea"/>
                <a:cs typeface="+mn-cs"/>
              </a:rPr>
              <a:t>) that you might buy for a pet of your choice. List each item and its advertised price. Calculate the sale prices if each item were marked down by 10%, 25% and 30%.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If you order the items online you get a further 15% off each item. What would the new cost of each item be?</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21</a:t>
            </a:fld>
            <a:endParaRPr lang="en-AU"/>
          </a:p>
        </p:txBody>
      </p:sp>
    </p:spTree>
    <p:extLst>
      <p:ext uri="{BB962C8B-B14F-4D97-AF65-F5344CB8AC3E}">
        <p14:creationId xmlns:p14="http://schemas.microsoft.com/office/powerpoint/2010/main" val="177430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u="sng" kern="1200" dirty="0">
                <a:solidFill>
                  <a:schemeClr val="tx1"/>
                </a:solidFill>
                <a:effectLst/>
                <a:latin typeface="+mn-lt"/>
                <a:ea typeface="+mn-ea"/>
                <a:cs typeface="+mn-cs"/>
              </a:rPr>
              <a:t>Investigation:</a:t>
            </a:r>
            <a:r>
              <a:rPr lang="en-AU" sz="1200" kern="1200" dirty="0">
                <a:solidFill>
                  <a:schemeClr val="tx1"/>
                </a:solidFill>
                <a:effectLst/>
                <a:latin typeface="+mn-lt"/>
                <a:ea typeface="+mn-ea"/>
                <a:cs typeface="+mn-cs"/>
              </a:rPr>
              <a:t> Students work independently or in pairs to solve a range of number and word problems </a:t>
            </a:r>
            <a:r>
              <a:rPr lang="en-AU" sz="1200" b="1" kern="1200" dirty="0">
                <a:solidFill>
                  <a:schemeClr val="tx1"/>
                </a:solidFill>
                <a:effectLst/>
                <a:latin typeface="+mn-lt"/>
                <a:ea typeface="+mn-ea"/>
                <a:cs typeface="+mn-cs"/>
              </a:rPr>
              <a:t>(Assessment)</a:t>
            </a:r>
            <a:r>
              <a:rPr lang="en-AU" sz="1200" kern="1200" dirty="0">
                <a:solidFill>
                  <a:schemeClr val="tx1"/>
                </a:solidFill>
                <a:effectLst/>
                <a:latin typeface="+mn-lt"/>
                <a:ea typeface="+mn-ea"/>
                <a:cs typeface="+mn-cs"/>
              </a:rPr>
              <a:t> During sale times, businesses reduce the cost of their stock. </a:t>
            </a:r>
          </a:p>
          <a:p>
            <a:pPr lvl="0"/>
            <a:r>
              <a:rPr lang="en-AU" sz="1200" kern="1200" dirty="0">
                <a:solidFill>
                  <a:schemeClr val="tx1"/>
                </a:solidFill>
                <a:effectLst/>
                <a:latin typeface="+mn-lt"/>
                <a:ea typeface="+mn-ea"/>
                <a:cs typeface="+mn-cs"/>
              </a:rPr>
              <a:t>The table below lists the cost of horse equipment sold at a pet shop. Calculate the sale price of each item by deducting the discount from the original price, and write your result in the correct space in the table. The first one has been done for you.</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The pet shop owner is given a discount of 25% on the bulk purchase of 15 pond filters, each priced at 96 dollars. What are the total savings made by the shop owner? Show your working out. </a:t>
            </a:r>
          </a:p>
          <a:p>
            <a:pPr lvl="0"/>
            <a:r>
              <a:rPr lang="en-AU" sz="1200" kern="1200" dirty="0">
                <a:solidFill>
                  <a:schemeClr val="tx1"/>
                </a:solidFill>
                <a:effectLst/>
                <a:latin typeface="+mn-lt"/>
                <a:ea typeface="+mn-ea"/>
                <a:cs typeface="+mn-cs"/>
              </a:rPr>
              <a:t>The shop owner is given a discount of 30% on the bulk purchase of 62 bird ladders that usually cost $3.50 each. How much will the shop save? Show your working out.</a:t>
            </a:r>
          </a:p>
          <a:p>
            <a:pPr lvl="0"/>
            <a:r>
              <a:rPr lang="en-AU" sz="1200" kern="1200" dirty="0">
                <a:solidFill>
                  <a:schemeClr val="tx1"/>
                </a:solidFill>
                <a:effectLst/>
                <a:latin typeface="+mn-lt"/>
                <a:ea typeface="+mn-ea"/>
                <a:cs typeface="+mn-cs"/>
              </a:rPr>
              <a:t>Choose 8 items from the </a:t>
            </a:r>
            <a:r>
              <a:rPr lang="en-AU" sz="1200" kern="1200" dirty="0" err="1">
                <a:solidFill>
                  <a:schemeClr val="tx1"/>
                </a:solidFill>
                <a:effectLst/>
                <a:latin typeface="+mn-lt"/>
                <a:ea typeface="+mn-ea"/>
                <a:cs typeface="+mn-cs"/>
              </a:rPr>
              <a:t>Petbarn</a:t>
            </a:r>
            <a:r>
              <a:rPr lang="en-AU" sz="1200" kern="1200" dirty="0">
                <a:solidFill>
                  <a:schemeClr val="tx1"/>
                </a:solidFill>
                <a:effectLst/>
                <a:latin typeface="+mn-lt"/>
                <a:ea typeface="+mn-ea"/>
                <a:cs typeface="+mn-cs"/>
              </a:rPr>
              <a:t> website (</a:t>
            </a:r>
            <a:r>
              <a:rPr lang="en-AU" sz="1200" u="sng" kern="1200" dirty="0">
                <a:solidFill>
                  <a:schemeClr val="tx1"/>
                </a:solidFill>
                <a:effectLst/>
                <a:latin typeface="+mn-lt"/>
                <a:ea typeface="+mn-ea"/>
                <a:cs typeface="+mn-cs"/>
                <a:hlinkClick r:id="rId3"/>
              </a:rPr>
              <a:t>https://www.petbarn.com.au/</a:t>
            </a:r>
            <a:r>
              <a:rPr lang="en-AU" sz="1200" kern="1200" dirty="0">
                <a:solidFill>
                  <a:schemeClr val="tx1"/>
                </a:solidFill>
                <a:effectLst/>
                <a:latin typeface="+mn-lt"/>
                <a:ea typeface="+mn-ea"/>
                <a:cs typeface="+mn-cs"/>
              </a:rPr>
              <a:t>) that you might buy for a pet of your choice. List each item and its advertised price. Calculate the sale prices if each item were marked down by 10%, 25% and 30%.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If you order the items online you get a further 15% off each item. What would the new cost of each item be?</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22</a:t>
            </a:fld>
            <a:endParaRPr lang="en-AU"/>
          </a:p>
        </p:txBody>
      </p:sp>
    </p:spTree>
    <p:extLst>
      <p:ext uri="{BB962C8B-B14F-4D97-AF65-F5344CB8AC3E}">
        <p14:creationId xmlns:p14="http://schemas.microsoft.com/office/powerpoint/2010/main" val="261842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Display the problem: </a:t>
            </a:r>
            <a:r>
              <a:rPr lang="en-AU" sz="1200" i="1" kern="1200" dirty="0">
                <a:solidFill>
                  <a:schemeClr val="tx1"/>
                </a:solidFill>
                <a:effectLst/>
                <a:latin typeface="+mn-lt"/>
                <a:ea typeface="+mn-ea"/>
                <a:cs typeface="+mn-cs"/>
              </a:rPr>
              <a:t>You have 48 lollies. You can choose between having 4/6 or 5/8 of the total amount of lollies. Which would give you the most amount of lollies?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Discuss what the problem is asking. Allow pairs time to explore this question before sharing ways we might solve it.</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4</a:t>
            </a:fld>
            <a:endParaRPr lang="en-AU"/>
          </a:p>
        </p:txBody>
      </p:sp>
    </p:spTree>
    <p:extLst>
      <p:ext uri="{BB962C8B-B14F-4D97-AF65-F5344CB8AC3E}">
        <p14:creationId xmlns:p14="http://schemas.microsoft.com/office/powerpoint/2010/main" val="182182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u="sng" kern="1200" dirty="0">
                <a:solidFill>
                  <a:schemeClr val="tx1"/>
                </a:solidFill>
                <a:effectLst/>
                <a:latin typeface="+mn-lt"/>
                <a:ea typeface="+mn-ea"/>
                <a:cs typeface="+mn-cs"/>
              </a:rPr>
              <a:t>Investigation:</a:t>
            </a:r>
            <a:r>
              <a:rPr lang="en-AU" sz="1200" kern="1200" dirty="0">
                <a:solidFill>
                  <a:schemeClr val="tx1"/>
                </a:solidFill>
                <a:effectLst/>
                <a:latin typeface="+mn-lt"/>
                <a:ea typeface="+mn-ea"/>
                <a:cs typeface="+mn-cs"/>
              </a:rPr>
              <a:t> Students work independently or in pairs to solve the following problems, including showing their working out. (</a:t>
            </a:r>
            <a:r>
              <a:rPr lang="en-AU" sz="1200" b="1" kern="1200" dirty="0">
                <a:solidFill>
                  <a:schemeClr val="tx1"/>
                </a:solidFill>
                <a:effectLst/>
                <a:latin typeface="+mn-lt"/>
                <a:ea typeface="+mn-ea"/>
                <a:cs typeface="+mn-cs"/>
              </a:rPr>
              <a:t>NB:</a:t>
            </a:r>
            <a:r>
              <a:rPr lang="en-AU" sz="1200" kern="1200" dirty="0">
                <a:solidFill>
                  <a:schemeClr val="tx1"/>
                </a:solidFill>
                <a:effectLst/>
                <a:latin typeface="+mn-lt"/>
                <a:ea typeface="+mn-ea"/>
                <a:cs typeface="+mn-cs"/>
              </a:rPr>
              <a:t> problem sourced from </a:t>
            </a:r>
            <a:r>
              <a:rPr lang="en-AU" sz="1200" kern="1200" dirty="0" err="1">
                <a:solidFill>
                  <a:schemeClr val="tx1"/>
                </a:solidFill>
                <a:effectLst/>
                <a:latin typeface="+mn-lt"/>
                <a:ea typeface="+mn-ea"/>
                <a:cs typeface="+mn-cs"/>
              </a:rPr>
              <a:t>Nrich</a:t>
            </a:r>
            <a:r>
              <a:rPr lang="en-AU" sz="1200" kern="1200" dirty="0">
                <a:solidFill>
                  <a:schemeClr val="tx1"/>
                </a:solidFill>
                <a:effectLst/>
                <a:latin typeface="+mn-lt"/>
                <a:ea typeface="+mn-ea"/>
                <a:cs typeface="+mn-cs"/>
              </a:rPr>
              <a:t> Maths: </a:t>
            </a:r>
            <a:r>
              <a:rPr lang="en-AU" sz="1200" u="sng" kern="1200" dirty="0">
                <a:solidFill>
                  <a:schemeClr val="tx1"/>
                </a:solidFill>
                <a:effectLst/>
                <a:latin typeface="+mn-lt"/>
                <a:ea typeface="+mn-ea"/>
                <a:cs typeface="+mn-cs"/>
                <a:hlinkClick r:id="rId3"/>
              </a:rPr>
              <a:t>https://nrich.maths.org/2312</a:t>
            </a:r>
            <a:r>
              <a:rPr lang="en-AU" sz="1200" kern="1200" dirty="0">
                <a:solidFill>
                  <a:schemeClr val="tx1"/>
                </a:solidFill>
                <a:effectLst/>
                <a:latin typeface="+mn-lt"/>
                <a:ea typeface="+mn-ea"/>
                <a:cs typeface="+mn-cs"/>
              </a:rPr>
              <a:t> )</a:t>
            </a:r>
          </a:p>
          <a:p>
            <a:pPr marL="228600" lvl="0" indent="-228600">
              <a:buFont typeface="+mj-lt"/>
              <a:buAutoNum type="arabicPeriod"/>
            </a:pPr>
            <a:r>
              <a:rPr lang="en-AU" sz="1200" kern="1200" dirty="0">
                <a:solidFill>
                  <a:schemeClr val="tx1"/>
                </a:solidFill>
                <a:effectLst/>
                <a:latin typeface="+mn-lt"/>
                <a:ea typeface="+mn-ea"/>
                <a:cs typeface="+mn-cs"/>
              </a:rPr>
              <a:t>A little monkey had 60 peaches. On the first day he decided to keep ¾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On the second day he decided to keep 7/11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On the third day he decided to keep 5/9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On the fourth day he decided to keep 2/7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On the fifth day he decided to keep 2/3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How many did he have left at the end?</a:t>
            </a:r>
          </a:p>
          <a:p>
            <a:pPr marL="228600" lvl="0" indent="-228600">
              <a:buFont typeface="+mj-lt"/>
              <a:buAutoNum type="arabicPeriod"/>
            </a:pPr>
            <a:r>
              <a:rPr lang="en-AU" sz="1200" kern="1200" dirty="0">
                <a:solidFill>
                  <a:schemeClr val="tx1"/>
                </a:solidFill>
                <a:effectLst/>
                <a:latin typeface="+mn-lt"/>
                <a:ea typeface="+mn-ea"/>
                <a:cs typeface="+mn-cs"/>
              </a:rPr>
              <a:t>A little monkey had 75 peaches. Each day, he kept a fraction of his peaches, gave the rest away, and then ate one. These are the fractions he decided to keep: ½, ¼, ¾, 3/5, 5/6, 11/15</a:t>
            </a:r>
          </a:p>
          <a:p>
            <a:r>
              <a:rPr lang="en-AU" sz="1200" kern="1200" dirty="0">
                <a:solidFill>
                  <a:schemeClr val="tx1"/>
                </a:solidFill>
                <a:effectLst/>
                <a:latin typeface="+mn-lt"/>
                <a:ea typeface="+mn-ea"/>
                <a:cs typeface="+mn-cs"/>
              </a:rPr>
              <a:t>In which order did he use the fractions so that he was left with just one peach at the end?</a:t>
            </a:r>
          </a:p>
          <a:p>
            <a:pPr marL="228600" indent="-228600">
              <a:buFont typeface="+mj-lt"/>
              <a:buAutoNum type="arabicPeriod" startAt="3"/>
            </a:pPr>
            <a:r>
              <a:rPr lang="en-AU" sz="1200" kern="1200" dirty="0">
                <a:solidFill>
                  <a:schemeClr val="tx1"/>
                </a:solidFill>
                <a:effectLst/>
                <a:latin typeface="+mn-lt"/>
                <a:ea typeface="+mn-ea"/>
                <a:cs typeface="+mn-cs"/>
              </a:rPr>
              <a:t>Whenever the monkey has peaches, he always keeps a fraction of them each day, gives the rest away, and then eats one. I wonder how long he could make his peaches last for?</a:t>
            </a:r>
          </a:p>
          <a:p>
            <a:r>
              <a:rPr lang="en-AU" sz="1200" kern="1200" dirty="0">
                <a:solidFill>
                  <a:schemeClr val="tx1"/>
                </a:solidFill>
                <a:effectLst/>
                <a:latin typeface="+mn-lt"/>
                <a:ea typeface="+mn-ea"/>
                <a:cs typeface="+mn-cs"/>
              </a:rPr>
              <a:t>Here are his rules:</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Each fraction must be in its simplest form and must be less than 1.</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denominator is never the same as the number of peaches left (for example, if there were 45 peaches left, he would not be allowed to keep 44/45 of them).</a:t>
            </a:r>
          </a:p>
          <a:p>
            <a:pPr marL="228600" lvl="0" indent="-228600">
              <a:buFont typeface="+mj-lt"/>
              <a:buAutoNum type="arabicPeriod" startAt="4"/>
            </a:pPr>
            <a:r>
              <a:rPr lang="en-AU" sz="1200" kern="1200" dirty="0">
                <a:solidFill>
                  <a:schemeClr val="tx1"/>
                </a:solidFill>
                <a:effectLst/>
                <a:latin typeface="+mn-lt"/>
                <a:ea typeface="+mn-ea"/>
                <a:cs typeface="+mn-cs"/>
              </a:rPr>
              <a:t>Can you start with fewer than 100 peaches and choose fractions so that there is at least one peach left after a week?</a:t>
            </a:r>
          </a:p>
          <a:p>
            <a:pPr marL="228600" lvl="0" indent="-228600">
              <a:buFont typeface="+mj-lt"/>
              <a:buAutoNum type="arabicPeriod" startAt="5"/>
            </a:pPr>
            <a:r>
              <a:rPr lang="en-AU" sz="1200" kern="1200" dirty="0">
                <a:solidFill>
                  <a:schemeClr val="tx1"/>
                </a:solidFill>
                <a:effectLst/>
                <a:latin typeface="+mn-lt"/>
                <a:ea typeface="+mn-ea"/>
                <a:cs typeface="+mn-cs"/>
              </a:rPr>
              <a:t>What is the longest that you can make them last, starting with fewer than 100 peaches?</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5</a:t>
            </a:fld>
            <a:endParaRPr lang="en-AU"/>
          </a:p>
        </p:txBody>
      </p:sp>
    </p:spTree>
    <p:extLst>
      <p:ext uri="{BB962C8B-B14F-4D97-AF65-F5344CB8AC3E}">
        <p14:creationId xmlns:p14="http://schemas.microsoft.com/office/powerpoint/2010/main" val="14980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u="sng" kern="1200" dirty="0">
                <a:solidFill>
                  <a:schemeClr val="tx1"/>
                </a:solidFill>
                <a:effectLst/>
                <a:latin typeface="+mn-lt"/>
                <a:ea typeface="+mn-ea"/>
                <a:cs typeface="+mn-cs"/>
              </a:rPr>
              <a:t>Investigation:</a:t>
            </a:r>
            <a:r>
              <a:rPr lang="en-AU" sz="1200" kern="1200" dirty="0">
                <a:solidFill>
                  <a:schemeClr val="tx1"/>
                </a:solidFill>
                <a:effectLst/>
                <a:latin typeface="+mn-lt"/>
                <a:ea typeface="+mn-ea"/>
                <a:cs typeface="+mn-cs"/>
              </a:rPr>
              <a:t> Students work independently or in pairs to solve the following problems, including showing their working out. (</a:t>
            </a:r>
            <a:r>
              <a:rPr lang="en-AU" sz="1200" b="1" kern="1200" dirty="0">
                <a:solidFill>
                  <a:schemeClr val="tx1"/>
                </a:solidFill>
                <a:effectLst/>
                <a:latin typeface="+mn-lt"/>
                <a:ea typeface="+mn-ea"/>
                <a:cs typeface="+mn-cs"/>
              </a:rPr>
              <a:t>NB:</a:t>
            </a:r>
            <a:r>
              <a:rPr lang="en-AU" sz="1200" kern="1200" dirty="0">
                <a:solidFill>
                  <a:schemeClr val="tx1"/>
                </a:solidFill>
                <a:effectLst/>
                <a:latin typeface="+mn-lt"/>
                <a:ea typeface="+mn-ea"/>
                <a:cs typeface="+mn-cs"/>
              </a:rPr>
              <a:t> problem sourced from </a:t>
            </a:r>
            <a:r>
              <a:rPr lang="en-AU" sz="1200" kern="1200" dirty="0" err="1">
                <a:solidFill>
                  <a:schemeClr val="tx1"/>
                </a:solidFill>
                <a:effectLst/>
                <a:latin typeface="+mn-lt"/>
                <a:ea typeface="+mn-ea"/>
                <a:cs typeface="+mn-cs"/>
              </a:rPr>
              <a:t>Nrich</a:t>
            </a:r>
            <a:r>
              <a:rPr lang="en-AU" sz="1200" kern="1200" dirty="0">
                <a:solidFill>
                  <a:schemeClr val="tx1"/>
                </a:solidFill>
                <a:effectLst/>
                <a:latin typeface="+mn-lt"/>
                <a:ea typeface="+mn-ea"/>
                <a:cs typeface="+mn-cs"/>
              </a:rPr>
              <a:t> Maths: </a:t>
            </a:r>
            <a:r>
              <a:rPr lang="en-AU" sz="1200" u="sng" kern="1200" dirty="0">
                <a:solidFill>
                  <a:schemeClr val="tx1"/>
                </a:solidFill>
                <a:effectLst/>
                <a:latin typeface="+mn-lt"/>
                <a:ea typeface="+mn-ea"/>
                <a:cs typeface="+mn-cs"/>
                <a:hlinkClick r:id="rId3"/>
              </a:rPr>
              <a:t>https://nrich.maths.org/2312</a:t>
            </a:r>
            <a:r>
              <a:rPr lang="en-AU" sz="1200" kern="1200" dirty="0">
                <a:solidFill>
                  <a:schemeClr val="tx1"/>
                </a:solidFill>
                <a:effectLst/>
                <a:latin typeface="+mn-lt"/>
                <a:ea typeface="+mn-ea"/>
                <a:cs typeface="+mn-cs"/>
              </a:rPr>
              <a:t> )</a:t>
            </a:r>
          </a:p>
          <a:p>
            <a:pPr marL="228600" lvl="0" indent="-228600">
              <a:buFont typeface="+mj-lt"/>
              <a:buAutoNum type="arabicPeriod"/>
            </a:pPr>
            <a:r>
              <a:rPr lang="en-AU" sz="1200" kern="1200" dirty="0">
                <a:solidFill>
                  <a:schemeClr val="tx1"/>
                </a:solidFill>
                <a:effectLst/>
                <a:latin typeface="+mn-lt"/>
                <a:ea typeface="+mn-ea"/>
                <a:cs typeface="+mn-cs"/>
              </a:rPr>
              <a:t>A little monkey had 60 peaches. On the first day he decided to keep ¾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On the second day he decided to keep 7/11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On the third day he decided to keep 5/9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On the fourth day he decided to keep 2/7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On the fifth day he decided to keep 2/3 of his peaches.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He gave the rest away. Then he ate one. How many did he have left at the end?</a:t>
            </a:r>
          </a:p>
          <a:p>
            <a:pPr marL="228600" lvl="0" indent="-228600">
              <a:buFont typeface="+mj-lt"/>
              <a:buAutoNum type="arabicPeriod"/>
            </a:pPr>
            <a:r>
              <a:rPr lang="en-AU" sz="1200" kern="1200" dirty="0">
                <a:solidFill>
                  <a:schemeClr val="tx1"/>
                </a:solidFill>
                <a:effectLst/>
                <a:latin typeface="+mn-lt"/>
                <a:ea typeface="+mn-ea"/>
                <a:cs typeface="+mn-cs"/>
              </a:rPr>
              <a:t>A little monkey had 75 peaches. Each day, he kept a fraction of his peaches, gave the rest away, and then ate one. These are the fractions he decided to keep: ½, ¼, ¾, 3/5, 5/6, 11/15</a:t>
            </a:r>
          </a:p>
          <a:p>
            <a:r>
              <a:rPr lang="en-AU" sz="1200" kern="1200" dirty="0">
                <a:solidFill>
                  <a:schemeClr val="tx1"/>
                </a:solidFill>
                <a:effectLst/>
                <a:latin typeface="+mn-lt"/>
                <a:ea typeface="+mn-ea"/>
                <a:cs typeface="+mn-cs"/>
              </a:rPr>
              <a:t>In which order did he use the fractions so that he was left with just one peach at the end?</a:t>
            </a:r>
          </a:p>
          <a:p>
            <a:pPr marL="228600" indent="-228600">
              <a:buFont typeface="+mj-lt"/>
              <a:buAutoNum type="arabicPeriod" startAt="3"/>
            </a:pPr>
            <a:r>
              <a:rPr lang="en-AU" sz="1200" kern="1200" dirty="0">
                <a:solidFill>
                  <a:schemeClr val="tx1"/>
                </a:solidFill>
                <a:effectLst/>
                <a:latin typeface="+mn-lt"/>
                <a:ea typeface="+mn-ea"/>
                <a:cs typeface="+mn-cs"/>
              </a:rPr>
              <a:t>Whenever the monkey has peaches, he always keeps a fraction of them each day, gives the rest away, and then eats one. I wonder how long he could make his peaches last for?</a:t>
            </a:r>
          </a:p>
          <a:p>
            <a:r>
              <a:rPr lang="en-AU" sz="1200" kern="1200" dirty="0">
                <a:solidFill>
                  <a:schemeClr val="tx1"/>
                </a:solidFill>
                <a:effectLst/>
                <a:latin typeface="+mn-lt"/>
                <a:ea typeface="+mn-ea"/>
                <a:cs typeface="+mn-cs"/>
              </a:rPr>
              <a:t>Here are his rules:</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Each fraction must be in its simplest form and must be less than 1.</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denominator is never the same as the number of peaches left (for example, if there were 45 peaches left, he would not be allowed to keep 44/45 of them).</a:t>
            </a:r>
          </a:p>
          <a:p>
            <a:pPr marL="228600" lvl="0" indent="-228600">
              <a:buFont typeface="+mj-lt"/>
              <a:buAutoNum type="arabicPeriod" startAt="4"/>
            </a:pPr>
            <a:r>
              <a:rPr lang="en-AU" sz="1200" kern="1200" dirty="0">
                <a:solidFill>
                  <a:schemeClr val="tx1"/>
                </a:solidFill>
                <a:effectLst/>
                <a:latin typeface="+mn-lt"/>
                <a:ea typeface="+mn-ea"/>
                <a:cs typeface="+mn-cs"/>
              </a:rPr>
              <a:t>Can you start with fewer than 100 peaches and choose fractions so that there is at least one peach left after a week?</a:t>
            </a:r>
          </a:p>
          <a:p>
            <a:pPr marL="228600" lvl="0" indent="-228600">
              <a:buFont typeface="+mj-lt"/>
              <a:buAutoNum type="arabicPeriod" startAt="5"/>
            </a:pPr>
            <a:r>
              <a:rPr lang="en-AU" sz="1200" kern="1200" dirty="0">
                <a:solidFill>
                  <a:schemeClr val="tx1"/>
                </a:solidFill>
                <a:effectLst/>
                <a:latin typeface="+mn-lt"/>
                <a:ea typeface="+mn-ea"/>
                <a:cs typeface="+mn-cs"/>
              </a:rPr>
              <a:t>What is the longest that you can make them last, starting with fewer than 100 peaches?</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6</a:t>
            </a:fld>
            <a:endParaRPr lang="en-AU"/>
          </a:p>
        </p:txBody>
      </p:sp>
    </p:spTree>
    <p:extLst>
      <p:ext uri="{BB962C8B-B14F-4D97-AF65-F5344CB8AC3E}">
        <p14:creationId xmlns:p14="http://schemas.microsoft.com/office/powerpoint/2010/main" val="359917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Display the problem: </a:t>
            </a:r>
            <a:r>
              <a:rPr lang="en-AU" sz="1200" i="1" kern="1200" dirty="0">
                <a:solidFill>
                  <a:schemeClr val="tx1"/>
                </a:solidFill>
                <a:effectLst/>
                <a:latin typeface="+mn-lt"/>
                <a:ea typeface="+mn-ea"/>
                <a:cs typeface="+mn-cs"/>
              </a:rPr>
              <a:t>You have 56 marshmallows to share at a party. But you have to give some to your brother. You can either keep 3/7 or ½ of the marshmallows to share at your party. Explain which fraction you would choose so that you had the greatest amount to share at your party. </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Discuss what the problem is asking. Allow pairs time to explore this question before sharing ways we might solve it.</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8</a:t>
            </a:fld>
            <a:endParaRPr lang="en-AU"/>
          </a:p>
        </p:txBody>
      </p:sp>
    </p:spTree>
    <p:extLst>
      <p:ext uri="{BB962C8B-B14F-4D97-AF65-F5344CB8AC3E}">
        <p14:creationId xmlns:p14="http://schemas.microsoft.com/office/powerpoint/2010/main" val="4231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b="1" kern="1200" dirty="0">
                <a:solidFill>
                  <a:schemeClr val="tx1"/>
                </a:solidFill>
                <a:effectLst/>
                <a:latin typeface="+mn-lt"/>
                <a:ea typeface="+mn-ea"/>
                <a:cs typeface="+mn-cs"/>
              </a:rPr>
              <a:t>Extension:</a:t>
            </a:r>
            <a:r>
              <a:rPr lang="en-AU" sz="1200" kern="1200" dirty="0">
                <a:solidFill>
                  <a:schemeClr val="tx1"/>
                </a:solidFill>
                <a:effectLst/>
                <a:latin typeface="+mn-lt"/>
                <a:ea typeface="+mn-ea"/>
                <a:cs typeface="+mn-cs"/>
              </a:rPr>
              <a:t> Students work independently or in pairs to solve the problem: </a:t>
            </a:r>
            <a:r>
              <a:rPr lang="en-AU" sz="1200" i="1" kern="1200" dirty="0">
                <a:solidFill>
                  <a:schemeClr val="tx1"/>
                </a:solidFill>
                <a:effectLst/>
                <a:latin typeface="+mn-lt"/>
                <a:ea typeface="+mn-ea"/>
                <a:cs typeface="+mn-cs"/>
              </a:rPr>
              <a:t>Ben, Jack and Emma were playing a game with a box of 40 counters - they were not using all of them. They each had a small pile of counters in front of them.</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All at the same time, Ben passed a third of his counters to Jack, Jack passed a quarter of his counters to Emma, and Emma passed a fifth of her counters to Ben. They all passed on more than one counter. After this they all had the same number of counters. How many could each of them have started with?</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NB:</a:t>
            </a:r>
            <a:r>
              <a:rPr lang="en-AU" sz="1200" kern="1200" dirty="0">
                <a:solidFill>
                  <a:schemeClr val="tx1"/>
                </a:solidFill>
                <a:effectLst/>
                <a:latin typeface="+mn-lt"/>
                <a:ea typeface="+mn-ea"/>
                <a:cs typeface="+mn-cs"/>
              </a:rPr>
              <a:t> problem sourced from </a:t>
            </a:r>
            <a:r>
              <a:rPr lang="en-AU" sz="1200" kern="1200" dirty="0" err="1">
                <a:solidFill>
                  <a:schemeClr val="tx1"/>
                </a:solidFill>
                <a:effectLst/>
                <a:latin typeface="+mn-lt"/>
                <a:ea typeface="+mn-ea"/>
                <a:cs typeface="+mn-cs"/>
              </a:rPr>
              <a:t>Nrich</a:t>
            </a:r>
            <a:r>
              <a:rPr lang="en-AU" sz="1200" kern="1200" dirty="0">
                <a:solidFill>
                  <a:schemeClr val="tx1"/>
                </a:solidFill>
                <a:effectLst/>
                <a:latin typeface="+mn-lt"/>
                <a:ea typeface="+mn-ea"/>
                <a:cs typeface="+mn-cs"/>
              </a:rPr>
              <a:t> Maths: </a:t>
            </a:r>
            <a:r>
              <a:rPr lang="en-AU" sz="1200" u="sng" kern="1200" dirty="0">
                <a:solidFill>
                  <a:schemeClr val="tx1"/>
                </a:solidFill>
                <a:effectLst/>
                <a:latin typeface="+mn-lt"/>
                <a:ea typeface="+mn-ea"/>
                <a:cs typeface="+mn-cs"/>
                <a:hlinkClick r:id="rId3"/>
              </a:rPr>
              <a:t>https://nrich.maths.org/2382</a:t>
            </a:r>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9</a:t>
            </a:fld>
            <a:endParaRPr lang="en-AU"/>
          </a:p>
        </p:txBody>
      </p:sp>
    </p:spTree>
    <p:extLst>
      <p:ext uri="{BB962C8B-B14F-4D97-AF65-F5344CB8AC3E}">
        <p14:creationId xmlns:p14="http://schemas.microsoft.com/office/powerpoint/2010/main" val="196625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Display the problem: </a:t>
            </a:r>
            <a:r>
              <a:rPr lang="en-AU" sz="1200" i="1" kern="1200" dirty="0">
                <a:solidFill>
                  <a:schemeClr val="tx1"/>
                </a:solidFill>
                <a:effectLst/>
                <a:latin typeface="+mn-lt"/>
                <a:ea typeface="+mn-ea"/>
                <a:cs typeface="+mn-cs"/>
              </a:rPr>
              <a:t>When Jim the farmer passed away, his will said that he wanted to leave 50% (1/2) of his sheep to his oldest child, 25% (1/4) of his sheet to his middle child and 20% (1/5) to his youngest child. Jim only had 19 sheep, so his neighbour Harry lent Jim’s family another sheep to make the numbers easier. How did Jim’s family manage to share the sheep out and give Harry’s sheep back? </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Discuss what the problem is asking. Allow pairs time to explore this question before sharing ways we might solve it.</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11</a:t>
            </a:fld>
            <a:endParaRPr lang="en-AU"/>
          </a:p>
        </p:txBody>
      </p:sp>
    </p:spTree>
    <p:extLst>
      <p:ext uri="{BB962C8B-B14F-4D97-AF65-F5344CB8AC3E}">
        <p14:creationId xmlns:p14="http://schemas.microsoft.com/office/powerpoint/2010/main" val="392744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u="sng" kern="1200" dirty="0">
                <a:solidFill>
                  <a:schemeClr val="tx1"/>
                </a:solidFill>
                <a:effectLst/>
                <a:latin typeface="+mn-lt"/>
                <a:ea typeface="+mn-ea"/>
                <a:cs typeface="+mn-cs"/>
              </a:rPr>
              <a:t>Investigation:</a:t>
            </a:r>
            <a:r>
              <a:rPr lang="en-AU" sz="1200" kern="1200" dirty="0">
                <a:solidFill>
                  <a:schemeClr val="tx1"/>
                </a:solidFill>
                <a:effectLst/>
                <a:latin typeface="+mn-lt"/>
                <a:ea typeface="+mn-ea"/>
                <a:cs typeface="+mn-cs"/>
              </a:rPr>
              <a:t> Students work independently or in pairs to solve problems using Dan’s Digital World brochure.</a:t>
            </a:r>
          </a:p>
          <a:p>
            <a:pPr lvl="0"/>
            <a:r>
              <a:rPr lang="en-AU" sz="1200" b="1" kern="1200" dirty="0">
                <a:solidFill>
                  <a:schemeClr val="tx1"/>
                </a:solidFill>
                <a:effectLst/>
                <a:latin typeface="+mn-lt"/>
                <a:ea typeface="+mn-ea"/>
                <a:cs typeface="+mn-cs"/>
              </a:rPr>
              <a:t>Spending Spree:</a:t>
            </a:r>
            <a:r>
              <a:rPr lang="en-AU" sz="1200" kern="1200" dirty="0">
                <a:solidFill>
                  <a:schemeClr val="tx1"/>
                </a:solidFill>
                <a:effectLst/>
                <a:latin typeface="+mn-lt"/>
                <a:ea typeface="+mn-ea"/>
                <a:cs typeface="+mn-cs"/>
              </a:rPr>
              <a:t> You are setting up your home entertainment system and you need to buy a TV, Speaker System and Game Console. Dan has decided to do you a special deal. He will give you 30% off the TV, 25% off the Speaker System and 15% off the Game Console Bundle. You decide to take the extra 3-year warranty on each of the products. Calculate the total cost to set up your home entertainment system.</a:t>
            </a:r>
          </a:p>
          <a:p>
            <a:pPr lvl="0"/>
            <a:r>
              <a:rPr lang="en-AU" sz="1200" b="1" kern="1200" dirty="0">
                <a:solidFill>
                  <a:schemeClr val="tx1"/>
                </a:solidFill>
                <a:effectLst/>
                <a:latin typeface="+mn-lt"/>
                <a:ea typeface="+mn-ea"/>
                <a:cs typeface="+mn-cs"/>
              </a:rPr>
              <a:t>Camera Crazy: </a:t>
            </a:r>
            <a:r>
              <a:rPr lang="en-AU" sz="1200" kern="1200" dirty="0">
                <a:solidFill>
                  <a:schemeClr val="tx1"/>
                </a:solidFill>
                <a:effectLst/>
                <a:latin typeface="+mn-lt"/>
                <a:ea typeface="+mn-ea"/>
                <a:cs typeface="+mn-cs"/>
              </a:rPr>
              <a:t>You are interested in taking a photography course, but will need to buy a new digital camera, a memory card and a laptop to upload your photos. Dan loves photography, so he has offered you a 5% discount on the camera and a 12% discount on the laptop. You decide to take the extra 3-year warranty just for the camera. How much will it cost you to get set up for your course?</a:t>
            </a: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12</a:t>
            </a:fld>
            <a:endParaRPr lang="en-AU"/>
          </a:p>
        </p:txBody>
      </p:sp>
    </p:spTree>
    <p:extLst>
      <p:ext uri="{BB962C8B-B14F-4D97-AF65-F5344CB8AC3E}">
        <p14:creationId xmlns:p14="http://schemas.microsoft.com/office/powerpoint/2010/main" val="140401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b="1" kern="1200" dirty="0">
                <a:solidFill>
                  <a:schemeClr val="tx1"/>
                </a:solidFill>
                <a:effectLst/>
                <a:latin typeface="+mn-lt"/>
                <a:ea typeface="+mn-ea"/>
                <a:cs typeface="+mn-cs"/>
              </a:rPr>
              <a:t>Extension:</a:t>
            </a:r>
            <a:r>
              <a:rPr lang="en-AU" sz="1200" kern="1200" dirty="0">
                <a:solidFill>
                  <a:schemeClr val="tx1"/>
                </a:solidFill>
                <a:effectLst/>
                <a:latin typeface="+mn-lt"/>
                <a:ea typeface="+mn-ea"/>
                <a:cs typeface="+mn-cs"/>
              </a:rPr>
              <a:t> Students work independently or in pairs to solve the problem: </a:t>
            </a:r>
            <a:r>
              <a:rPr lang="en-AU" sz="1200" i="1" kern="1200" dirty="0">
                <a:solidFill>
                  <a:schemeClr val="tx1"/>
                </a:solidFill>
                <a:effectLst/>
                <a:latin typeface="+mn-lt"/>
                <a:ea typeface="+mn-ea"/>
                <a:cs typeface="+mn-cs"/>
              </a:rPr>
              <a:t>A property developer sells two houses, each for $252,000. Based on the prices he paid, he made a 20% loss on one of the houses and a profit of 20% in the other. Overall, did he make a profit or loss? How much?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EC11533-0D12-4889-8791-8CA17EFB9D43}" type="slidenum">
              <a:rPr lang="en-AU" smtClean="0"/>
              <a:t>13</a:t>
            </a:fld>
            <a:endParaRPr lang="en-AU"/>
          </a:p>
        </p:txBody>
      </p:sp>
    </p:spTree>
    <p:extLst>
      <p:ext uri="{BB962C8B-B14F-4D97-AF65-F5344CB8AC3E}">
        <p14:creationId xmlns:p14="http://schemas.microsoft.com/office/powerpoint/2010/main" val="5019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8F08344-1B2A-4CDE-AE79-DF8C87C8FF93}" type="datetimeFigureOut">
              <a:rPr lang="en-AU" smtClean="0"/>
              <a:t>5/03/2018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6F6039-D3D0-4248-9ECC-E5ED7C0A38C4}"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51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08344-1B2A-4CDE-AE79-DF8C87C8FF93}" type="datetimeFigureOut">
              <a:rPr lang="en-AU" smtClean="0"/>
              <a:t>5/03/2018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6F6039-D3D0-4248-9ECC-E5ED7C0A38C4}" type="slidenum">
              <a:rPr lang="en-AU" smtClean="0"/>
              <a:t>‹#›</a:t>
            </a:fld>
            <a:endParaRPr lang="en-AU"/>
          </a:p>
        </p:txBody>
      </p:sp>
    </p:spTree>
    <p:extLst>
      <p:ext uri="{BB962C8B-B14F-4D97-AF65-F5344CB8AC3E}">
        <p14:creationId xmlns:p14="http://schemas.microsoft.com/office/powerpoint/2010/main" val="19745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08344-1B2A-4CDE-AE79-DF8C87C8FF93}" type="datetimeFigureOut">
              <a:rPr lang="en-AU" smtClean="0"/>
              <a:t>5/03/2018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6F6039-D3D0-4248-9ECC-E5ED7C0A38C4}" type="slidenum">
              <a:rPr lang="en-AU" smtClean="0"/>
              <a:t>‹#›</a:t>
            </a:fld>
            <a:endParaRPr lang="en-A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97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08344-1B2A-4CDE-AE79-DF8C87C8FF93}" type="datetimeFigureOut">
              <a:rPr lang="en-AU" smtClean="0"/>
              <a:t>5/03/2018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6F6039-D3D0-4248-9ECC-E5ED7C0A38C4}" type="slidenum">
              <a:rPr lang="en-AU" smtClean="0"/>
              <a:t>‹#›</a:t>
            </a:fld>
            <a:endParaRPr lang="en-AU"/>
          </a:p>
        </p:txBody>
      </p:sp>
    </p:spTree>
    <p:extLst>
      <p:ext uri="{BB962C8B-B14F-4D97-AF65-F5344CB8AC3E}">
        <p14:creationId xmlns:p14="http://schemas.microsoft.com/office/powerpoint/2010/main" val="30592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08344-1B2A-4CDE-AE79-DF8C87C8FF93}" type="datetimeFigureOut">
              <a:rPr lang="en-AU" smtClean="0"/>
              <a:t>5/03/2018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6F6039-D3D0-4248-9ECC-E5ED7C0A38C4}"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46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F08344-1B2A-4CDE-AE79-DF8C87C8FF93}" type="datetimeFigureOut">
              <a:rPr lang="en-AU" smtClean="0"/>
              <a:t>5/03/2018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46F6039-D3D0-4248-9ECC-E5ED7C0A38C4}" type="slidenum">
              <a:rPr lang="en-AU" smtClean="0"/>
              <a:t>‹#›</a:t>
            </a:fld>
            <a:endParaRPr lang="en-AU"/>
          </a:p>
        </p:txBody>
      </p:sp>
    </p:spTree>
    <p:extLst>
      <p:ext uri="{BB962C8B-B14F-4D97-AF65-F5344CB8AC3E}">
        <p14:creationId xmlns:p14="http://schemas.microsoft.com/office/powerpoint/2010/main" val="392002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F08344-1B2A-4CDE-AE79-DF8C87C8FF93}" type="datetimeFigureOut">
              <a:rPr lang="en-AU" smtClean="0"/>
              <a:t>5/03/2018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46F6039-D3D0-4248-9ECC-E5ED7C0A38C4}" type="slidenum">
              <a:rPr lang="en-AU" smtClean="0"/>
              <a:t>‹#›</a:t>
            </a:fld>
            <a:endParaRPr lang="en-AU"/>
          </a:p>
        </p:txBody>
      </p:sp>
    </p:spTree>
    <p:extLst>
      <p:ext uri="{BB962C8B-B14F-4D97-AF65-F5344CB8AC3E}">
        <p14:creationId xmlns:p14="http://schemas.microsoft.com/office/powerpoint/2010/main" val="319597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F08344-1B2A-4CDE-AE79-DF8C87C8FF93}" type="datetimeFigureOut">
              <a:rPr lang="en-AU" smtClean="0"/>
              <a:t>5/03/2018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46F6039-D3D0-4248-9ECC-E5ED7C0A38C4}" type="slidenum">
              <a:rPr lang="en-AU" smtClean="0"/>
              <a:t>‹#›</a:t>
            </a:fld>
            <a:endParaRPr lang="en-AU"/>
          </a:p>
        </p:txBody>
      </p:sp>
    </p:spTree>
    <p:extLst>
      <p:ext uri="{BB962C8B-B14F-4D97-AF65-F5344CB8AC3E}">
        <p14:creationId xmlns:p14="http://schemas.microsoft.com/office/powerpoint/2010/main" val="168055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08344-1B2A-4CDE-AE79-DF8C87C8FF93}" type="datetimeFigureOut">
              <a:rPr lang="en-AU" smtClean="0"/>
              <a:t>5/03/2018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46F6039-D3D0-4248-9ECC-E5ED7C0A38C4}" type="slidenum">
              <a:rPr lang="en-AU" smtClean="0"/>
              <a:t>‹#›</a:t>
            </a:fld>
            <a:endParaRPr lang="en-AU"/>
          </a:p>
        </p:txBody>
      </p:sp>
    </p:spTree>
    <p:extLst>
      <p:ext uri="{BB962C8B-B14F-4D97-AF65-F5344CB8AC3E}">
        <p14:creationId xmlns:p14="http://schemas.microsoft.com/office/powerpoint/2010/main" val="237871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F08344-1B2A-4CDE-AE79-DF8C87C8FF93}" type="datetimeFigureOut">
              <a:rPr lang="en-AU" smtClean="0"/>
              <a:t>5/03/2018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46F6039-D3D0-4248-9ECC-E5ED7C0A38C4}" type="slidenum">
              <a:rPr lang="en-AU" smtClean="0"/>
              <a:t>‹#›</a:t>
            </a:fld>
            <a:endParaRPr lang="en-AU"/>
          </a:p>
        </p:txBody>
      </p:sp>
    </p:spTree>
    <p:extLst>
      <p:ext uri="{BB962C8B-B14F-4D97-AF65-F5344CB8AC3E}">
        <p14:creationId xmlns:p14="http://schemas.microsoft.com/office/powerpoint/2010/main" val="233706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08344-1B2A-4CDE-AE79-DF8C87C8FF93}" type="datetimeFigureOut">
              <a:rPr lang="en-AU" smtClean="0"/>
              <a:t>5/03/2018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46F6039-D3D0-4248-9ECC-E5ED7C0A38C4}"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24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8F08344-1B2A-4CDE-AE79-DF8C87C8FF93}" type="datetimeFigureOut">
              <a:rPr lang="en-AU" smtClean="0"/>
              <a:t>5/03/2018</a:t>
            </a:fld>
            <a:endParaRPr lang="en-A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A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46F6039-D3D0-4248-9ECC-E5ED7C0A38C4}" type="slidenum">
              <a:rPr lang="en-AU" smtClean="0"/>
              <a:t>‹#›</a:t>
            </a:fld>
            <a:endParaRPr lang="en-A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725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fitshipitshere.blogspot.com/2013/03/the-super-smart-im-watch-gets-new-look.html" TargetMode="External"/><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saponar.blogspot.com/2013/05/my-students-prezi-presentation_8.html"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ipkitten.blogspot.com/2008/04/mediate-to-resolve.html" TargetMode="External"/><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0.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etbarn.com.a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whydyoueatthat.wordpress.com/2011/12/04/day-4-oranges/" TargetMode="Externa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yassistivetech.wikispaces.com/Math"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8557-BBAF-4AE5-ACEA-091CFD711F1E}"/>
              </a:ext>
            </a:extLst>
          </p:cNvPr>
          <p:cNvSpPr>
            <a:spLocks noGrp="1"/>
          </p:cNvSpPr>
          <p:nvPr>
            <p:ph type="ctrTitle"/>
          </p:nvPr>
        </p:nvSpPr>
        <p:spPr/>
        <p:txBody>
          <a:bodyPr/>
          <a:lstStyle/>
          <a:p>
            <a:r>
              <a:rPr lang="en-AU" dirty="0"/>
              <a:t>Fractions &amp; decimals II</a:t>
            </a:r>
          </a:p>
        </p:txBody>
      </p:sp>
      <p:sp>
        <p:nvSpPr>
          <p:cNvPr id="3" name="Subtitle 2">
            <a:extLst>
              <a:ext uri="{FF2B5EF4-FFF2-40B4-BE49-F238E27FC236}">
                <a16:creationId xmlns:a16="http://schemas.microsoft.com/office/drawing/2014/main" id="{0C7C0DA5-D163-41AF-92E2-96CF57E5B40C}"/>
              </a:ext>
            </a:extLst>
          </p:cNvPr>
          <p:cNvSpPr>
            <a:spLocks noGrp="1"/>
          </p:cNvSpPr>
          <p:nvPr>
            <p:ph type="subTitle" idx="1"/>
          </p:nvPr>
        </p:nvSpPr>
        <p:spPr/>
        <p:txBody>
          <a:bodyPr/>
          <a:lstStyle/>
          <a:p>
            <a:r>
              <a:rPr lang="en-AU" dirty="0">
                <a:latin typeface="FSFFatBottom" panose="02000603000000000000" pitchFamily="2" charset="0"/>
                <a:ea typeface="FSFFatBottom" panose="02000603000000000000" pitchFamily="2" charset="0"/>
              </a:rPr>
              <a:t>Stage Three, Year 6</a:t>
            </a:r>
          </a:p>
        </p:txBody>
      </p:sp>
      <p:pic>
        <p:nvPicPr>
          <p:cNvPr id="5" name="Picture 4">
            <a:extLst>
              <a:ext uri="{FF2B5EF4-FFF2-40B4-BE49-F238E27FC236}">
                <a16:creationId xmlns:a16="http://schemas.microsoft.com/office/drawing/2014/main" id="{85A7B3B7-D959-4713-ADB3-42C4C525CF5F}"/>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4597167"/>
          </a:xfrm>
          <a:prstGeom prst="rect">
            <a:avLst/>
          </a:prstGeom>
        </p:spPr>
      </p:pic>
      <p:sp>
        <p:nvSpPr>
          <p:cNvPr id="6" name="Oval 5">
            <a:extLst>
              <a:ext uri="{FF2B5EF4-FFF2-40B4-BE49-F238E27FC236}">
                <a16:creationId xmlns:a16="http://schemas.microsoft.com/office/drawing/2014/main" id="{09E239F7-A042-4C79-AE0F-827BC53BCE91}"/>
              </a:ext>
            </a:extLst>
          </p:cNvPr>
          <p:cNvSpPr/>
          <p:nvPr/>
        </p:nvSpPr>
        <p:spPr>
          <a:xfrm>
            <a:off x="0" y="5610225"/>
            <a:ext cx="1104900" cy="124777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rgbClr val="002060"/>
                </a:solidFill>
                <a:latin typeface="HelloWhimsy" panose="02000603000000000000" pitchFamily="2" charset="0"/>
                <a:ea typeface="HelloWhimsy" panose="02000603000000000000" pitchFamily="2" charset="0"/>
              </a:rPr>
              <a:t>Alice Vigors</a:t>
            </a:r>
          </a:p>
          <a:p>
            <a:pPr algn="ctr"/>
            <a:r>
              <a:rPr lang="en-AU" sz="1400" b="1" dirty="0">
                <a:solidFill>
                  <a:srgbClr val="002060"/>
                </a:solidFill>
                <a:latin typeface="HelloWhimsy" panose="02000603000000000000" pitchFamily="2" charset="0"/>
                <a:ea typeface="HelloWhimsy" panose="02000603000000000000" pitchFamily="2" charset="0"/>
              </a:rPr>
              <a:t>2017</a:t>
            </a:r>
          </a:p>
        </p:txBody>
      </p:sp>
    </p:spTree>
    <p:extLst>
      <p:ext uri="{BB962C8B-B14F-4D97-AF65-F5344CB8AC3E}">
        <p14:creationId xmlns:p14="http://schemas.microsoft.com/office/powerpoint/2010/main" val="300369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9737-7230-4692-9651-695BF160EBBC}"/>
              </a:ext>
            </a:extLst>
          </p:cNvPr>
          <p:cNvSpPr>
            <a:spLocks noGrp="1"/>
          </p:cNvSpPr>
          <p:nvPr>
            <p:ph type="title"/>
          </p:nvPr>
        </p:nvSpPr>
        <p:spPr/>
        <p:txBody>
          <a:bodyPr/>
          <a:lstStyle/>
          <a:p>
            <a:r>
              <a:rPr lang="en-AU" dirty="0"/>
              <a:t>Session three</a:t>
            </a:r>
          </a:p>
        </p:txBody>
      </p:sp>
      <p:sp>
        <p:nvSpPr>
          <p:cNvPr id="4" name="Text Placeholder 3">
            <a:extLst>
              <a:ext uri="{FF2B5EF4-FFF2-40B4-BE49-F238E27FC236}">
                <a16:creationId xmlns:a16="http://schemas.microsoft.com/office/drawing/2014/main" id="{3358C340-6EC7-40A8-8A7C-B6C96BF8B9E3}"/>
              </a:ext>
            </a:extLst>
          </p:cNvPr>
          <p:cNvSpPr>
            <a:spLocks noGrp="1"/>
          </p:cNvSpPr>
          <p:nvPr>
            <p:ph type="body" sz="half" idx="2"/>
          </p:nvPr>
        </p:nvSpPr>
        <p:spPr/>
        <p:txBody>
          <a:bodyPr/>
          <a:lstStyle/>
          <a:p>
            <a:r>
              <a:rPr lang="en-AU" dirty="0">
                <a:latin typeface="FSFFatBottom" panose="02000603000000000000" pitchFamily="2" charset="0"/>
                <a:ea typeface="FSFFatBottom" panose="02000603000000000000" pitchFamily="2" charset="0"/>
              </a:rPr>
              <a:t>Can you investigate and calculate percentage discounts?</a:t>
            </a:r>
          </a:p>
        </p:txBody>
      </p:sp>
      <p:pic>
        <p:nvPicPr>
          <p:cNvPr id="7" name="Picture Placeholder 6">
            <a:extLst>
              <a:ext uri="{FF2B5EF4-FFF2-40B4-BE49-F238E27FC236}">
                <a16:creationId xmlns:a16="http://schemas.microsoft.com/office/drawing/2014/main" id="{6C3E9640-D1BB-4AD3-B6CC-01F1FF658B8B}"/>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825" b="10825"/>
          <a:stretch>
            <a:fillRect/>
          </a:stretch>
        </p:blipFill>
        <p:spPr>
          <a:xfrm>
            <a:off x="0" y="-2"/>
            <a:ext cx="12188952" cy="5062195"/>
          </a:xfrm>
        </p:spPr>
      </p:pic>
      <p:sp>
        <p:nvSpPr>
          <p:cNvPr id="5" name="TextBox 4">
            <a:extLst>
              <a:ext uri="{FF2B5EF4-FFF2-40B4-BE49-F238E27FC236}">
                <a16:creationId xmlns:a16="http://schemas.microsoft.com/office/drawing/2014/main" id="{E5B87E7C-8434-472C-BE32-E0C6358B017F}"/>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87406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6609805" y="1005839"/>
            <a:ext cx="5355771" cy="5852159"/>
          </a:xfrm>
        </p:spPr>
        <p:txBody>
          <a:bodyPr>
            <a:normAutofit fontScale="92500" lnSpcReduction="20000"/>
          </a:bodyPr>
          <a:lstStyle/>
          <a:p>
            <a:pPr marL="0" indent="0">
              <a:buNone/>
            </a:pPr>
            <a:r>
              <a:rPr lang="en-AU" sz="2800" dirty="0">
                <a:latin typeface="FSFFatBottom" panose="02000603000000000000" pitchFamily="2" charset="0"/>
                <a:ea typeface="FSFFatBottom" panose="02000603000000000000" pitchFamily="2" charset="0"/>
              </a:rPr>
              <a:t>When Jim the farmer passed away, his will said that he wanted to leave 50% (1/2) of his sheep to his oldest child, 25% (1/4) of his sheep to his middle child and 20% (1/5) to his youngest child. </a:t>
            </a:r>
          </a:p>
          <a:p>
            <a:pPr marL="0" indent="0">
              <a:buNone/>
            </a:pPr>
            <a:endParaRPr lang="en-AU" sz="2800" dirty="0">
              <a:latin typeface="FSFFatBottom" panose="02000603000000000000" pitchFamily="2" charset="0"/>
              <a:ea typeface="FSFFatBottom" panose="02000603000000000000" pitchFamily="2" charset="0"/>
            </a:endParaRPr>
          </a:p>
          <a:p>
            <a:pPr marL="0" indent="0">
              <a:buNone/>
            </a:pPr>
            <a:r>
              <a:rPr lang="en-AU" sz="2800" dirty="0">
                <a:latin typeface="FSFFatBottom" panose="02000603000000000000" pitchFamily="2" charset="0"/>
                <a:ea typeface="FSFFatBottom" panose="02000603000000000000" pitchFamily="2" charset="0"/>
              </a:rPr>
              <a:t>Jim only had 19 sheep, so his neighbour Harry lent Jim’s family another sheep to make the numbers easier. </a:t>
            </a:r>
          </a:p>
          <a:p>
            <a:pPr marL="0" indent="0">
              <a:buNone/>
            </a:pPr>
            <a:endParaRPr lang="en-AU" sz="2800" dirty="0">
              <a:latin typeface="FSFFatBottom" panose="02000603000000000000" pitchFamily="2" charset="0"/>
              <a:ea typeface="FSFFatBottom" panose="02000603000000000000" pitchFamily="2" charset="0"/>
            </a:endParaRPr>
          </a:p>
          <a:p>
            <a:pPr marL="0" indent="0">
              <a:buNone/>
            </a:pPr>
            <a:r>
              <a:rPr lang="en-AU" sz="2800" dirty="0">
                <a:latin typeface="FSFFatBottom" panose="02000603000000000000" pitchFamily="2" charset="0"/>
                <a:ea typeface="FSFFatBottom" panose="02000603000000000000" pitchFamily="2" charset="0"/>
              </a:rPr>
              <a:t>How did Jim’s family manage to share the sheep out and give Harry’s sheep back? </a:t>
            </a:r>
          </a:p>
        </p:txBody>
      </p:sp>
      <p:pic>
        <p:nvPicPr>
          <p:cNvPr id="4" name="Picture 3">
            <a:extLst>
              <a:ext uri="{FF2B5EF4-FFF2-40B4-BE49-F238E27FC236}">
                <a16:creationId xmlns:a16="http://schemas.microsoft.com/office/drawing/2014/main" id="{A5388F78-8541-44CF-AED3-5BEDDDF2F1B8}"/>
              </a:ext>
            </a:extLst>
          </p:cNvPr>
          <p:cNvPicPr>
            <a:picLocks noChangeAspect="1"/>
          </p:cNvPicPr>
          <p:nvPr/>
        </p:nvPicPr>
        <p:blipFill>
          <a:blip r:embed="rId3"/>
          <a:stretch>
            <a:fillRect/>
          </a:stretch>
        </p:blipFill>
        <p:spPr>
          <a:xfrm>
            <a:off x="135803" y="990199"/>
            <a:ext cx="6246144" cy="5742939"/>
          </a:xfrm>
          <a:prstGeom prst="rect">
            <a:avLst/>
          </a:prstGeom>
        </p:spPr>
      </p:pic>
      <p:sp>
        <p:nvSpPr>
          <p:cNvPr id="5" name="TextBox 4">
            <a:extLst>
              <a:ext uri="{FF2B5EF4-FFF2-40B4-BE49-F238E27FC236}">
                <a16:creationId xmlns:a16="http://schemas.microsoft.com/office/drawing/2014/main" id="{2626B71E-8EB8-4001-87AF-2560AE057E79}"/>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51332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4600280" y="867267"/>
            <a:ext cx="7591720" cy="5990732"/>
          </a:xfrm>
        </p:spPr>
        <p:txBody>
          <a:bodyPr>
            <a:normAutofit fontScale="70000" lnSpcReduction="20000"/>
          </a:bodyPr>
          <a:lstStyle/>
          <a:p>
            <a:pPr marL="0" indent="0">
              <a:buNone/>
            </a:pPr>
            <a:r>
              <a:rPr lang="en-AU" sz="2800" b="1" u="sng" dirty="0">
                <a:solidFill>
                  <a:schemeClr val="accent1"/>
                </a:solidFill>
                <a:latin typeface="FSFFatBottom" panose="02000603000000000000" pitchFamily="2" charset="0"/>
                <a:ea typeface="FSFFatBottom" panose="02000603000000000000" pitchFamily="2" charset="0"/>
              </a:rPr>
              <a:t>Task 1: Spending Spree</a:t>
            </a:r>
          </a:p>
          <a:p>
            <a:pPr marL="0" indent="0">
              <a:buNone/>
            </a:pPr>
            <a:r>
              <a:rPr lang="en-AU" sz="2800" dirty="0">
                <a:latin typeface="FSFFatBottom" panose="02000603000000000000" pitchFamily="2" charset="0"/>
                <a:ea typeface="FSFFatBottom" panose="02000603000000000000" pitchFamily="2" charset="0"/>
              </a:rPr>
              <a:t>You are setting up your home entertainment system and you need to buy a TV, Speaker System and Game Console. Dan has decided to do you a special deal. </a:t>
            </a:r>
          </a:p>
          <a:p>
            <a:pPr marL="0" indent="0">
              <a:buNone/>
            </a:pPr>
            <a:r>
              <a:rPr lang="en-AU" sz="2800" dirty="0">
                <a:latin typeface="FSFFatBottom" panose="02000603000000000000" pitchFamily="2" charset="0"/>
                <a:ea typeface="FSFFatBottom" panose="02000603000000000000" pitchFamily="2" charset="0"/>
              </a:rPr>
              <a:t>He will give you 30% off the TV, 25% off the Speaker System and 15% off the Game Console Bundle. </a:t>
            </a:r>
          </a:p>
          <a:p>
            <a:pPr marL="0" indent="0">
              <a:buNone/>
            </a:pPr>
            <a:r>
              <a:rPr lang="en-AU" sz="2800" dirty="0">
                <a:latin typeface="FSFFatBottom" panose="02000603000000000000" pitchFamily="2" charset="0"/>
                <a:ea typeface="FSFFatBottom" panose="02000603000000000000" pitchFamily="2" charset="0"/>
              </a:rPr>
              <a:t>You decide to take the extra 3-year warranty on each of the products. </a:t>
            </a:r>
          </a:p>
          <a:p>
            <a:pPr marL="0" indent="0">
              <a:buNone/>
            </a:pPr>
            <a:r>
              <a:rPr lang="en-AU" sz="2800" dirty="0">
                <a:latin typeface="FSFFatBottom" panose="02000603000000000000" pitchFamily="2" charset="0"/>
                <a:ea typeface="FSFFatBottom" panose="02000603000000000000" pitchFamily="2" charset="0"/>
              </a:rPr>
              <a:t>Calculate the total cost to set up your home entertainment system.</a:t>
            </a:r>
          </a:p>
          <a:p>
            <a:pPr marL="0" indent="0">
              <a:buNone/>
            </a:pPr>
            <a:r>
              <a:rPr lang="en-AU" sz="2800" b="1" u="sng" dirty="0">
                <a:solidFill>
                  <a:schemeClr val="accent1"/>
                </a:solidFill>
                <a:latin typeface="FSFFatBottom" panose="02000603000000000000" pitchFamily="2" charset="0"/>
                <a:ea typeface="FSFFatBottom" panose="02000603000000000000" pitchFamily="2" charset="0"/>
              </a:rPr>
              <a:t>Task 2: Camera Crazy</a:t>
            </a:r>
          </a:p>
          <a:p>
            <a:pPr marL="0" indent="0">
              <a:buNone/>
            </a:pPr>
            <a:r>
              <a:rPr lang="en-AU" sz="2800" dirty="0">
                <a:latin typeface="FSFFatBottom" panose="02000603000000000000" pitchFamily="2" charset="0"/>
                <a:ea typeface="FSFFatBottom" panose="02000603000000000000" pitchFamily="2" charset="0"/>
              </a:rPr>
              <a:t>You are interested in taking a photography course, but will need to buy a new digital camera, a memory card and a laptop to upload your photos. </a:t>
            </a:r>
          </a:p>
          <a:p>
            <a:pPr marL="0" indent="0">
              <a:buNone/>
            </a:pPr>
            <a:r>
              <a:rPr lang="en-AU" sz="2800" dirty="0">
                <a:latin typeface="FSFFatBottom" panose="02000603000000000000" pitchFamily="2" charset="0"/>
                <a:ea typeface="FSFFatBottom" panose="02000603000000000000" pitchFamily="2" charset="0"/>
              </a:rPr>
              <a:t>Dan loves photography, so he has offered you a 5% discount on the camera and a 12% discount on the laptop. </a:t>
            </a:r>
          </a:p>
          <a:p>
            <a:pPr marL="0" indent="0">
              <a:buNone/>
            </a:pPr>
            <a:r>
              <a:rPr lang="en-AU" sz="2800" dirty="0">
                <a:latin typeface="FSFFatBottom" panose="02000603000000000000" pitchFamily="2" charset="0"/>
                <a:ea typeface="FSFFatBottom" panose="02000603000000000000" pitchFamily="2" charset="0"/>
              </a:rPr>
              <a:t>You decide to take the extra 3-year warranty just for the camera. </a:t>
            </a:r>
          </a:p>
          <a:p>
            <a:pPr marL="0" indent="0">
              <a:buNone/>
            </a:pPr>
            <a:r>
              <a:rPr lang="en-AU" sz="2800" dirty="0">
                <a:latin typeface="FSFFatBottom" panose="02000603000000000000" pitchFamily="2" charset="0"/>
                <a:ea typeface="FSFFatBottom" panose="02000603000000000000" pitchFamily="2" charset="0"/>
              </a:rPr>
              <a:t>How much will it cost you to get set up for your course?</a:t>
            </a:r>
          </a:p>
        </p:txBody>
      </p:sp>
      <p:pic>
        <p:nvPicPr>
          <p:cNvPr id="5" name="Picture 4">
            <a:extLst>
              <a:ext uri="{FF2B5EF4-FFF2-40B4-BE49-F238E27FC236}">
                <a16:creationId xmlns:a16="http://schemas.microsoft.com/office/drawing/2014/main" id="{571817A4-A985-49B4-B650-0356689922D3}"/>
              </a:ext>
            </a:extLst>
          </p:cNvPr>
          <p:cNvPicPr>
            <a:picLocks noChangeAspect="1"/>
          </p:cNvPicPr>
          <p:nvPr/>
        </p:nvPicPr>
        <p:blipFill>
          <a:blip r:embed="rId3"/>
          <a:stretch>
            <a:fillRect/>
          </a:stretch>
        </p:blipFill>
        <p:spPr>
          <a:xfrm>
            <a:off x="0" y="867266"/>
            <a:ext cx="4600280" cy="5990732"/>
          </a:xfrm>
          <a:prstGeom prst="rect">
            <a:avLst/>
          </a:prstGeom>
        </p:spPr>
      </p:pic>
      <p:sp>
        <p:nvSpPr>
          <p:cNvPr id="6" name="TextBox 5">
            <a:extLst>
              <a:ext uri="{FF2B5EF4-FFF2-40B4-BE49-F238E27FC236}">
                <a16:creationId xmlns:a16="http://schemas.microsoft.com/office/drawing/2014/main" id="{BC6B5C07-9D31-49A5-8F28-2EE8A6D0026F}"/>
              </a:ext>
            </a:extLst>
          </p:cNvPr>
          <p:cNvSpPr txBox="1"/>
          <p:nvPr/>
        </p:nvSpPr>
        <p:spPr>
          <a:xfrm>
            <a:off x="5606143" y="6529917"/>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40434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6523348" y="867267"/>
            <a:ext cx="5668652" cy="5990732"/>
          </a:xfrm>
        </p:spPr>
        <p:txBody>
          <a:bodyPr>
            <a:normAutofit/>
          </a:bodyPr>
          <a:lstStyle/>
          <a:p>
            <a:pPr marL="0" indent="0">
              <a:buNone/>
            </a:pPr>
            <a:r>
              <a:rPr lang="en-AU" sz="2800" dirty="0">
                <a:latin typeface="FSFFatBottom" panose="02000603000000000000" pitchFamily="2" charset="0"/>
                <a:ea typeface="FSFFatBottom" panose="02000603000000000000" pitchFamily="2" charset="0"/>
              </a:rPr>
              <a:t>A property developer sells two houses, each for $252,000.</a:t>
            </a:r>
          </a:p>
          <a:p>
            <a:pPr marL="0" indent="0">
              <a:buNone/>
            </a:pPr>
            <a:endParaRPr lang="en-AU" sz="2800" dirty="0">
              <a:latin typeface="FSFFatBottom" panose="02000603000000000000" pitchFamily="2" charset="0"/>
              <a:ea typeface="FSFFatBottom" panose="02000603000000000000" pitchFamily="2" charset="0"/>
            </a:endParaRPr>
          </a:p>
          <a:p>
            <a:pPr marL="0" indent="0">
              <a:buNone/>
            </a:pPr>
            <a:r>
              <a:rPr lang="en-AU" sz="2800" dirty="0">
                <a:latin typeface="FSFFatBottom" panose="02000603000000000000" pitchFamily="2" charset="0"/>
                <a:ea typeface="FSFFatBottom" panose="02000603000000000000" pitchFamily="2" charset="0"/>
              </a:rPr>
              <a:t>Based on the prices he paid, he made a 20% loss on one of the houses and a profit of 20% in the other. </a:t>
            </a:r>
          </a:p>
          <a:p>
            <a:pPr marL="0" indent="0">
              <a:buNone/>
            </a:pPr>
            <a:endParaRPr lang="en-AU" sz="2800" dirty="0">
              <a:latin typeface="FSFFatBottom" panose="02000603000000000000" pitchFamily="2" charset="0"/>
              <a:ea typeface="FSFFatBottom" panose="02000603000000000000" pitchFamily="2" charset="0"/>
            </a:endParaRPr>
          </a:p>
          <a:p>
            <a:pPr marL="0" indent="0">
              <a:buNone/>
            </a:pPr>
            <a:r>
              <a:rPr lang="en-AU" sz="2800" dirty="0">
                <a:latin typeface="FSFFatBottom" panose="02000603000000000000" pitchFamily="2" charset="0"/>
                <a:ea typeface="FSFFatBottom" panose="02000603000000000000" pitchFamily="2" charset="0"/>
              </a:rPr>
              <a:t>Overall, did he make a profit or loss? How much? </a:t>
            </a:r>
          </a:p>
        </p:txBody>
      </p:sp>
      <p:pic>
        <p:nvPicPr>
          <p:cNvPr id="4" name="Picture 3">
            <a:extLst>
              <a:ext uri="{FF2B5EF4-FFF2-40B4-BE49-F238E27FC236}">
                <a16:creationId xmlns:a16="http://schemas.microsoft.com/office/drawing/2014/main" id="{27FD59CC-B957-415E-BAE8-F69AE4061806}"/>
              </a:ext>
            </a:extLst>
          </p:cNvPr>
          <p:cNvPicPr>
            <a:picLocks noChangeAspect="1"/>
          </p:cNvPicPr>
          <p:nvPr/>
        </p:nvPicPr>
        <p:blipFill>
          <a:blip r:embed="rId3"/>
          <a:stretch>
            <a:fillRect/>
          </a:stretch>
        </p:blipFill>
        <p:spPr>
          <a:xfrm>
            <a:off x="0" y="1659119"/>
            <a:ext cx="6315959" cy="3930976"/>
          </a:xfrm>
          <a:prstGeom prst="rect">
            <a:avLst/>
          </a:prstGeom>
        </p:spPr>
      </p:pic>
      <p:sp>
        <p:nvSpPr>
          <p:cNvPr id="5" name="TextBox 4">
            <a:extLst>
              <a:ext uri="{FF2B5EF4-FFF2-40B4-BE49-F238E27FC236}">
                <a16:creationId xmlns:a16="http://schemas.microsoft.com/office/drawing/2014/main" id="{21321725-B5B5-47B6-A299-E9205557B606}"/>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07086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9737-7230-4692-9651-695BF160EBBC}"/>
              </a:ext>
            </a:extLst>
          </p:cNvPr>
          <p:cNvSpPr>
            <a:spLocks noGrp="1"/>
          </p:cNvSpPr>
          <p:nvPr>
            <p:ph type="title"/>
          </p:nvPr>
        </p:nvSpPr>
        <p:spPr>
          <a:xfrm>
            <a:off x="457200" y="4960138"/>
            <a:ext cx="7772400" cy="1463040"/>
          </a:xfrm>
        </p:spPr>
        <p:txBody>
          <a:bodyPr/>
          <a:lstStyle/>
          <a:p>
            <a:r>
              <a:rPr lang="en-AU" dirty="0"/>
              <a:t>Session four</a:t>
            </a:r>
          </a:p>
        </p:txBody>
      </p:sp>
      <p:sp>
        <p:nvSpPr>
          <p:cNvPr id="4" name="Text Placeholder 3">
            <a:extLst>
              <a:ext uri="{FF2B5EF4-FFF2-40B4-BE49-F238E27FC236}">
                <a16:creationId xmlns:a16="http://schemas.microsoft.com/office/drawing/2014/main" id="{3358C340-6EC7-40A8-8A7C-B6C96BF8B9E3}"/>
              </a:ext>
            </a:extLst>
          </p:cNvPr>
          <p:cNvSpPr>
            <a:spLocks noGrp="1"/>
          </p:cNvSpPr>
          <p:nvPr>
            <p:ph type="body" sz="half" idx="2"/>
          </p:nvPr>
        </p:nvSpPr>
        <p:spPr/>
        <p:txBody>
          <a:bodyPr/>
          <a:lstStyle/>
          <a:p>
            <a:r>
              <a:rPr lang="en-AU" dirty="0">
                <a:latin typeface="FSFFatBottom" panose="02000603000000000000" pitchFamily="2" charset="0"/>
                <a:ea typeface="FSFFatBottom" panose="02000603000000000000" pitchFamily="2" charset="0"/>
              </a:rPr>
              <a:t>Can you investigate and calculate percentage discounts?</a:t>
            </a:r>
          </a:p>
        </p:txBody>
      </p:sp>
      <p:pic>
        <p:nvPicPr>
          <p:cNvPr id="7" name="Picture Placeholder 6">
            <a:extLst>
              <a:ext uri="{FF2B5EF4-FFF2-40B4-BE49-F238E27FC236}">
                <a16:creationId xmlns:a16="http://schemas.microsoft.com/office/drawing/2014/main" id="{6C3E9640-D1BB-4AD3-B6CC-01F1FF658B8B}"/>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12192000" cy="4732258"/>
          </a:xfrm>
        </p:spPr>
      </p:pic>
      <p:sp>
        <p:nvSpPr>
          <p:cNvPr id="5" name="TextBox 4">
            <a:extLst>
              <a:ext uri="{FF2B5EF4-FFF2-40B4-BE49-F238E27FC236}">
                <a16:creationId xmlns:a16="http://schemas.microsoft.com/office/drawing/2014/main" id="{347EA12D-B0D5-419B-9A25-EBECF5935947}"/>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05131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6609805" y="2413262"/>
            <a:ext cx="5355771" cy="2564091"/>
          </a:xfrm>
        </p:spPr>
        <p:txBody>
          <a:bodyPr>
            <a:normAutofit/>
          </a:bodyPr>
          <a:lstStyle/>
          <a:p>
            <a:pPr marL="0" indent="0">
              <a:buNone/>
            </a:pPr>
            <a:r>
              <a:rPr lang="en-AU" sz="2800" dirty="0">
                <a:latin typeface="FSFFatBottom" panose="02000603000000000000" pitchFamily="2" charset="0"/>
                <a:ea typeface="FSFFatBottom" panose="02000603000000000000" pitchFamily="2" charset="0"/>
              </a:rPr>
              <a:t>Brooke sold 10% of her grapes at the fruit market? </a:t>
            </a:r>
          </a:p>
          <a:p>
            <a:pPr marL="0" indent="0">
              <a:buNone/>
            </a:pPr>
            <a:endParaRPr lang="en-AU" sz="2800" dirty="0">
              <a:latin typeface="FSFFatBottom" panose="02000603000000000000" pitchFamily="2" charset="0"/>
              <a:ea typeface="FSFFatBottom" panose="02000603000000000000" pitchFamily="2" charset="0"/>
            </a:endParaRPr>
          </a:p>
          <a:p>
            <a:pPr marL="0" indent="0">
              <a:buNone/>
            </a:pPr>
            <a:r>
              <a:rPr lang="en-AU" sz="2800" dirty="0">
                <a:latin typeface="FSFFatBottom" panose="02000603000000000000" pitchFamily="2" charset="0"/>
                <a:ea typeface="FSFFatBottom" panose="02000603000000000000" pitchFamily="2" charset="0"/>
              </a:rPr>
              <a:t>How many grapes might she have taken to the market? </a:t>
            </a:r>
          </a:p>
        </p:txBody>
      </p:sp>
      <p:pic>
        <p:nvPicPr>
          <p:cNvPr id="5" name="Picture 4">
            <a:extLst>
              <a:ext uri="{FF2B5EF4-FFF2-40B4-BE49-F238E27FC236}">
                <a16:creationId xmlns:a16="http://schemas.microsoft.com/office/drawing/2014/main" id="{D01694B0-378B-45CE-9029-A2E9919B232D}"/>
              </a:ext>
            </a:extLst>
          </p:cNvPr>
          <p:cNvPicPr>
            <a:picLocks noChangeAspect="1"/>
          </p:cNvPicPr>
          <p:nvPr/>
        </p:nvPicPr>
        <p:blipFill>
          <a:blip r:embed="rId3"/>
          <a:stretch>
            <a:fillRect/>
          </a:stretch>
        </p:blipFill>
        <p:spPr>
          <a:xfrm>
            <a:off x="0" y="882682"/>
            <a:ext cx="6268825" cy="5975317"/>
          </a:xfrm>
          <a:prstGeom prst="rect">
            <a:avLst/>
          </a:prstGeom>
        </p:spPr>
      </p:pic>
      <p:sp>
        <p:nvSpPr>
          <p:cNvPr id="6" name="TextBox 5">
            <a:extLst>
              <a:ext uri="{FF2B5EF4-FFF2-40B4-BE49-F238E27FC236}">
                <a16:creationId xmlns:a16="http://schemas.microsoft.com/office/drawing/2014/main" id="{1E612CCF-57E5-4F2C-BCD7-B7E20ADC6035}"/>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57665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4600280" y="867267"/>
            <a:ext cx="7591720" cy="5990732"/>
          </a:xfrm>
        </p:spPr>
        <p:txBody>
          <a:bodyPr>
            <a:normAutofit fontScale="70000" lnSpcReduction="20000"/>
          </a:bodyPr>
          <a:lstStyle/>
          <a:p>
            <a:pPr marL="0" indent="0">
              <a:buNone/>
            </a:pPr>
            <a:r>
              <a:rPr lang="en-AU" sz="2800" b="1" u="sng" dirty="0">
                <a:solidFill>
                  <a:schemeClr val="tx2"/>
                </a:solidFill>
                <a:latin typeface="FSFFatBottom" panose="02000603000000000000" pitchFamily="2" charset="0"/>
                <a:ea typeface="FSFFatBottom" panose="02000603000000000000" pitchFamily="2" charset="0"/>
              </a:rPr>
              <a:t>Task 1: Tricky Tablets</a:t>
            </a:r>
          </a:p>
          <a:p>
            <a:pPr marL="0" indent="0">
              <a:buNone/>
            </a:pPr>
            <a:r>
              <a:rPr lang="en-AU" sz="2800" dirty="0">
                <a:latin typeface="FSFFatBottom" panose="02000603000000000000" pitchFamily="2" charset="0"/>
                <a:ea typeface="FSFFatBottom" panose="02000603000000000000" pitchFamily="2" charset="0"/>
              </a:rPr>
              <a:t>Your office needs to buy tablets for each of its staff members. You have 15 staff. </a:t>
            </a:r>
          </a:p>
          <a:p>
            <a:pPr marL="0" indent="0">
              <a:buNone/>
            </a:pPr>
            <a:r>
              <a:rPr lang="en-AU" sz="2800" dirty="0">
                <a:latin typeface="FSFFatBottom" panose="02000603000000000000" pitchFamily="2" charset="0"/>
                <a:ea typeface="FSFFatBottom" panose="02000603000000000000" pitchFamily="2" charset="0"/>
              </a:rPr>
              <a:t>Dan likes the idea of selling so many tablets in one transaction, so he has offered you 10% off the first 5 tablets, 15% off the next 5 tablets and 20% off the last 5 tablets. </a:t>
            </a:r>
          </a:p>
          <a:p>
            <a:pPr marL="0" indent="0">
              <a:buNone/>
            </a:pPr>
            <a:r>
              <a:rPr lang="en-AU" sz="2800" dirty="0">
                <a:latin typeface="FSFFatBottom" panose="02000603000000000000" pitchFamily="2" charset="0"/>
                <a:ea typeface="FSFFatBottom" panose="02000603000000000000" pitchFamily="2" charset="0"/>
              </a:rPr>
              <a:t>What is the total cost for the tablets? Your boss has given you a budget of $7000. </a:t>
            </a:r>
          </a:p>
          <a:p>
            <a:pPr marL="0" indent="0">
              <a:buNone/>
            </a:pPr>
            <a:r>
              <a:rPr lang="en-AU" sz="2800" dirty="0">
                <a:latin typeface="FSFFatBottom" panose="02000603000000000000" pitchFamily="2" charset="0"/>
                <a:ea typeface="FSFFatBottom" panose="02000603000000000000" pitchFamily="2" charset="0"/>
              </a:rPr>
              <a:t>How many tablets can you get the extra 3-year warranty for?</a:t>
            </a:r>
          </a:p>
          <a:p>
            <a:pPr marL="0" indent="0">
              <a:buNone/>
            </a:pPr>
            <a:r>
              <a:rPr lang="en-AU" sz="2800" b="1" u="sng" dirty="0">
                <a:solidFill>
                  <a:schemeClr val="tx2"/>
                </a:solidFill>
                <a:latin typeface="FSFFatBottom" panose="02000603000000000000" pitchFamily="2" charset="0"/>
                <a:ea typeface="FSFFatBottom" panose="02000603000000000000" pitchFamily="2" charset="0"/>
              </a:rPr>
              <a:t>Task 2: Screen Saver</a:t>
            </a:r>
          </a:p>
          <a:p>
            <a:pPr marL="0" indent="0">
              <a:buNone/>
            </a:pPr>
            <a:r>
              <a:rPr lang="en-AU" sz="2800" dirty="0">
                <a:latin typeface="FSFFatBottom" panose="02000603000000000000" pitchFamily="2" charset="0"/>
                <a:ea typeface="FSFFatBottom" panose="02000603000000000000" pitchFamily="2" charset="0"/>
              </a:rPr>
              <a:t>You are looking at buying the 15” Notebook with HD Webcam but you are afraid the screen will be too small. Dan has agreed to let you upgrade to the 18” screen for an extra 23%. Dan’s major rival, Donny’s Digital World has the 18” Notebook with HD Webcam on sale for $749.00. </a:t>
            </a:r>
          </a:p>
          <a:p>
            <a:pPr marL="0" indent="0">
              <a:buNone/>
            </a:pPr>
            <a:r>
              <a:rPr lang="en-AU" sz="2800" dirty="0">
                <a:latin typeface="FSFFatBottom" panose="02000603000000000000" pitchFamily="2" charset="0"/>
                <a:ea typeface="FSFFatBottom" panose="02000603000000000000" pitchFamily="2" charset="0"/>
              </a:rPr>
              <a:t>What percentage off (whole number) the 18” Notebook would you need to negotiate with Dan to ensure you are getting a better deal with him than at Donny’s?</a:t>
            </a:r>
          </a:p>
        </p:txBody>
      </p:sp>
      <p:pic>
        <p:nvPicPr>
          <p:cNvPr id="5" name="Picture 4">
            <a:extLst>
              <a:ext uri="{FF2B5EF4-FFF2-40B4-BE49-F238E27FC236}">
                <a16:creationId xmlns:a16="http://schemas.microsoft.com/office/drawing/2014/main" id="{571817A4-A985-49B4-B650-0356689922D3}"/>
              </a:ext>
            </a:extLst>
          </p:cNvPr>
          <p:cNvPicPr>
            <a:picLocks noChangeAspect="1"/>
          </p:cNvPicPr>
          <p:nvPr/>
        </p:nvPicPr>
        <p:blipFill>
          <a:blip r:embed="rId3"/>
          <a:stretch>
            <a:fillRect/>
          </a:stretch>
        </p:blipFill>
        <p:spPr>
          <a:xfrm>
            <a:off x="0" y="867266"/>
            <a:ext cx="4600280" cy="5990732"/>
          </a:xfrm>
          <a:prstGeom prst="rect">
            <a:avLst/>
          </a:prstGeom>
        </p:spPr>
      </p:pic>
      <p:sp>
        <p:nvSpPr>
          <p:cNvPr id="6" name="TextBox 5">
            <a:extLst>
              <a:ext uri="{FF2B5EF4-FFF2-40B4-BE49-F238E27FC236}">
                <a16:creationId xmlns:a16="http://schemas.microsoft.com/office/drawing/2014/main" id="{C3B8C6F5-6C0F-4C17-9390-5FEE597A6AB2}"/>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2299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6183984" y="867267"/>
            <a:ext cx="6008016" cy="5990732"/>
          </a:xfrm>
        </p:spPr>
        <p:txBody>
          <a:bodyPr>
            <a:normAutofit/>
          </a:bodyPr>
          <a:lstStyle/>
          <a:p>
            <a:pPr marL="0" indent="0">
              <a:buNone/>
            </a:pPr>
            <a:r>
              <a:rPr lang="en-AU" sz="2400" dirty="0">
                <a:latin typeface="FSFFatBottom" panose="02000603000000000000" pitchFamily="2" charset="0"/>
                <a:ea typeface="FSFFatBottom" panose="02000603000000000000" pitchFamily="2" charset="0"/>
              </a:rPr>
              <a:t>A pet magazine has compiled a comparative list of the amount of money spent in one year on cats and dogs in Australia.</a:t>
            </a:r>
          </a:p>
          <a:p>
            <a:pPr marL="0" indent="0">
              <a:buNone/>
            </a:pPr>
            <a:r>
              <a:rPr lang="en-AU" sz="2400" dirty="0">
                <a:latin typeface="FSFFatBottom" panose="02000603000000000000" pitchFamily="2" charset="0"/>
                <a:ea typeface="FSFFatBottom" panose="02000603000000000000" pitchFamily="2" charset="0"/>
              </a:rPr>
              <a:t>Compile a summary table and determine the percentage that Australian’s spend in each category on a yearly basis. </a:t>
            </a:r>
          </a:p>
          <a:p>
            <a:pPr marL="0" indent="0">
              <a:buNone/>
            </a:pPr>
            <a:r>
              <a:rPr lang="en-AU" sz="2400" dirty="0">
                <a:latin typeface="FSFFatBottom" panose="02000603000000000000" pitchFamily="2" charset="0"/>
                <a:ea typeface="FSFFatBottom" panose="02000603000000000000" pitchFamily="2" charset="0"/>
              </a:rPr>
              <a:t>Can you represent this comparative information in a graph?</a:t>
            </a:r>
          </a:p>
        </p:txBody>
      </p:sp>
      <p:pic>
        <p:nvPicPr>
          <p:cNvPr id="5" name="Picture 4">
            <a:extLst>
              <a:ext uri="{FF2B5EF4-FFF2-40B4-BE49-F238E27FC236}">
                <a16:creationId xmlns:a16="http://schemas.microsoft.com/office/drawing/2014/main" id="{8A9EE114-FB0F-4516-A360-1E8CB7624DDE}"/>
              </a:ext>
            </a:extLst>
          </p:cNvPr>
          <p:cNvPicPr>
            <a:picLocks noChangeAspect="1"/>
          </p:cNvPicPr>
          <p:nvPr/>
        </p:nvPicPr>
        <p:blipFill>
          <a:blip r:embed="rId3"/>
          <a:stretch>
            <a:fillRect/>
          </a:stretch>
        </p:blipFill>
        <p:spPr>
          <a:xfrm>
            <a:off x="0" y="867267"/>
            <a:ext cx="6183984" cy="5990732"/>
          </a:xfrm>
          <a:prstGeom prst="rect">
            <a:avLst/>
          </a:prstGeom>
        </p:spPr>
      </p:pic>
      <p:pic>
        <p:nvPicPr>
          <p:cNvPr id="1026" name="Picture 1">
            <a:extLst>
              <a:ext uri="{FF2B5EF4-FFF2-40B4-BE49-F238E27FC236}">
                <a16:creationId xmlns:a16="http://schemas.microsoft.com/office/drawing/2014/main" id="{7852F091-467D-4D25-AA94-875182C37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984" y="4638180"/>
            <a:ext cx="6008016" cy="221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1DDC937-68D5-4B55-90FB-86017D2D6259}"/>
              </a:ext>
            </a:extLst>
          </p:cNvPr>
          <p:cNvSpPr txBox="1"/>
          <p:nvPr/>
        </p:nvSpPr>
        <p:spPr>
          <a:xfrm>
            <a:off x="4814292" y="6391901"/>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813021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9737-7230-4692-9651-695BF160EBBC}"/>
              </a:ext>
            </a:extLst>
          </p:cNvPr>
          <p:cNvSpPr>
            <a:spLocks noGrp="1"/>
          </p:cNvSpPr>
          <p:nvPr>
            <p:ph type="title"/>
          </p:nvPr>
        </p:nvSpPr>
        <p:spPr>
          <a:xfrm>
            <a:off x="457200" y="4960138"/>
            <a:ext cx="7772400" cy="1463040"/>
          </a:xfrm>
        </p:spPr>
        <p:txBody>
          <a:bodyPr/>
          <a:lstStyle/>
          <a:p>
            <a:r>
              <a:rPr lang="en-AU" dirty="0"/>
              <a:t>Session five</a:t>
            </a:r>
          </a:p>
        </p:txBody>
      </p:sp>
      <p:sp>
        <p:nvSpPr>
          <p:cNvPr id="4" name="Text Placeholder 3">
            <a:extLst>
              <a:ext uri="{FF2B5EF4-FFF2-40B4-BE49-F238E27FC236}">
                <a16:creationId xmlns:a16="http://schemas.microsoft.com/office/drawing/2014/main" id="{3358C340-6EC7-40A8-8A7C-B6C96BF8B9E3}"/>
              </a:ext>
            </a:extLst>
          </p:cNvPr>
          <p:cNvSpPr>
            <a:spLocks noGrp="1"/>
          </p:cNvSpPr>
          <p:nvPr>
            <p:ph type="body" sz="half" idx="2"/>
          </p:nvPr>
        </p:nvSpPr>
        <p:spPr/>
        <p:txBody>
          <a:bodyPr/>
          <a:lstStyle/>
          <a:p>
            <a:r>
              <a:rPr lang="en-AU" dirty="0">
                <a:latin typeface="FSFFatBottom" panose="02000603000000000000" pitchFamily="2" charset="0"/>
                <a:ea typeface="FSFFatBottom" panose="02000603000000000000" pitchFamily="2" charset="0"/>
              </a:rPr>
              <a:t>Can you investigate and calculate percentage discounts?</a:t>
            </a:r>
          </a:p>
        </p:txBody>
      </p:sp>
      <p:pic>
        <p:nvPicPr>
          <p:cNvPr id="7" name="Picture Placeholder 6">
            <a:extLst>
              <a:ext uri="{FF2B5EF4-FFF2-40B4-BE49-F238E27FC236}">
                <a16:creationId xmlns:a16="http://schemas.microsoft.com/office/drawing/2014/main" id="{6C3E9640-D1BB-4AD3-B6CC-01F1FF658B8B}"/>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3959" y="-1"/>
            <a:ext cx="8757501" cy="4732258"/>
          </a:xfrm>
        </p:spPr>
      </p:pic>
      <p:sp>
        <p:nvSpPr>
          <p:cNvPr id="5" name="TextBox 4">
            <a:extLst>
              <a:ext uri="{FF2B5EF4-FFF2-40B4-BE49-F238E27FC236}">
                <a16:creationId xmlns:a16="http://schemas.microsoft.com/office/drawing/2014/main" id="{3208FA52-6CA3-4DD8-B9CA-825EBC296BE0}"/>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1620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6609805" y="922647"/>
            <a:ext cx="5355771" cy="5935351"/>
          </a:xfrm>
        </p:spPr>
        <p:txBody>
          <a:bodyPr>
            <a:normAutofit/>
          </a:bodyPr>
          <a:lstStyle/>
          <a:p>
            <a:pPr marL="0" indent="0">
              <a:buNone/>
            </a:pPr>
            <a:r>
              <a:rPr lang="en-AU" sz="2800" dirty="0">
                <a:latin typeface="FSFFatBottom" panose="02000603000000000000" pitchFamily="2" charset="0"/>
                <a:ea typeface="FSFFatBottom" panose="02000603000000000000" pitchFamily="2" charset="0"/>
              </a:rPr>
              <a:t>Alex divided his garden bed so that </a:t>
            </a:r>
          </a:p>
          <a:p>
            <a:pPr marL="0" indent="0">
              <a:buNone/>
            </a:pPr>
            <a:r>
              <a:rPr lang="en-AU" sz="2800" dirty="0">
                <a:latin typeface="FSFFatBottom" panose="02000603000000000000" pitchFamily="2" charset="0"/>
                <a:ea typeface="FSFFatBottom" panose="02000603000000000000" pitchFamily="2" charset="0"/>
              </a:rPr>
              <a:t>50% of the garden was planted with carrots, </a:t>
            </a:r>
          </a:p>
          <a:p>
            <a:pPr marL="0" indent="0">
              <a:buNone/>
            </a:pPr>
            <a:r>
              <a:rPr lang="en-AU" sz="2800" dirty="0">
                <a:latin typeface="FSFFatBottom" panose="02000603000000000000" pitchFamily="2" charset="0"/>
                <a:ea typeface="FSFFatBottom" panose="02000603000000000000" pitchFamily="2" charset="0"/>
              </a:rPr>
              <a:t>25% is planted with potatoes, </a:t>
            </a:r>
          </a:p>
          <a:p>
            <a:pPr marL="0" indent="0">
              <a:buNone/>
            </a:pPr>
            <a:r>
              <a:rPr lang="en-AU" sz="2800" dirty="0">
                <a:latin typeface="FSFFatBottom" panose="02000603000000000000" pitchFamily="2" charset="0"/>
                <a:ea typeface="FSFFatBottom" panose="02000603000000000000" pitchFamily="2" charset="0"/>
              </a:rPr>
              <a:t>15% is planted with corn and</a:t>
            </a:r>
          </a:p>
          <a:p>
            <a:pPr marL="0" indent="0">
              <a:buNone/>
            </a:pPr>
            <a:r>
              <a:rPr lang="en-AU" sz="2800" dirty="0">
                <a:latin typeface="FSFFatBottom" panose="02000603000000000000" pitchFamily="2" charset="0"/>
                <a:ea typeface="FSFFatBottom" panose="02000603000000000000" pitchFamily="2" charset="0"/>
              </a:rPr>
              <a:t>10% is planted with peas. </a:t>
            </a:r>
          </a:p>
          <a:p>
            <a:pPr marL="0" indent="0">
              <a:buNone/>
            </a:pPr>
            <a:endParaRPr lang="en-AU" sz="2800" dirty="0">
              <a:latin typeface="FSFFatBottom" panose="02000603000000000000" pitchFamily="2" charset="0"/>
              <a:ea typeface="FSFFatBottom" panose="02000603000000000000" pitchFamily="2" charset="0"/>
            </a:endParaRPr>
          </a:p>
          <a:p>
            <a:pPr marL="0" indent="0">
              <a:buNone/>
            </a:pPr>
            <a:r>
              <a:rPr lang="en-AU" sz="2800" dirty="0">
                <a:latin typeface="FSFFatBottom" panose="02000603000000000000" pitchFamily="2" charset="0"/>
                <a:ea typeface="FSFFatBottom" panose="02000603000000000000" pitchFamily="2" charset="0"/>
              </a:rPr>
              <a:t>What might his garden bed look like? </a:t>
            </a:r>
          </a:p>
        </p:txBody>
      </p:sp>
      <p:pic>
        <p:nvPicPr>
          <p:cNvPr id="4" name="Picture 3">
            <a:extLst>
              <a:ext uri="{FF2B5EF4-FFF2-40B4-BE49-F238E27FC236}">
                <a16:creationId xmlns:a16="http://schemas.microsoft.com/office/drawing/2014/main" id="{10BF82EA-9701-4B48-9E4F-5C91E9E716C8}"/>
              </a:ext>
            </a:extLst>
          </p:cNvPr>
          <p:cNvPicPr>
            <a:picLocks noChangeAspect="1"/>
          </p:cNvPicPr>
          <p:nvPr/>
        </p:nvPicPr>
        <p:blipFill>
          <a:blip r:embed="rId3"/>
          <a:stretch>
            <a:fillRect/>
          </a:stretch>
        </p:blipFill>
        <p:spPr>
          <a:xfrm>
            <a:off x="0" y="922648"/>
            <a:ext cx="6513922" cy="5935351"/>
          </a:xfrm>
          <a:prstGeom prst="rect">
            <a:avLst/>
          </a:prstGeom>
        </p:spPr>
      </p:pic>
      <p:sp>
        <p:nvSpPr>
          <p:cNvPr id="5" name="TextBox 4">
            <a:extLst>
              <a:ext uri="{FF2B5EF4-FFF2-40B4-BE49-F238E27FC236}">
                <a16:creationId xmlns:a16="http://schemas.microsoft.com/office/drawing/2014/main" id="{46AB73CF-872B-4637-AFD5-0B83243A8296}"/>
              </a:ext>
            </a:extLst>
          </p:cNvPr>
          <p:cNvSpPr txBox="1"/>
          <p:nvPr/>
        </p:nvSpPr>
        <p:spPr>
          <a:xfrm>
            <a:off x="3256961" y="6496689"/>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643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99D4-D247-4909-8074-686C20251729}"/>
              </a:ext>
            </a:extLst>
          </p:cNvPr>
          <p:cNvSpPr>
            <a:spLocks noGrp="1"/>
          </p:cNvSpPr>
          <p:nvPr>
            <p:ph type="title"/>
          </p:nvPr>
        </p:nvSpPr>
        <p:spPr>
          <a:xfrm>
            <a:off x="1024129" y="98655"/>
            <a:ext cx="9720072" cy="1499616"/>
          </a:xfrm>
        </p:spPr>
        <p:txBody>
          <a:bodyPr/>
          <a:lstStyle/>
          <a:p>
            <a:r>
              <a:rPr lang="en-AU" dirty="0"/>
              <a:t>Teaching and learning sequence</a:t>
            </a:r>
          </a:p>
        </p:txBody>
      </p:sp>
      <p:sp>
        <p:nvSpPr>
          <p:cNvPr id="3" name="Content Placeholder 2">
            <a:extLst>
              <a:ext uri="{FF2B5EF4-FFF2-40B4-BE49-F238E27FC236}">
                <a16:creationId xmlns:a16="http://schemas.microsoft.com/office/drawing/2014/main" id="{20989870-504D-420F-8B3C-3CA291FAF3CF}"/>
              </a:ext>
            </a:extLst>
          </p:cNvPr>
          <p:cNvSpPr>
            <a:spLocks noGrp="1"/>
          </p:cNvSpPr>
          <p:nvPr>
            <p:ph idx="1"/>
          </p:nvPr>
        </p:nvSpPr>
        <p:spPr>
          <a:xfrm>
            <a:off x="1024127" y="1598271"/>
            <a:ext cx="9720073" cy="3489820"/>
          </a:xfrm>
        </p:spPr>
        <p:txBody>
          <a:bodyPr/>
          <a:lstStyle/>
          <a:p>
            <a:pPr marL="457200" indent="-457200">
              <a:buFont typeface="+mj-lt"/>
              <a:buAutoNum type="arabicPeriod"/>
            </a:pPr>
            <a:r>
              <a:rPr lang="en-AU" sz="2800" dirty="0">
                <a:latin typeface="FSFFatBottom" panose="02000603000000000000" pitchFamily="2" charset="0"/>
                <a:ea typeface="FSFFatBottom" panose="02000603000000000000" pitchFamily="2" charset="0"/>
              </a:rPr>
              <a:t>We are learning to find a fraction of a quantity</a:t>
            </a:r>
          </a:p>
          <a:p>
            <a:pPr marL="788670" lvl="3" indent="-285750">
              <a:buFont typeface="Wingdings" panose="05000000000000000000" pitchFamily="2" charset="2"/>
              <a:buChar char="q"/>
            </a:pPr>
            <a:r>
              <a:rPr lang="en-AU" sz="2400" dirty="0">
                <a:latin typeface="FSFFatBottom" panose="02000603000000000000" pitchFamily="2" charset="0"/>
                <a:ea typeface="FSFFatBottom" panose="02000603000000000000" pitchFamily="2" charset="0"/>
                <a:hlinkClick r:id="rId3" action="ppaction://hlinksldjump"/>
              </a:rPr>
              <a:t>Session 1</a:t>
            </a:r>
            <a:endParaRPr lang="en-AU" sz="2400" dirty="0">
              <a:latin typeface="FSFFatBottom" panose="02000603000000000000" pitchFamily="2" charset="0"/>
              <a:ea typeface="FSFFatBottom" panose="02000603000000000000" pitchFamily="2" charset="0"/>
            </a:endParaRPr>
          </a:p>
          <a:p>
            <a:pPr marL="788670" lvl="3" indent="-285750">
              <a:buFont typeface="Wingdings" panose="05000000000000000000" pitchFamily="2" charset="2"/>
              <a:buChar char="q"/>
            </a:pPr>
            <a:r>
              <a:rPr lang="en-AU" sz="2400" dirty="0">
                <a:latin typeface="FSFFatBottom" panose="02000603000000000000" pitchFamily="2" charset="0"/>
                <a:ea typeface="FSFFatBottom" panose="02000603000000000000" pitchFamily="2" charset="0"/>
                <a:hlinkClick r:id="rId4" action="ppaction://hlinksldjump"/>
              </a:rPr>
              <a:t>Session 2</a:t>
            </a:r>
            <a:r>
              <a:rPr lang="en-AU" dirty="0">
                <a:latin typeface="FSFFatBottom" panose="02000603000000000000" pitchFamily="2" charset="0"/>
                <a:ea typeface="FSFFatBottom" panose="02000603000000000000" pitchFamily="2" charset="0"/>
                <a:hlinkClick r:id="rId4" action="ppaction://hlinksldjump"/>
              </a:rPr>
              <a:t> </a:t>
            </a: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sz="2800" dirty="0">
                <a:latin typeface="FSFFatBottom" panose="02000603000000000000" pitchFamily="2" charset="0"/>
                <a:ea typeface="FSFFatBottom" panose="02000603000000000000" pitchFamily="2" charset="0"/>
              </a:rPr>
              <a:t>We are learning to investigate and calculate percentage discounts</a:t>
            </a:r>
          </a:p>
          <a:p>
            <a:pPr lvl="3">
              <a:buFont typeface="Wingdings" panose="05000000000000000000" pitchFamily="2" charset="2"/>
              <a:buChar char="q"/>
            </a:pPr>
            <a:r>
              <a:rPr lang="en-AU" sz="2400" dirty="0">
                <a:latin typeface="FSFFatBottom" panose="02000603000000000000" pitchFamily="2" charset="0"/>
                <a:ea typeface="FSFFatBottom" panose="02000603000000000000" pitchFamily="2" charset="0"/>
                <a:hlinkClick r:id="rId5" action="ppaction://hlinksldjump"/>
              </a:rPr>
              <a:t>Session 3</a:t>
            </a:r>
            <a:endParaRPr lang="en-AU" sz="2400" dirty="0">
              <a:latin typeface="FSFFatBottom" panose="02000603000000000000" pitchFamily="2" charset="0"/>
              <a:ea typeface="FSFFatBottom" panose="02000603000000000000" pitchFamily="2" charset="0"/>
            </a:endParaRPr>
          </a:p>
          <a:p>
            <a:pPr lvl="3">
              <a:buFont typeface="Wingdings" panose="05000000000000000000" pitchFamily="2" charset="2"/>
              <a:buChar char="q"/>
            </a:pPr>
            <a:r>
              <a:rPr lang="en-AU" sz="2400" dirty="0">
                <a:latin typeface="FSFFatBottom" panose="02000603000000000000" pitchFamily="2" charset="0"/>
                <a:ea typeface="FSFFatBottom" panose="02000603000000000000" pitchFamily="2" charset="0"/>
              </a:rPr>
              <a:t>Session 4 </a:t>
            </a:r>
          </a:p>
          <a:p>
            <a:pPr lvl="3">
              <a:buFont typeface="Wingdings" panose="05000000000000000000" pitchFamily="2" charset="2"/>
              <a:buChar char="q"/>
            </a:pPr>
            <a:r>
              <a:rPr lang="en-AU" sz="2400" dirty="0">
                <a:latin typeface="FSFFatBottom" panose="02000603000000000000" pitchFamily="2" charset="0"/>
                <a:ea typeface="FSFFatBottom" panose="02000603000000000000" pitchFamily="2" charset="0"/>
              </a:rPr>
              <a:t> Session 5 </a:t>
            </a:r>
          </a:p>
          <a:p>
            <a:pPr marL="457200" lvl="3" indent="0">
              <a:buNone/>
            </a:pPr>
            <a:endParaRPr lang="en-AU" sz="2400" dirty="0">
              <a:latin typeface="FSFFatBottom" panose="02000603000000000000" pitchFamily="2" charset="0"/>
              <a:ea typeface="FSFFatBottom" panose="02000603000000000000" pitchFamily="2" charset="0"/>
            </a:endParaRPr>
          </a:p>
          <a:p>
            <a:pPr lvl="3">
              <a:buFont typeface="Wingdings" panose="05000000000000000000" pitchFamily="2" charset="2"/>
              <a:buChar char="q"/>
            </a:pPr>
            <a:endParaRPr lang="en-AU" sz="2000" dirty="0">
              <a:latin typeface="FSFFatBottom" panose="02000603000000000000" pitchFamily="2" charset="0"/>
              <a:ea typeface="FSFFatBottom" panose="02000603000000000000" pitchFamily="2" charset="0"/>
            </a:endParaRPr>
          </a:p>
        </p:txBody>
      </p:sp>
      <p:sp>
        <p:nvSpPr>
          <p:cNvPr id="4" name="Rectangle 3">
            <a:extLst>
              <a:ext uri="{FF2B5EF4-FFF2-40B4-BE49-F238E27FC236}">
                <a16:creationId xmlns:a16="http://schemas.microsoft.com/office/drawing/2014/main" id="{7D0AD898-F63C-4919-A4CB-17A5597799DF}"/>
              </a:ext>
            </a:extLst>
          </p:cNvPr>
          <p:cNvSpPr/>
          <p:nvPr/>
        </p:nvSpPr>
        <p:spPr>
          <a:xfrm>
            <a:off x="1024128" y="5657671"/>
            <a:ext cx="9720073" cy="1200329"/>
          </a:xfrm>
          <a:prstGeom prst="rect">
            <a:avLst/>
          </a:prstGeom>
        </p:spPr>
        <p:txBody>
          <a:bodyPr wrap="square">
            <a:spAutoFit/>
          </a:bodyPr>
          <a:lstStyle/>
          <a:p>
            <a:pPr marL="17145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describes and represents mathematical situations in a variety of ways using mathematical terminology and some conventions </a:t>
            </a:r>
            <a:r>
              <a:rPr lang="en-AU" sz="1200" b="1" dirty="0">
                <a:latin typeface="FSFFatBottom" panose="02000603000000000000" pitchFamily="2" charset="0"/>
                <a:ea typeface="FSFFatBottom" panose="02000603000000000000" pitchFamily="2" charset="0"/>
              </a:rPr>
              <a:t>MA3-1WM</a:t>
            </a:r>
          </a:p>
          <a:p>
            <a:pPr marL="17145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selects and applies appropriate problem-solving strategies, including the use of digital technologies, in undertaking investigations </a:t>
            </a:r>
            <a:r>
              <a:rPr lang="en-AU" sz="1200" b="1" dirty="0">
                <a:latin typeface="FSFFatBottom" panose="02000603000000000000" pitchFamily="2" charset="0"/>
                <a:ea typeface="FSFFatBottom" panose="02000603000000000000" pitchFamily="2" charset="0"/>
              </a:rPr>
              <a:t>MA3-2WM</a:t>
            </a:r>
          </a:p>
          <a:p>
            <a:pPr marL="17145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gives a valid reason for supporting one possible solution over another </a:t>
            </a:r>
            <a:r>
              <a:rPr lang="en-AU" sz="1200" b="1" dirty="0">
                <a:latin typeface="FSFFatBottom" panose="02000603000000000000" pitchFamily="2" charset="0"/>
                <a:ea typeface="FSFFatBottom" panose="02000603000000000000" pitchFamily="2" charset="0"/>
              </a:rPr>
              <a:t>MA3-3WM</a:t>
            </a:r>
          </a:p>
          <a:p>
            <a:pPr marL="17145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compares, orders and calculates with fractions, decimals and percentages </a:t>
            </a:r>
            <a:r>
              <a:rPr lang="en-AU" sz="1200" b="1" dirty="0">
                <a:latin typeface="FSFFatBottom" panose="02000603000000000000" pitchFamily="2" charset="0"/>
                <a:ea typeface="FSFFatBottom" panose="02000603000000000000" pitchFamily="2" charset="0"/>
              </a:rPr>
              <a:t>MA3-7NA</a:t>
            </a:r>
          </a:p>
        </p:txBody>
      </p:sp>
      <p:pic>
        <p:nvPicPr>
          <p:cNvPr id="5" name="Picture 4">
            <a:extLst>
              <a:ext uri="{FF2B5EF4-FFF2-40B4-BE49-F238E27FC236}">
                <a16:creationId xmlns:a16="http://schemas.microsoft.com/office/drawing/2014/main" id="{E240D309-2CF0-4629-B031-8DEEFBD873DF}"/>
              </a:ext>
            </a:extLst>
          </p:cNvPr>
          <p:cNvPicPr>
            <a:picLocks noChangeAspect="1"/>
          </p:cNvPicPr>
          <p:nvPr/>
        </p:nvPicPr>
        <p:blipFill>
          <a:blip r:embed="rId6">
            <a:duotone>
              <a:schemeClr val="accent3">
                <a:shade val="45000"/>
                <a:satMod val="135000"/>
              </a:schemeClr>
              <a:prstClr val="white"/>
            </a:duotone>
          </a:blip>
          <a:stretch>
            <a:fillRect/>
          </a:stretch>
        </p:blipFill>
        <p:spPr>
          <a:xfrm>
            <a:off x="9974510" y="4370664"/>
            <a:ext cx="2217490" cy="2487336"/>
          </a:xfrm>
          <a:prstGeom prst="rect">
            <a:avLst/>
          </a:prstGeom>
        </p:spPr>
      </p:pic>
      <p:sp>
        <p:nvSpPr>
          <p:cNvPr id="6" name="TextBox 5">
            <a:extLst>
              <a:ext uri="{FF2B5EF4-FFF2-40B4-BE49-F238E27FC236}">
                <a16:creationId xmlns:a16="http://schemas.microsoft.com/office/drawing/2014/main" id="{3D825AB1-C1A6-4ACB-8FDB-24DC11111C59}"/>
              </a:ext>
            </a:extLst>
          </p:cNvPr>
          <p:cNvSpPr txBox="1"/>
          <p:nvPr/>
        </p:nvSpPr>
        <p:spPr>
          <a:xfrm rot="20012770">
            <a:off x="11309361" y="6455107"/>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94201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135803" y="922647"/>
            <a:ext cx="12056198" cy="5935351"/>
          </a:xfrm>
          <a:solidFill>
            <a:schemeClr val="bg1"/>
          </a:solidFill>
        </p:spPr>
        <p:txBody>
          <a:bodyPr>
            <a:normAutofit/>
          </a:bodyPr>
          <a:lstStyle/>
          <a:p>
            <a:pPr marL="0" indent="0">
              <a:buNone/>
            </a:pPr>
            <a:r>
              <a:rPr lang="en-AU" sz="2800" dirty="0">
                <a:latin typeface="FSFFatBottom" panose="02000603000000000000" pitchFamily="2" charset="0"/>
                <a:ea typeface="FSFFatBottom" panose="02000603000000000000" pitchFamily="2" charset="0"/>
              </a:rPr>
              <a:t>During sale times, businesses reduce the cost of their stock. </a:t>
            </a:r>
          </a:p>
          <a:p>
            <a:pPr marL="0" indent="0">
              <a:buNone/>
            </a:pPr>
            <a:r>
              <a:rPr lang="en-AU" sz="2800" b="1" u="sng" dirty="0">
                <a:solidFill>
                  <a:srgbClr val="92D050"/>
                </a:solidFill>
                <a:latin typeface="FSFFatBottom" panose="02000603000000000000" pitchFamily="2" charset="0"/>
                <a:ea typeface="FSFFatBottom" panose="02000603000000000000" pitchFamily="2" charset="0"/>
              </a:rPr>
              <a:t>Task 1:</a:t>
            </a:r>
          </a:p>
          <a:p>
            <a:pPr marL="0" indent="0">
              <a:buNone/>
            </a:pPr>
            <a:r>
              <a:rPr lang="en-AU" sz="2800" dirty="0">
                <a:latin typeface="FSFFatBottom" panose="02000603000000000000" pitchFamily="2" charset="0"/>
                <a:ea typeface="FSFFatBottom" panose="02000603000000000000" pitchFamily="2" charset="0"/>
              </a:rPr>
              <a:t>The table below lists the cost of horse equipment sold at a pet shop. Calculate the sale price of each item by deducting the discount from the original price, and write your result in the correct space in the table. The first one has been done for you.</a:t>
            </a:r>
          </a:p>
        </p:txBody>
      </p:sp>
      <p:pic>
        <p:nvPicPr>
          <p:cNvPr id="2050" name="Picture 1">
            <a:extLst>
              <a:ext uri="{FF2B5EF4-FFF2-40B4-BE49-F238E27FC236}">
                <a16:creationId xmlns:a16="http://schemas.microsoft.com/office/drawing/2014/main" id="{84BFDBEA-9C7E-44EC-879E-45A02EA0D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02" y="3890322"/>
            <a:ext cx="11829774" cy="29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06C50BC-F3ED-465C-AC02-098FD65146CB}"/>
              </a:ext>
            </a:extLst>
          </p:cNvPr>
          <p:cNvSpPr txBox="1"/>
          <p:nvPr/>
        </p:nvSpPr>
        <p:spPr>
          <a:xfrm>
            <a:off x="5560832" y="6296634"/>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15773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135803" y="922647"/>
            <a:ext cx="12056198" cy="5935351"/>
          </a:xfrm>
          <a:solidFill>
            <a:schemeClr val="bg1"/>
          </a:solidFill>
        </p:spPr>
        <p:txBody>
          <a:bodyPr>
            <a:normAutofit/>
          </a:bodyPr>
          <a:lstStyle/>
          <a:p>
            <a:pPr marL="0" indent="0">
              <a:buNone/>
            </a:pPr>
            <a:r>
              <a:rPr lang="en-AU" sz="2800" dirty="0">
                <a:latin typeface="FSFFatBottom" panose="02000603000000000000" pitchFamily="2" charset="0"/>
                <a:ea typeface="FSFFatBottom" panose="02000603000000000000" pitchFamily="2" charset="0"/>
              </a:rPr>
              <a:t>During sale times, businesses reduce the cost of their stock. </a:t>
            </a:r>
          </a:p>
          <a:p>
            <a:pPr marL="0" indent="0">
              <a:buNone/>
            </a:pPr>
            <a:r>
              <a:rPr lang="en-AU" sz="2800" b="1" u="sng" dirty="0">
                <a:solidFill>
                  <a:srgbClr val="92D050"/>
                </a:solidFill>
                <a:latin typeface="FSFFatBottom" panose="02000603000000000000" pitchFamily="2" charset="0"/>
                <a:ea typeface="FSFFatBottom" panose="02000603000000000000" pitchFamily="2" charset="0"/>
              </a:rPr>
              <a:t>Task 2:</a:t>
            </a:r>
          </a:p>
          <a:p>
            <a:pPr marL="0" indent="0">
              <a:buNone/>
            </a:pPr>
            <a:r>
              <a:rPr lang="en-AU" sz="2800" dirty="0">
                <a:latin typeface="FSFFatBottom" panose="02000603000000000000" pitchFamily="2" charset="0"/>
                <a:ea typeface="FSFFatBottom" panose="02000603000000000000" pitchFamily="2" charset="0"/>
              </a:rPr>
              <a:t>The pet shop owner is given a discount of 25% on the bulk purchase of 15 pond filters, each priced at 96 dollars. What are the total savings made by the shop owner? Show your working out. </a:t>
            </a:r>
          </a:p>
          <a:p>
            <a:pPr marL="0" indent="0">
              <a:buNone/>
            </a:pPr>
            <a:r>
              <a:rPr lang="en-AU" sz="2800" b="1" u="sng" dirty="0">
                <a:solidFill>
                  <a:srgbClr val="92D050"/>
                </a:solidFill>
                <a:latin typeface="FSFFatBottom" panose="02000603000000000000" pitchFamily="2" charset="0"/>
                <a:ea typeface="FSFFatBottom" panose="02000603000000000000" pitchFamily="2" charset="0"/>
              </a:rPr>
              <a:t>Task 3:</a:t>
            </a:r>
          </a:p>
          <a:p>
            <a:pPr marL="0" indent="0">
              <a:buNone/>
            </a:pPr>
            <a:r>
              <a:rPr lang="en-AU" sz="2800" dirty="0">
                <a:latin typeface="FSFFatBottom" panose="02000603000000000000" pitchFamily="2" charset="0"/>
                <a:ea typeface="FSFFatBottom" panose="02000603000000000000" pitchFamily="2" charset="0"/>
              </a:rPr>
              <a:t>The shop owner is given a discount of 30% on the bulk purchase of 62 bird ladders that usually cost $3.50 each. How much will the shop save? Show your working out.</a:t>
            </a:r>
          </a:p>
        </p:txBody>
      </p:sp>
      <p:sp>
        <p:nvSpPr>
          <p:cNvPr id="4" name="TextBox 3">
            <a:extLst>
              <a:ext uri="{FF2B5EF4-FFF2-40B4-BE49-F238E27FC236}">
                <a16:creationId xmlns:a16="http://schemas.microsoft.com/office/drawing/2014/main" id="{8969FDF8-AE6F-4AF1-8FF5-4E27129081A4}"/>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706704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2800" cap="none" dirty="0">
                <a:latin typeface="FSFFatBottom" panose="02000603000000000000" pitchFamily="2" charset="0"/>
                <a:ea typeface="FSFFatBottom" panose="02000603000000000000" pitchFamily="2" charset="0"/>
              </a:rPr>
              <a:t>Can you investigate and calculate percentage discounts?</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135803" y="922647"/>
            <a:ext cx="12056198" cy="5935351"/>
          </a:xfrm>
          <a:solidFill>
            <a:schemeClr val="bg1"/>
          </a:solidFill>
        </p:spPr>
        <p:txBody>
          <a:bodyPr>
            <a:normAutofit fontScale="92500" lnSpcReduction="10000"/>
          </a:bodyPr>
          <a:lstStyle/>
          <a:p>
            <a:pPr marL="0" indent="0">
              <a:buNone/>
            </a:pPr>
            <a:r>
              <a:rPr lang="en-AU" sz="2800" dirty="0">
                <a:latin typeface="FSFFatBottom" panose="02000603000000000000" pitchFamily="2" charset="0"/>
                <a:ea typeface="FSFFatBottom" panose="02000603000000000000" pitchFamily="2" charset="0"/>
              </a:rPr>
              <a:t>During sale times, businesses reduce the cost of their stock. </a:t>
            </a:r>
          </a:p>
          <a:p>
            <a:pPr marL="0" indent="0">
              <a:buNone/>
            </a:pPr>
            <a:r>
              <a:rPr lang="en-AU" sz="2800" b="1" u="sng" dirty="0">
                <a:solidFill>
                  <a:srgbClr val="92D050"/>
                </a:solidFill>
                <a:latin typeface="FSFFatBottom" panose="02000603000000000000" pitchFamily="2" charset="0"/>
                <a:ea typeface="FSFFatBottom" panose="02000603000000000000" pitchFamily="2" charset="0"/>
              </a:rPr>
              <a:t>Task 4:</a:t>
            </a:r>
          </a:p>
          <a:p>
            <a:pPr marL="0" indent="0">
              <a:buNone/>
            </a:pPr>
            <a:r>
              <a:rPr lang="en-AU" sz="2800" dirty="0">
                <a:latin typeface="FSFFatBottom" panose="02000603000000000000" pitchFamily="2" charset="0"/>
                <a:ea typeface="FSFFatBottom" panose="02000603000000000000" pitchFamily="2" charset="0"/>
              </a:rPr>
              <a:t>Choose 8 items from the </a:t>
            </a:r>
            <a:r>
              <a:rPr lang="en-AU" sz="2800" dirty="0" err="1">
                <a:latin typeface="FSFFatBottom" panose="02000603000000000000" pitchFamily="2" charset="0"/>
                <a:ea typeface="FSFFatBottom" panose="02000603000000000000" pitchFamily="2" charset="0"/>
              </a:rPr>
              <a:t>Petbarn</a:t>
            </a:r>
            <a:r>
              <a:rPr lang="en-AU" sz="2800" dirty="0">
                <a:latin typeface="FSFFatBottom" panose="02000603000000000000" pitchFamily="2" charset="0"/>
                <a:ea typeface="FSFFatBottom" panose="02000603000000000000" pitchFamily="2" charset="0"/>
              </a:rPr>
              <a:t> website (</a:t>
            </a:r>
            <a:r>
              <a:rPr lang="en-AU" sz="2800" dirty="0">
                <a:latin typeface="FSFFatBottom" panose="02000603000000000000" pitchFamily="2" charset="0"/>
                <a:ea typeface="FSFFatBottom" panose="02000603000000000000" pitchFamily="2" charset="0"/>
                <a:hlinkClick r:id="rId3"/>
              </a:rPr>
              <a:t>https://www.petbarn.com.au/</a:t>
            </a:r>
            <a:r>
              <a:rPr lang="en-AU" sz="2800" dirty="0">
                <a:latin typeface="FSFFatBottom" panose="02000603000000000000" pitchFamily="2" charset="0"/>
                <a:ea typeface="FSFFatBottom" panose="02000603000000000000" pitchFamily="2" charset="0"/>
              </a:rPr>
              <a:t> ) that you might buy for a pet of your choice. List each item and its advertised price. Calculate the sale prices if each item were marked down by 10%, 25% and 30%. </a:t>
            </a:r>
          </a:p>
          <a:p>
            <a:pPr marL="0" indent="0">
              <a:buNone/>
            </a:pPr>
            <a:endParaRPr lang="en-AU" sz="2800" dirty="0">
              <a:latin typeface="FSFFatBottom" panose="02000603000000000000" pitchFamily="2" charset="0"/>
              <a:ea typeface="FSFFatBottom" panose="02000603000000000000" pitchFamily="2" charset="0"/>
            </a:endParaRPr>
          </a:p>
          <a:p>
            <a:pPr marL="0" indent="0">
              <a:buNone/>
            </a:pPr>
            <a:endParaRPr lang="en-AU" sz="2800" dirty="0">
              <a:latin typeface="FSFFatBottom" panose="02000603000000000000" pitchFamily="2" charset="0"/>
              <a:ea typeface="FSFFatBottom" panose="02000603000000000000" pitchFamily="2" charset="0"/>
            </a:endParaRPr>
          </a:p>
          <a:p>
            <a:pPr marL="0" indent="0">
              <a:buNone/>
            </a:pPr>
            <a:endParaRPr lang="en-AU" sz="2800" dirty="0">
              <a:latin typeface="FSFFatBottom" panose="02000603000000000000" pitchFamily="2" charset="0"/>
              <a:ea typeface="FSFFatBottom" panose="02000603000000000000" pitchFamily="2" charset="0"/>
            </a:endParaRPr>
          </a:p>
          <a:p>
            <a:pPr marL="0" indent="0">
              <a:buNone/>
            </a:pPr>
            <a:endParaRPr lang="en-AU" sz="2800" dirty="0">
              <a:latin typeface="FSFFatBottom" panose="02000603000000000000" pitchFamily="2" charset="0"/>
              <a:ea typeface="FSFFatBottom" panose="02000603000000000000" pitchFamily="2" charset="0"/>
            </a:endParaRPr>
          </a:p>
          <a:p>
            <a:pPr marL="0" indent="0">
              <a:buNone/>
            </a:pPr>
            <a:r>
              <a:rPr lang="en-AU" sz="2800" b="1" u="sng" dirty="0">
                <a:solidFill>
                  <a:srgbClr val="92D050"/>
                </a:solidFill>
                <a:latin typeface="FSFFatBottom" panose="02000603000000000000" pitchFamily="2" charset="0"/>
                <a:ea typeface="FSFFatBottom" panose="02000603000000000000" pitchFamily="2" charset="0"/>
              </a:rPr>
              <a:t>Task 5:</a:t>
            </a:r>
          </a:p>
          <a:p>
            <a:pPr marL="0" indent="0">
              <a:buNone/>
            </a:pPr>
            <a:r>
              <a:rPr lang="en-AU" sz="2800" dirty="0">
                <a:latin typeface="FSFFatBottom" panose="02000603000000000000" pitchFamily="2" charset="0"/>
                <a:ea typeface="FSFFatBottom" panose="02000603000000000000" pitchFamily="2" charset="0"/>
              </a:rPr>
              <a:t>If you order the items online you get a further 15% off each item. What would the new cost of each item be?</a:t>
            </a:r>
          </a:p>
        </p:txBody>
      </p:sp>
      <p:pic>
        <p:nvPicPr>
          <p:cNvPr id="3074" name="Picture 1">
            <a:extLst>
              <a:ext uri="{FF2B5EF4-FFF2-40B4-BE49-F238E27FC236}">
                <a16:creationId xmlns:a16="http://schemas.microsoft.com/office/drawing/2014/main" id="{73346DBD-5272-46D9-BECB-940FAB831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02" y="3285291"/>
            <a:ext cx="79052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BEE144F-C9A7-4BA1-9C92-811674F0D861}"/>
              </a:ext>
            </a:extLst>
          </p:cNvPr>
          <p:cNvPicPr>
            <a:picLocks noChangeAspect="1"/>
          </p:cNvPicPr>
          <p:nvPr/>
        </p:nvPicPr>
        <p:blipFill>
          <a:blip r:embed="rId5"/>
          <a:stretch>
            <a:fillRect/>
          </a:stretch>
        </p:blipFill>
        <p:spPr>
          <a:xfrm>
            <a:off x="8041064" y="3753244"/>
            <a:ext cx="4015818" cy="1159593"/>
          </a:xfrm>
          <a:prstGeom prst="rect">
            <a:avLst/>
          </a:prstGeom>
        </p:spPr>
      </p:pic>
      <p:sp>
        <p:nvSpPr>
          <p:cNvPr id="6" name="TextBox 5">
            <a:extLst>
              <a:ext uri="{FF2B5EF4-FFF2-40B4-BE49-F238E27FC236}">
                <a16:creationId xmlns:a16="http://schemas.microsoft.com/office/drawing/2014/main" id="{EC916FA5-EBB7-41EB-A864-7F03120049C8}"/>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415710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9737-7230-4692-9651-695BF160EBBC}"/>
              </a:ext>
            </a:extLst>
          </p:cNvPr>
          <p:cNvSpPr>
            <a:spLocks noGrp="1"/>
          </p:cNvSpPr>
          <p:nvPr>
            <p:ph type="title"/>
          </p:nvPr>
        </p:nvSpPr>
        <p:spPr/>
        <p:txBody>
          <a:bodyPr/>
          <a:lstStyle/>
          <a:p>
            <a:r>
              <a:rPr lang="en-AU" dirty="0"/>
              <a:t>Session one</a:t>
            </a:r>
          </a:p>
        </p:txBody>
      </p:sp>
      <p:pic>
        <p:nvPicPr>
          <p:cNvPr id="8" name="Picture Placeholder 7">
            <a:extLst>
              <a:ext uri="{FF2B5EF4-FFF2-40B4-BE49-F238E27FC236}">
                <a16:creationId xmlns:a16="http://schemas.microsoft.com/office/drawing/2014/main" id="{A25F7E02-6956-45BD-8DA5-348CBE3DD332}"/>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035" b="26035"/>
          <a:stretch>
            <a:fillRect/>
          </a:stretch>
        </p:blipFill>
        <p:spPr>
          <a:xfrm>
            <a:off x="0" y="-2"/>
            <a:ext cx="12188952" cy="4853355"/>
          </a:xfrm>
        </p:spPr>
      </p:pic>
      <p:sp>
        <p:nvSpPr>
          <p:cNvPr id="4" name="Text Placeholder 3">
            <a:extLst>
              <a:ext uri="{FF2B5EF4-FFF2-40B4-BE49-F238E27FC236}">
                <a16:creationId xmlns:a16="http://schemas.microsoft.com/office/drawing/2014/main" id="{3358C340-6EC7-40A8-8A7C-B6C96BF8B9E3}"/>
              </a:ext>
            </a:extLst>
          </p:cNvPr>
          <p:cNvSpPr>
            <a:spLocks noGrp="1"/>
          </p:cNvSpPr>
          <p:nvPr>
            <p:ph type="body" sz="half" idx="2"/>
          </p:nvPr>
        </p:nvSpPr>
        <p:spPr/>
        <p:txBody>
          <a:bodyPr/>
          <a:lstStyle/>
          <a:p>
            <a:r>
              <a:rPr lang="en-AU" dirty="0">
                <a:latin typeface="FSFFatBottom" panose="02000603000000000000" pitchFamily="2" charset="0"/>
                <a:ea typeface="FSFFatBottom" panose="02000603000000000000" pitchFamily="2" charset="0"/>
              </a:rPr>
              <a:t>Can you find a fraction of a quantity?</a:t>
            </a:r>
          </a:p>
        </p:txBody>
      </p:sp>
      <p:sp>
        <p:nvSpPr>
          <p:cNvPr id="5" name="TextBox 4">
            <a:extLst>
              <a:ext uri="{FF2B5EF4-FFF2-40B4-BE49-F238E27FC236}">
                <a16:creationId xmlns:a16="http://schemas.microsoft.com/office/drawing/2014/main" id="{6FBF38DD-747F-4651-A851-BDD0518FE01E}"/>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32099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3600" cap="none" dirty="0">
                <a:latin typeface="FSFFatBottom" panose="02000603000000000000" pitchFamily="2" charset="0"/>
                <a:ea typeface="FSFFatBottom" panose="02000603000000000000" pitchFamily="2" charset="0"/>
              </a:rPr>
              <a:t>Can you find a fraction of a quantity?</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6609805" y="1005839"/>
            <a:ext cx="5355771" cy="5852159"/>
          </a:xfrm>
        </p:spPr>
        <p:txBody>
          <a:bodyPr>
            <a:normAutofit/>
          </a:bodyPr>
          <a:lstStyle/>
          <a:p>
            <a:pPr marL="0" indent="0">
              <a:buNone/>
            </a:pPr>
            <a:r>
              <a:rPr lang="en-AU" sz="3600" dirty="0">
                <a:latin typeface="FSFFatBottom" panose="02000603000000000000" pitchFamily="2" charset="0"/>
                <a:ea typeface="FSFFatBottom" panose="02000603000000000000" pitchFamily="2" charset="0"/>
              </a:rPr>
              <a:t>You have 48 lollies.</a:t>
            </a:r>
          </a:p>
          <a:p>
            <a:pPr marL="0" indent="0">
              <a:buNone/>
            </a:pPr>
            <a:endParaRPr lang="en-AU" sz="3600" dirty="0">
              <a:latin typeface="FSFFatBottom" panose="02000603000000000000" pitchFamily="2" charset="0"/>
              <a:ea typeface="FSFFatBottom" panose="02000603000000000000" pitchFamily="2" charset="0"/>
            </a:endParaRPr>
          </a:p>
          <a:p>
            <a:pPr marL="0" indent="0">
              <a:buNone/>
            </a:pPr>
            <a:r>
              <a:rPr lang="en-AU" sz="3600" dirty="0">
                <a:latin typeface="FSFFatBottom" panose="02000603000000000000" pitchFamily="2" charset="0"/>
                <a:ea typeface="FSFFatBottom" panose="02000603000000000000" pitchFamily="2" charset="0"/>
              </a:rPr>
              <a:t>You can choose between having 4/6 or 5/8 of the total amount of lollies. </a:t>
            </a:r>
          </a:p>
          <a:p>
            <a:pPr marL="0" indent="0">
              <a:buNone/>
            </a:pPr>
            <a:endParaRPr lang="en-AU" sz="3600" dirty="0">
              <a:latin typeface="FSFFatBottom" panose="02000603000000000000" pitchFamily="2" charset="0"/>
              <a:ea typeface="FSFFatBottom" panose="02000603000000000000" pitchFamily="2" charset="0"/>
            </a:endParaRPr>
          </a:p>
          <a:p>
            <a:pPr marL="0" indent="0">
              <a:buNone/>
            </a:pPr>
            <a:r>
              <a:rPr lang="en-AU" sz="3600" dirty="0">
                <a:latin typeface="FSFFatBottom" panose="02000603000000000000" pitchFamily="2" charset="0"/>
                <a:ea typeface="FSFFatBottom" panose="02000603000000000000" pitchFamily="2" charset="0"/>
              </a:rPr>
              <a:t>Which would give you the most amount of lollies? </a:t>
            </a:r>
          </a:p>
        </p:txBody>
      </p:sp>
      <p:pic>
        <p:nvPicPr>
          <p:cNvPr id="4" name="Picture 3">
            <a:extLst>
              <a:ext uri="{FF2B5EF4-FFF2-40B4-BE49-F238E27FC236}">
                <a16:creationId xmlns:a16="http://schemas.microsoft.com/office/drawing/2014/main" id="{0205F80C-7C74-4395-BA64-93842B1B2717}"/>
              </a:ext>
            </a:extLst>
          </p:cNvPr>
          <p:cNvPicPr>
            <a:picLocks noChangeAspect="1"/>
          </p:cNvPicPr>
          <p:nvPr/>
        </p:nvPicPr>
        <p:blipFill>
          <a:blip r:embed="rId3"/>
          <a:stretch>
            <a:fillRect/>
          </a:stretch>
        </p:blipFill>
        <p:spPr>
          <a:xfrm>
            <a:off x="-1" y="1005839"/>
            <a:ext cx="6531429" cy="5852160"/>
          </a:xfrm>
          <a:prstGeom prst="rect">
            <a:avLst/>
          </a:prstGeom>
        </p:spPr>
      </p:pic>
      <p:sp>
        <p:nvSpPr>
          <p:cNvPr id="5" name="TextBox 4">
            <a:extLst>
              <a:ext uri="{FF2B5EF4-FFF2-40B4-BE49-F238E27FC236}">
                <a16:creationId xmlns:a16="http://schemas.microsoft.com/office/drawing/2014/main" id="{8383B277-9540-4067-A5D4-9B05C42C8F44}"/>
              </a:ext>
            </a:extLst>
          </p:cNvPr>
          <p:cNvSpPr txBox="1"/>
          <p:nvPr/>
        </p:nvSpPr>
        <p:spPr>
          <a:xfrm>
            <a:off x="-78378" y="6496689"/>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21095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3600" cap="none" dirty="0">
                <a:latin typeface="FSFFatBottom" panose="02000603000000000000" pitchFamily="2" charset="0"/>
                <a:ea typeface="FSFFatBottom" panose="02000603000000000000" pitchFamily="2" charset="0"/>
              </a:rPr>
              <a:t>Can you find a fraction of a quantity?</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135802" y="891539"/>
            <a:ext cx="11829774" cy="5852159"/>
          </a:xfrm>
          <a:solidFill>
            <a:schemeClr val="bg1"/>
          </a:solidFill>
        </p:spPr>
        <p:txBody>
          <a:bodyPr>
            <a:normAutofit/>
          </a:bodyPr>
          <a:lstStyle/>
          <a:p>
            <a:pPr marL="0" indent="0">
              <a:buNone/>
            </a:pPr>
            <a:r>
              <a:rPr lang="en-AU" sz="1800" b="1" dirty="0">
                <a:solidFill>
                  <a:srgbClr val="CC3300"/>
                </a:solidFill>
                <a:latin typeface="FSFFatBottom" panose="02000603000000000000" pitchFamily="2" charset="0"/>
                <a:ea typeface="FSFFatBottom" panose="02000603000000000000" pitchFamily="2" charset="0"/>
              </a:rPr>
              <a:t>Task 1: </a:t>
            </a:r>
            <a:r>
              <a:rPr lang="en-AU" sz="1800" dirty="0">
                <a:latin typeface="FSFFatBottom" panose="02000603000000000000" pitchFamily="2" charset="0"/>
                <a:ea typeface="FSFFatBottom" panose="02000603000000000000" pitchFamily="2" charset="0"/>
              </a:rPr>
              <a:t>A little monkey had 60 peaches. </a:t>
            </a:r>
          </a:p>
          <a:p>
            <a:pPr marL="0" indent="0">
              <a:buNone/>
            </a:pPr>
            <a:r>
              <a:rPr lang="en-AU" sz="1800" dirty="0">
                <a:latin typeface="FSFFatBottom" panose="02000603000000000000" pitchFamily="2" charset="0"/>
                <a:ea typeface="FSFFatBottom" panose="02000603000000000000" pitchFamily="2" charset="0"/>
              </a:rPr>
              <a:t>On the first day he decided to keep ¾ of his peaches. He gave the rest away. Then he ate one. </a:t>
            </a:r>
          </a:p>
          <a:p>
            <a:pPr marL="0" indent="0">
              <a:buNone/>
            </a:pPr>
            <a:r>
              <a:rPr lang="en-AU" sz="1800" dirty="0">
                <a:latin typeface="FSFFatBottom" panose="02000603000000000000" pitchFamily="2" charset="0"/>
                <a:ea typeface="FSFFatBottom" panose="02000603000000000000" pitchFamily="2" charset="0"/>
              </a:rPr>
              <a:t>On the second day he decided to keep 7/11 of his peaches. He gave the rest away. Then he ate one. </a:t>
            </a:r>
          </a:p>
          <a:p>
            <a:pPr marL="0" indent="0">
              <a:buNone/>
            </a:pPr>
            <a:r>
              <a:rPr lang="en-AU" sz="1800" dirty="0">
                <a:latin typeface="FSFFatBottom" panose="02000603000000000000" pitchFamily="2" charset="0"/>
                <a:ea typeface="FSFFatBottom" panose="02000603000000000000" pitchFamily="2" charset="0"/>
              </a:rPr>
              <a:t>On the third day he decided to keep 5/9 of his peaches. He gave the rest away. Then he ate one. </a:t>
            </a:r>
          </a:p>
          <a:p>
            <a:pPr marL="0" indent="0">
              <a:buNone/>
            </a:pPr>
            <a:r>
              <a:rPr lang="en-AU" sz="1800" dirty="0">
                <a:latin typeface="FSFFatBottom" panose="02000603000000000000" pitchFamily="2" charset="0"/>
                <a:ea typeface="FSFFatBottom" panose="02000603000000000000" pitchFamily="2" charset="0"/>
              </a:rPr>
              <a:t>On the fourth day he decided to keep 2/7 of his peaches. He gave the rest away. Then he ate one. </a:t>
            </a:r>
          </a:p>
          <a:p>
            <a:pPr marL="0" indent="0">
              <a:buNone/>
            </a:pPr>
            <a:r>
              <a:rPr lang="en-AU" sz="1800" dirty="0">
                <a:latin typeface="FSFFatBottom" panose="02000603000000000000" pitchFamily="2" charset="0"/>
                <a:ea typeface="FSFFatBottom" panose="02000603000000000000" pitchFamily="2" charset="0"/>
              </a:rPr>
              <a:t>On the fifth day he decided to keep 2/3 of his peaches. He gave the rest away. Then he ate one. </a:t>
            </a:r>
          </a:p>
          <a:p>
            <a:pPr marL="0" indent="0">
              <a:buNone/>
            </a:pPr>
            <a:r>
              <a:rPr lang="en-AU" sz="1800" dirty="0">
                <a:latin typeface="FSFFatBottom" panose="02000603000000000000" pitchFamily="2" charset="0"/>
                <a:ea typeface="FSFFatBottom" panose="02000603000000000000" pitchFamily="2" charset="0"/>
              </a:rPr>
              <a:t>How many did he have left at the end?</a:t>
            </a:r>
          </a:p>
          <a:p>
            <a:pPr marL="0" indent="0">
              <a:buNone/>
            </a:pPr>
            <a:r>
              <a:rPr lang="en-AU" sz="1800" b="1" dirty="0">
                <a:solidFill>
                  <a:srgbClr val="CC3300"/>
                </a:solidFill>
                <a:latin typeface="FSFFatBottom" panose="02000603000000000000" pitchFamily="2" charset="0"/>
                <a:ea typeface="FSFFatBottom" panose="02000603000000000000" pitchFamily="2" charset="0"/>
              </a:rPr>
              <a:t>Task 2: </a:t>
            </a:r>
            <a:r>
              <a:rPr lang="en-AU" sz="1800" dirty="0">
                <a:latin typeface="FSFFatBottom" panose="02000603000000000000" pitchFamily="2" charset="0"/>
                <a:ea typeface="FSFFatBottom" panose="02000603000000000000" pitchFamily="2" charset="0"/>
              </a:rPr>
              <a:t>A little monkey had 75 peaches. </a:t>
            </a:r>
          </a:p>
          <a:p>
            <a:pPr marL="0" indent="0">
              <a:buNone/>
            </a:pPr>
            <a:r>
              <a:rPr lang="en-AU" sz="1800" dirty="0">
                <a:latin typeface="FSFFatBottom" panose="02000603000000000000" pitchFamily="2" charset="0"/>
                <a:ea typeface="FSFFatBottom" panose="02000603000000000000" pitchFamily="2" charset="0"/>
              </a:rPr>
              <a:t>Each day, he kept a fraction of his peaches, gave the rest away, </a:t>
            </a:r>
          </a:p>
          <a:p>
            <a:pPr marL="0" indent="0">
              <a:buNone/>
            </a:pPr>
            <a:r>
              <a:rPr lang="en-AU" sz="1800" dirty="0">
                <a:latin typeface="FSFFatBottom" panose="02000603000000000000" pitchFamily="2" charset="0"/>
                <a:ea typeface="FSFFatBottom" panose="02000603000000000000" pitchFamily="2" charset="0"/>
              </a:rPr>
              <a:t>and then ate one. These are the fractions he decided to keep: </a:t>
            </a:r>
          </a:p>
          <a:p>
            <a:pPr marL="0" indent="0">
              <a:buNone/>
            </a:pPr>
            <a:r>
              <a:rPr lang="en-AU" sz="1800" dirty="0">
                <a:latin typeface="FSFFatBottom" panose="02000603000000000000" pitchFamily="2" charset="0"/>
                <a:ea typeface="FSFFatBottom" panose="02000603000000000000" pitchFamily="2" charset="0"/>
              </a:rPr>
              <a:t>½, ¼, ¾, 3/5, 5/6, 11/15</a:t>
            </a:r>
          </a:p>
          <a:p>
            <a:pPr marL="0" indent="0">
              <a:buNone/>
            </a:pPr>
            <a:r>
              <a:rPr lang="en-AU" sz="1800" dirty="0">
                <a:latin typeface="FSFFatBottom" panose="02000603000000000000" pitchFamily="2" charset="0"/>
                <a:ea typeface="FSFFatBottom" panose="02000603000000000000" pitchFamily="2" charset="0"/>
              </a:rPr>
              <a:t>In which order did he use the fractions so that he was left </a:t>
            </a:r>
          </a:p>
          <a:p>
            <a:pPr marL="0" indent="0">
              <a:buNone/>
            </a:pPr>
            <a:r>
              <a:rPr lang="en-AU" sz="1800" dirty="0">
                <a:latin typeface="FSFFatBottom" panose="02000603000000000000" pitchFamily="2" charset="0"/>
                <a:ea typeface="FSFFatBottom" panose="02000603000000000000" pitchFamily="2" charset="0"/>
              </a:rPr>
              <a:t>with just one peach at the end?</a:t>
            </a:r>
          </a:p>
          <a:p>
            <a:pPr marL="0" indent="0">
              <a:buNone/>
            </a:pPr>
            <a:endParaRPr lang="en-AU" sz="1800" b="1" dirty="0">
              <a:latin typeface="FSFFatBottom" panose="02000603000000000000" pitchFamily="2" charset="0"/>
              <a:ea typeface="FSFFatBottom" panose="02000603000000000000" pitchFamily="2" charset="0"/>
            </a:endParaRPr>
          </a:p>
        </p:txBody>
      </p:sp>
      <p:pic>
        <p:nvPicPr>
          <p:cNvPr id="5" name="Picture 4">
            <a:extLst>
              <a:ext uri="{FF2B5EF4-FFF2-40B4-BE49-F238E27FC236}">
                <a16:creationId xmlns:a16="http://schemas.microsoft.com/office/drawing/2014/main" id="{B5045D7E-CDBE-4864-8ABC-DD6D6C91D5BB}"/>
              </a:ext>
            </a:extLst>
          </p:cNvPr>
          <p:cNvPicPr>
            <a:picLocks noChangeAspect="1"/>
          </p:cNvPicPr>
          <p:nvPr/>
        </p:nvPicPr>
        <p:blipFill>
          <a:blip r:embed="rId3"/>
          <a:stretch>
            <a:fillRect/>
          </a:stretch>
        </p:blipFill>
        <p:spPr>
          <a:xfrm>
            <a:off x="7517423" y="3402623"/>
            <a:ext cx="4674577" cy="3455375"/>
          </a:xfrm>
          <a:prstGeom prst="rect">
            <a:avLst/>
          </a:prstGeom>
        </p:spPr>
      </p:pic>
      <p:sp>
        <p:nvSpPr>
          <p:cNvPr id="6" name="TextBox 5">
            <a:extLst>
              <a:ext uri="{FF2B5EF4-FFF2-40B4-BE49-F238E27FC236}">
                <a16:creationId xmlns:a16="http://schemas.microsoft.com/office/drawing/2014/main" id="{34D67A99-498B-4E91-8491-9C5235BFD116}"/>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52422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3600" cap="none" dirty="0">
                <a:latin typeface="FSFFatBottom" panose="02000603000000000000" pitchFamily="2" charset="0"/>
                <a:ea typeface="FSFFatBottom" panose="02000603000000000000" pitchFamily="2" charset="0"/>
              </a:rPr>
              <a:t>Can you find a fraction of a quantity?</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135802" y="891539"/>
            <a:ext cx="11829774" cy="5852159"/>
          </a:xfrm>
          <a:solidFill>
            <a:schemeClr val="bg1"/>
          </a:solidFill>
        </p:spPr>
        <p:txBody>
          <a:bodyPr>
            <a:normAutofit/>
          </a:bodyPr>
          <a:lstStyle/>
          <a:p>
            <a:pPr marL="0" indent="0">
              <a:buNone/>
            </a:pPr>
            <a:r>
              <a:rPr lang="en-AU" sz="1800" b="1" dirty="0">
                <a:solidFill>
                  <a:srgbClr val="CC3300"/>
                </a:solidFill>
                <a:latin typeface="FSFFatBottom" panose="02000603000000000000" pitchFamily="2" charset="0"/>
                <a:ea typeface="FSFFatBottom" panose="02000603000000000000" pitchFamily="2" charset="0"/>
              </a:rPr>
              <a:t>Task 3: </a:t>
            </a:r>
            <a:r>
              <a:rPr lang="en-AU" sz="1800" dirty="0">
                <a:latin typeface="FSFFatBottom" panose="02000603000000000000" pitchFamily="2" charset="0"/>
                <a:ea typeface="FSFFatBottom" panose="02000603000000000000" pitchFamily="2" charset="0"/>
              </a:rPr>
              <a:t>Whenever the monkey has peaches, he always keeps a fraction of them each day, gives the rest away, and then eats one. I wonder how long he could make his peaches last for?</a:t>
            </a:r>
          </a:p>
          <a:p>
            <a:pPr marL="0" indent="0">
              <a:buNone/>
            </a:pPr>
            <a:r>
              <a:rPr lang="en-AU" sz="1800" dirty="0">
                <a:latin typeface="FSFFatBottom" panose="02000603000000000000" pitchFamily="2" charset="0"/>
                <a:ea typeface="FSFFatBottom" panose="02000603000000000000" pitchFamily="2" charset="0"/>
              </a:rPr>
              <a:t>Here are his rules:</a:t>
            </a:r>
          </a:p>
          <a:p>
            <a:pPr lvl="1">
              <a:buFont typeface="Courier New" panose="02070309020205020404" pitchFamily="49" charset="0"/>
              <a:buChar char="o"/>
            </a:pPr>
            <a:r>
              <a:rPr lang="en-AU" dirty="0">
                <a:latin typeface="FSFFatBottom" panose="02000603000000000000" pitchFamily="2" charset="0"/>
                <a:ea typeface="FSFFatBottom" panose="02000603000000000000" pitchFamily="2" charset="0"/>
              </a:rPr>
              <a:t>Each fraction must be in its simplest form and must be less than 1.</a:t>
            </a:r>
          </a:p>
          <a:p>
            <a:pPr lvl="1">
              <a:buFont typeface="Courier New" panose="02070309020205020404" pitchFamily="49" charset="0"/>
              <a:buChar char="o"/>
            </a:pPr>
            <a:r>
              <a:rPr lang="en-AU" dirty="0">
                <a:latin typeface="FSFFatBottom" panose="02000603000000000000" pitchFamily="2" charset="0"/>
                <a:ea typeface="FSFFatBottom" panose="02000603000000000000" pitchFamily="2" charset="0"/>
              </a:rPr>
              <a:t>The denominator is never the same as the number of peaches left (for example, if there were 45 peaches left, he would not be allowed to keep 44/45 of them).</a:t>
            </a:r>
          </a:p>
          <a:p>
            <a:pPr marL="0" indent="0">
              <a:buNone/>
            </a:pPr>
            <a:endParaRPr lang="en-AU" sz="1800" b="1" dirty="0">
              <a:solidFill>
                <a:srgbClr val="CC3300"/>
              </a:solidFill>
              <a:latin typeface="FSFFatBottom" panose="02000603000000000000" pitchFamily="2" charset="0"/>
              <a:ea typeface="FSFFatBottom" panose="02000603000000000000" pitchFamily="2" charset="0"/>
            </a:endParaRPr>
          </a:p>
          <a:p>
            <a:pPr marL="0" indent="0">
              <a:buNone/>
            </a:pPr>
            <a:r>
              <a:rPr lang="en-AU" sz="1800" b="1" dirty="0">
                <a:solidFill>
                  <a:srgbClr val="CC3300"/>
                </a:solidFill>
                <a:latin typeface="FSFFatBottom" panose="02000603000000000000" pitchFamily="2" charset="0"/>
                <a:ea typeface="FSFFatBottom" panose="02000603000000000000" pitchFamily="2" charset="0"/>
              </a:rPr>
              <a:t>Task 4: </a:t>
            </a:r>
            <a:r>
              <a:rPr lang="en-AU" sz="1800" dirty="0">
                <a:latin typeface="FSFFatBottom" panose="02000603000000000000" pitchFamily="2" charset="0"/>
                <a:ea typeface="FSFFatBottom" panose="02000603000000000000" pitchFamily="2" charset="0"/>
              </a:rPr>
              <a:t>Can you start with fewer than 100 peaches and </a:t>
            </a:r>
          </a:p>
          <a:p>
            <a:pPr marL="0" indent="0">
              <a:buNone/>
            </a:pPr>
            <a:r>
              <a:rPr lang="en-AU" sz="1800" dirty="0">
                <a:latin typeface="FSFFatBottom" panose="02000603000000000000" pitchFamily="2" charset="0"/>
                <a:ea typeface="FSFFatBottom" panose="02000603000000000000" pitchFamily="2" charset="0"/>
              </a:rPr>
              <a:t>choose fractions so that there is at least one peach left </a:t>
            </a:r>
          </a:p>
          <a:p>
            <a:pPr marL="0" indent="0">
              <a:buNone/>
            </a:pPr>
            <a:r>
              <a:rPr lang="en-AU" sz="1800" dirty="0">
                <a:latin typeface="FSFFatBottom" panose="02000603000000000000" pitchFamily="2" charset="0"/>
                <a:ea typeface="FSFFatBottom" panose="02000603000000000000" pitchFamily="2" charset="0"/>
              </a:rPr>
              <a:t>after a week?</a:t>
            </a:r>
          </a:p>
          <a:p>
            <a:pPr marL="0" indent="0">
              <a:buNone/>
            </a:pPr>
            <a:endParaRPr lang="en-AU" sz="1800" b="1" dirty="0">
              <a:latin typeface="FSFFatBottom" panose="02000603000000000000" pitchFamily="2" charset="0"/>
              <a:ea typeface="FSFFatBottom" panose="02000603000000000000" pitchFamily="2" charset="0"/>
            </a:endParaRPr>
          </a:p>
          <a:p>
            <a:pPr marL="0" indent="0">
              <a:buNone/>
            </a:pPr>
            <a:r>
              <a:rPr lang="en-AU" sz="1800" b="1" dirty="0">
                <a:solidFill>
                  <a:srgbClr val="CC3300"/>
                </a:solidFill>
                <a:latin typeface="FSFFatBottom" panose="02000603000000000000" pitchFamily="2" charset="0"/>
                <a:ea typeface="FSFFatBottom" panose="02000603000000000000" pitchFamily="2" charset="0"/>
              </a:rPr>
              <a:t>Task 5:</a:t>
            </a:r>
            <a:r>
              <a:rPr lang="en-AU" sz="1800" dirty="0">
                <a:latin typeface="FSFFatBottom" panose="02000603000000000000" pitchFamily="2" charset="0"/>
                <a:ea typeface="FSFFatBottom" panose="02000603000000000000" pitchFamily="2" charset="0"/>
              </a:rPr>
              <a:t> What is the longest that you can make them last, </a:t>
            </a:r>
          </a:p>
          <a:p>
            <a:pPr marL="0" indent="0">
              <a:buNone/>
            </a:pPr>
            <a:r>
              <a:rPr lang="en-AU" sz="1800" dirty="0">
                <a:latin typeface="FSFFatBottom" panose="02000603000000000000" pitchFamily="2" charset="0"/>
                <a:ea typeface="FSFFatBottom" panose="02000603000000000000" pitchFamily="2" charset="0"/>
              </a:rPr>
              <a:t>starting with fewer than 100 peaches?</a:t>
            </a:r>
            <a:endParaRPr lang="en-AU" sz="1800" b="1" dirty="0">
              <a:latin typeface="FSFFatBottom" panose="02000603000000000000" pitchFamily="2" charset="0"/>
              <a:ea typeface="FSFFatBottom" panose="02000603000000000000" pitchFamily="2" charset="0"/>
            </a:endParaRPr>
          </a:p>
        </p:txBody>
      </p:sp>
      <p:pic>
        <p:nvPicPr>
          <p:cNvPr id="5" name="Picture 4">
            <a:extLst>
              <a:ext uri="{FF2B5EF4-FFF2-40B4-BE49-F238E27FC236}">
                <a16:creationId xmlns:a16="http://schemas.microsoft.com/office/drawing/2014/main" id="{B5045D7E-CDBE-4864-8ABC-DD6D6C91D5BB}"/>
              </a:ext>
            </a:extLst>
          </p:cNvPr>
          <p:cNvPicPr>
            <a:picLocks noChangeAspect="1"/>
          </p:cNvPicPr>
          <p:nvPr/>
        </p:nvPicPr>
        <p:blipFill>
          <a:blip r:embed="rId3"/>
          <a:stretch>
            <a:fillRect/>
          </a:stretch>
        </p:blipFill>
        <p:spPr>
          <a:xfrm>
            <a:off x="7517423" y="3402623"/>
            <a:ext cx="4674577" cy="3455375"/>
          </a:xfrm>
          <a:prstGeom prst="rect">
            <a:avLst/>
          </a:prstGeom>
        </p:spPr>
      </p:pic>
      <p:sp>
        <p:nvSpPr>
          <p:cNvPr id="6" name="TextBox 5">
            <a:extLst>
              <a:ext uri="{FF2B5EF4-FFF2-40B4-BE49-F238E27FC236}">
                <a16:creationId xmlns:a16="http://schemas.microsoft.com/office/drawing/2014/main" id="{9CB9D36F-D9F6-462C-83EF-A54D03B5A7FD}"/>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60108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9737-7230-4692-9651-695BF160EBBC}"/>
              </a:ext>
            </a:extLst>
          </p:cNvPr>
          <p:cNvSpPr>
            <a:spLocks noGrp="1"/>
          </p:cNvSpPr>
          <p:nvPr>
            <p:ph type="title"/>
          </p:nvPr>
        </p:nvSpPr>
        <p:spPr/>
        <p:txBody>
          <a:bodyPr/>
          <a:lstStyle/>
          <a:p>
            <a:r>
              <a:rPr lang="en-AU" dirty="0"/>
              <a:t>Session Two</a:t>
            </a:r>
          </a:p>
        </p:txBody>
      </p:sp>
      <p:pic>
        <p:nvPicPr>
          <p:cNvPr id="8" name="Picture Placeholder 7">
            <a:extLst>
              <a:ext uri="{FF2B5EF4-FFF2-40B4-BE49-F238E27FC236}">
                <a16:creationId xmlns:a16="http://schemas.microsoft.com/office/drawing/2014/main" id="{A25F7E02-6956-45BD-8DA5-348CBE3DD332}"/>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
            <a:ext cx="12192000" cy="4862147"/>
          </a:xfrm>
        </p:spPr>
      </p:pic>
      <p:sp>
        <p:nvSpPr>
          <p:cNvPr id="4" name="Text Placeholder 3">
            <a:extLst>
              <a:ext uri="{FF2B5EF4-FFF2-40B4-BE49-F238E27FC236}">
                <a16:creationId xmlns:a16="http://schemas.microsoft.com/office/drawing/2014/main" id="{3358C340-6EC7-40A8-8A7C-B6C96BF8B9E3}"/>
              </a:ext>
            </a:extLst>
          </p:cNvPr>
          <p:cNvSpPr>
            <a:spLocks noGrp="1"/>
          </p:cNvSpPr>
          <p:nvPr>
            <p:ph type="body" sz="half" idx="2"/>
          </p:nvPr>
        </p:nvSpPr>
        <p:spPr/>
        <p:txBody>
          <a:bodyPr/>
          <a:lstStyle/>
          <a:p>
            <a:r>
              <a:rPr lang="en-AU" dirty="0">
                <a:latin typeface="FSFFatBottom" panose="02000603000000000000" pitchFamily="2" charset="0"/>
                <a:ea typeface="FSFFatBottom" panose="02000603000000000000" pitchFamily="2" charset="0"/>
              </a:rPr>
              <a:t>Can you find a fraction of a quantity?</a:t>
            </a:r>
          </a:p>
        </p:txBody>
      </p:sp>
      <p:sp>
        <p:nvSpPr>
          <p:cNvPr id="5" name="TextBox 4">
            <a:extLst>
              <a:ext uri="{FF2B5EF4-FFF2-40B4-BE49-F238E27FC236}">
                <a16:creationId xmlns:a16="http://schemas.microsoft.com/office/drawing/2014/main" id="{FF6406F5-0AA7-4934-8022-28C1E933BA16}"/>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68179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3600" cap="none" dirty="0">
                <a:latin typeface="FSFFatBottom" panose="02000603000000000000" pitchFamily="2" charset="0"/>
                <a:ea typeface="FSFFatBottom" panose="02000603000000000000" pitchFamily="2" charset="0"/>
              </a:rPr>
              <a:t>Can you find a fraction of a quantity?</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6609805" y="1005839"/>
            <a:ext cx="5355771" cy="5852159"/>
          </a:xfrm>
        </p:spPr>
        <p:txBody>
          <a:bodyPr>
            <a:normAutofit/>
          </a:bodyPr>
          <a:lstStyle/>
          <a:p>
            <a:pPr marL="0" indent="0">
              <a:buNone/>
            </a:pPr>
            <a:r>
              <a:rPr lang="en-AU" sz="2800" dirty="0">
                <a:latin typeface="FSFFatBottom" panose="02000603000000000000" pitchFamily="2" charset="0"/>
                <a:ea typeface="FSFFatBottom" panose="02000603000000000000" pitchFamily="2" charset="0"/>
              </a:rPr>
              <a:t>You have 56 marshmallows to share at a party. But you have to give some to your brother. </a:t>
            </a:r>
          </a:p>
          <a:p>
            <a:pPr marL="0" indent="0">
              <a:buNone/>
            </a:pPr>
            <a:endParaRPr lang="en-AU" sz="2800" dirty="0">
              <a:latin typeface="FSFFatBottom" panose="02000603000000000000" pitchFamily="2" charset="0"/>
              <a:ea typeface="FSFFatBottom" panose="02000603000000000000" pitchFamily="2" charset="0"/>
            </a:endParaRPr>
          </a:p>
          <a:p>
            <a:pPr marL="0" indent="0">
              <a:buNone/>
            </a:pPr>
            <a:r>
              <a:rPr lang="en-AU" sz="2800" dirty="0">
                <a:latin typeface="FSFFatBottom" panose="02000603000000000000" pitchFamily="2" charset="0"/>
                <a:ea typeface="FSFFatBottom" panose="02000603000000000000" pitchFamily="2" charset="0"/>
              </a:rPr>
              <a:t>You can either keep 3/7 or ½ of the marshmallows to share at your party. </a:t>
            </a:r>
          </a:p>
          <a:p>
            <a:pPr marL="0" indent="0">
              <a:buNone/>
            </a:pPr>
            <a:endParaRPr lang="en-AU" sz="2800" dirty="0">
              <a:latin typeface="FSFFatBottom" panose="02000603000000000000" pitchFamily="2" charset="0"/>
              <a:ea typeface="FSFFatBottom" panose="02000603000000000000" pitchFamily="2" charset="0"/>
            </a:endParaRPr>
          </a:p>
          <a:p>
            <a:pPr marL="0" indent="0">
              <a:buNone/>
            </a:pPr>
            <a:r>
              <a:rPr lang="en-AU" sz="2800" dirty="0">
                <a:latin typeface="FSFFatBottom" panose="02000603000000000000" pitchFamily="2" charset="0"/>
                <a:ea typeface="FSFFatBottom" panose="02000603000000000000" pitchFamily="2" charset="0"/>
              </a:rPr>
              <a:t>Explain which fraction you would choose so that you had the greatest amount to share at your party. </a:t>
            </a:r>
          </a:p>
        </p:txBody>
      </p:sp>
      <p:pic>
        <p:nvPicPr>
          <p:cNvPr id="5" name="Picture 4">
            <a:extLst>
              <a:ext uri="{FF2B5EF4-FFF2-40B4-BE49-F238E27FC236}">
                <a16:creationId xmlns:a16="http://schemas.microsoft.com/office/drawing/2014/main" id="{ED405B17-5345-4CE4-BC75-1A96168C2541}"/>
              </a:ext>
            </a:extLst>
          </p:cNvPr>
          <p:cNvPicPr>
            <a:picLocks noChangeAspect="1"/>
          </p:cNvPicPr>
          <p:nvPr/>
        </p:nvPicPr>
        <p:blipFill>
          <a:blip r:embed="rId3"/>
          <a:stretch>
            <a:fillRect/>
          </a:stretch>
        </p:blipFill>
        <p:spPr>
          <a:xfrm>
            <a:off x="0" y="1005839"/>
            <a:ext cx="6497515" cy="5852159"/>
          </a:xfrm>
          <a:prstGeom prst="rect">
            <a:avLst/>
          </a:prstGeom>
        </p:spPr>
      </p:pic>
      <p:sp>
        <p:nvSpPr>
          <p:cNvPr id="6" name="TextBox 5">
            <a:extLst>
              <a:ext uri="{FF2B5EF4-FFF2-40B4-BE49-F238E27FC236}">
                <a16:creationId xmlns:a16="http://schemas.microsoft.com/office/drawing/2014/main" id="{CAE7D808-6246-44B6-9FC2-A932993EF236}"/>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47247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B2AC-FC04-4C75-AC47-7697405E67BB}"/>
              </a:ext>
            </a:extLst>
          </p:cNvPr>
          <p:cNvSpPr>
            <a:spLocks noGrp="1"/>
          </p:cNvSpPr>
          <p:nvPr>
            <p:ph type="title"/>
          </p:nvPr>
        </p:nvSpPr>
        <p:spPr>
          <a:xfrm>
            <a:off x="135802" y="161256"/>
            <a:ext cx="11829774" cy="633983"/>
          </a:xfr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AU" sz="3600" cap="none" dirty="0">
                <a:latin typeface="FSFFatBottom" panose="02000603000000000000" pitchFamily="2" charset="0"/>
                <a:ea typeface="FSFFatBottom" panose="02000603000000000000" pitchFamily="2" charset="0"/>
              </a:rPr>
              <a:t>Can you find a fraction of a quantity?</a:t>
            </a:r>
          </a:p>
        </p:txBody>
      </p:sp>
      <p:sp>
        <p:nvSpPr>
          <p:cNvPr id="3" name="Content Placeholder 2">
            <a:extLst>
              <a:ext uri="{FF2B5EF4-FFF2-40B4-BE49-F238E27FC236}">
                <a16:creationId xmlns:a16="http://schemas.microsoft.com/office/drawing/2014/main" id="{28D0FFDA-FB89-4A16-B7BA-4096E34DB272}"/>
              </a:ext>
            </a:extLst>
          </p:cNvPr>
          <p:cNvSpPr>
            <a:spLocks noGrp="1"/>
          </p:cNvSpPr>
          <p:nvPr>
            <p:ph idx="1"/>
          </p:nvPr>
        </p:nvSpPr>
        <p:spPr>
          <a:xfrm>
            <a:off x="5253319" y="1005839"/>
            <a:ext cx="6712258" cy="5852159"/>
          </a:xfrm>
        </p:spPr>
        <p:txBody>
          <a:bodyPr>
            <a:normAutofit fontScale="92500" lnSpcReduction="20000"/>
          </a:bodyPr>
          <a:lstStyle/>
          <a:p>
            <a:pPr marL="0" indent="0">
              <a:buNone/>
            </a:pPr>
            <a:r>
              <a:rPr lang="en-AU" sz="2800" dirty="0">
                <a:latin typeface="FSFFatBottom" panose="02000603000000000000" pitchFamily="2" charset="0"/>
                <a:ea typeface="FSFFatBottom" panose="02000603000000000000" pitchFamily="2" charset="0"/>
              </a:rPr>
              <a:t>Ben, Jack and Emma were playing a game with a box of 40 counters - they were not using all of them. </a:t>
            </a:r>
          </a:p>
          <a:p>
            <a:pPr marL="0" indent="0">
              <a:buNone/>
            </a:pPr>
            <a:r>
              <a:rPr lang="en-AU" sz="2800" dirty="0">
                <a:latin typeface="FSFFatBottom" panose="02000603000000000000" pitchFamily="2" charset="0"/>
                <a:ea typeface="FSFFatBottom" panose="02000603000000000000" pitchFamily="2" charset="0"/>
              </a:rPr>
              <a:t>They each had a small pile of counters in front of them. </a:t>
            </a:r>
          </a:p>
          <a:p>
            <a:pPr marL="0" indent="0">
              <a:buNone/>
            </a:pPr>
            <a:r>
              <a:rPr lang="en-AU" sz="2800" dirty="0">
                <a:latin typeface="FSFFatBottom" panose="02000603000000000000" pitchFamily="2" charset="0"/>
                <a:ea typeface="FSFFatBottom" panose="02000603000000000000" pitchFamily="2" charset="0"/>
              </a:rPr>
              <a:t>All at the same time, Ben passed a third of his counters to Jack, Jack passed a quarter of his counters to Emma, and Emma passed a fifth of her counters to Ben. </a:t>
            </a:r>
          </a:p>
          <a:p>
            <a:pPr marL="0" indent="0">
              <a:buNone/>
            </a:pPr>
            <a:r>
              <a:rPr lang="en-AU" sz="2800" dirty="0">
                <a:latin typeface="FSFFatBottom" panose="02000603000000000000" pitchFamily="2" charset="0"/>
                <a:ea typeface="FSFFatBottom" panose="02000603000000000000" pitchFamily="2" charset="0"/>
              </a:rPr>
              <a:t>They all passed on more than one counter. </a:t>
            </a:r>
          </a:p>
          <a:p>
            <a:pPr marL="0" indent="0">
              <a:buNone/>
            </a:pPr>
            <a:r>
              <a:rPr lang="en-AU" sz="2800" dirty="0">
                <a:latin typeface="FSFFatBottom" panose="02000603000000000000" pitchFamily="2" charset="0"/>
                <a:ea typeface="FSFFatBottom" panose="02000603000000000000" pitchFamily="2" charset="0"/>
              </a:rPr>
              <a:t>After this they all had the same number of counters. </a:t>
            </a:r>
          </a:p>
          <a:p>
            <a:pPr marL="0" indent="0">
              <a:buNone/>
            </a:pPr>
            <a:r>
              <a:rPr lang="en-AU" sz="2800" dirty="0">
                <a:latin typeface="FSFFatBottom" panose="02000603000000000000" pitchFamily="2" charset="0"/>
                <a:ea typeface="FSFFatBottom" panose="02000603000000000000" pitchFamily="2" charset="0"/>
              </a:rPr>
              <a:t>How many could each of them have started with? </a:t>
            </a:r>
          </a:p>
        </p:txBody>
      </p:sp>
      <p:pic>
        <p:nvPicPr>
          <p:cNvPr id="6" name="Picture 5">
            <a:extLst>
              <a:ext uri="{FF2B5EF4-FFF2-40B4-BE49-F238E27FC236}">
                <a16:creationId xmlns:a16="http://schemas.microsoft.com/office/drawing/2014/main" id="{7ABCD883-915C-4F5B-A8BD-E6773370FA01}"/>
              </a:ext>
            </a:extLst>
          </p:cNvPr>
          <p:cNvPicPr>
            <a:picLocks noChangeAspect="1"/>
          </p:cNvPicPr>
          <p:nvPr/>
        </p:nvPicPr>
        <p:blipFill>
          <a:blip r:embed="rId3"/>
          <a:stretch>
            <a:fillRect/>
          </a:stretch>
        </p:blipFill>
        <p:spPr>
          <a:xfrm>
            <a:off x="288202" y="1795182"/>
            <a:ext cx="4812716" cy="4040841"/>
          </a:xfrm>
          <a:prstGeom prst="rect">
            <a:avLst/>
          </a:prstGeom>
        </p:spPr>
      </p:pic>
      <p:sp>
        <p:nvSpPr>
          <p:cNvPr id="5" name="TextBox 4">
            <a:extLst>
              <a:ext uri="{FF2B5EF4-FFF2-40B4-BE49-F238E27FC236}">
                <a16:creationId xmlns:a16="http://schemas.microsoft.com/office/drawing/2014/main" id="{D4C374F5-E560-45A9-A14B-1B86A52221B7}"/>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412073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57</TotalTime>
  <Words>3735</Words>
  <Application>Microsoft Office PowerPoint</Application>
  <PresentationFormat>Widescreen</PresentationFormat>
  <Paragraphs>255</Paragraphs>
  <Slides>22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Tw Cen MT Condensed</vt:lpstr>
      <vt:lpstr>FSFFatBottom</vt:lpstr>
      <vt:lpstr>Courier New</vt:lpstr>
      <vt:lpstr>HelloWhimsy</vt:lpstr>
      <vt:lpstr>Arial</vt:lpstr>
      <vt:lpstr>Calibri</vt:lpstr>
      <vt:lpstr>Wingdings</vt:lpstr>
      <vt:lpstr>Tw Cen MT</vt:lpstr>
      <vt:lpstr>Wingdings 3</vt:lpstr>
      <vt:lpstr>Integral</vt:lpstr>
      <vt:lpstr>Fractions &amp; decimals II</vt:lpstr>
      <vt:lpstr>Teaching and learning sequence</vt:lpstr>
      <vt:lpstr>Session one</vt:lpstr>
      <vt:lpstr>Can you find a fraction of a quantity?</vt:lpstr>
      <vt:lpstr>Can you find a fraction of a quantity?</vt:lpstr>
      <vt:lpstr>Can you find a fraction of a quantity?</vt:lpstr>
      <vt:lpstr>Session Two</vt:lpstr>
      <vt:lpstr>Can you find a fraction of a quantity?</vt:lpstr>
      <vt:lpstr>Can you find a fraction of a quantity?</vt:lpstr>
      <vt:lpstr>Session three</vt:lpstr>
      <vt:lpstr>Can you investigate and calculate percentage discounts?</vt:lpstr>
      <vt:lpstr>Can you investigate and calculate percentage discounts?</vt:lpstr>
      <vt:lpstr>Can you investigate and calculate percentage discounts?</vt:lpstr>
      <vt:lpstr>Session four</vt:lpstr>
      <vt:lpstr>Can you investigate and calculate percentage discounts?</vt:lpstr>
      <vt:lpstr>Can you investigate and calculate percentage discounts?</vt:lpstr>
      <vt:lpstr>Can you investigate and calculate percentage discounts?</vt:lpstr>
      <vt:lpstr>Session five</vt:lpstr>
      <vt:lpstr>Can you investigate and calculate percentage discounts?</vt:lpstr>
      <vt:lpstr>Can you investigate and calculate percentage discounts?</vt:lpstr>
      <vt:lpstr>Can you investigate and calculate percentage discounts?</vt:lpstr>
      <vt:lpstr>Can you investigate and calculate percentage discounts?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Fractions &amp; decimals II</dc:title>
  <dc:creator>Alice Vigors</dc:creator>
  <cp:lastModifiedBy>Alice Vigors</cp:lastModifiedBy>
  <cp:revision>8</cp:revision>
  <dcterms:created xsi:type="dcterms:W3CDTF">2017-10-15T06:21:44Z</dcterms:created>
  <dcterms:modified xsi:type="dcterms:W3CDTF">2018-03-05T01:29:51Z</dcterms:modified>
</cp:coreProperties>
</file>