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5" r:id="rId30"/>
    <p:sldId id="284" r:id="rId31"/>
  </p:sldIdLst>
  <p:sldSz cx="12192000" cy="6858000"/>
  <p:notesSz cx="6858000" cy="9144000"/>
  <p:embeddedFontLst>
    <p:embeddedFont>
      <p:font typeface="FSFFatBottom" panose="02000603000000000000" pitchFamily="2" charset="0"/>
      <p:regular r:id="rId32"/>
    </p:embeddedFont>
    <p:embeddedFont>
      <p:font typeface="HelloWhimsy" panose="02000603000000000000" pitchFamily="2" charset="0"/>
      <p:regular r:id="rId33"/>
    </p:embeddedFont>
    <p:embeddedFont>
      <p:font typeface="Wingdings 3" panose="05040102010807070707" pitchFamily="18" charset="2"/>
      <p:regular r:id="rId34"/>
    </p:embeddedFont>
    <p:embeddedFont>
      <p:font typeface="Century Gothic" panose="020B050202020202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slide" Target="../slides/slide18.xml"/><Relationship Id="rId1" Type="http://schemas.openxmlformats.org/officeDocument/2006/relationships/slide" Target="../slides/slide13.xml"/><Relationship Id="rId5" Type="http://schemas.openxmlformats.org/officeDocument/2006/relationships/slide" Target="../slides/slide8.xml"/><Relationship Id="rId4" Type="http://schemas.openxmlformats.org/officeDocument/2006/relationships/slide" Target="../slides/slide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B7512-93D0-41AE-AEF6-9182C6328A3D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438187-945F-4BF1-A1FD-8EE07D0D8074}">
      <dgm:prSet phldrT="[Tex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algn="ctr">
            <a:buNone/>
          </a:pPr>
          <a:r>
            <a:rPr lang="en-US" sz="2400" b="1" u="sng" dirty="0">
              <a:latin typeface="FSFFatBottom" panose="02000603000000000000" pitchFamily="2" charset="0"/>
              <a:ea typeface="FSFFatBottom" panose="02000603000000000000" pitchFamily="2" charset="0"/>
            </a:rPr>
            <a:t>Session One:</a:t>
          </a:r>
          <a:endParaRPr lang="en-US" sz="2400" u="sng" dirty="0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261F24B8-D5E0-4117-A4A3-89D93E1B12A3}" type="parTrans" cxnId="{8A437922-70E6-4E90-B717-F379E139E42C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A8D66328-895A-4F71-8E89-1131E54FE60C}" type="sibTrans" cxnId="{8A437922-70E6-4E90-B717-F379E139E42C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913DFFE1-9675-4ADD-85FE-15736E06FED0}">
      <dgm:prSet phldrT="[Text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b="1" u="sng" dirty="0">
              <a:latin typeface="FSFFatBottom" panose="02000603000000000000" pitchFamily="2" charset="0"/>
              <a:ea typeface="FSFFatBottom" panose="02000603000000000000" pitchFamily="2" charset="0"/>
            </a:rPr>
            <a:t>Session Three:</a:t>
          </a:r>
          <a:endParaRPr lang="en-US" b="0" u="none" dirty="0">
            <a:latin typeface="FSFFatBottom" panose="02000603000000000000" pitchFamily="2" charset="0"/>
            <a:ea typeface="FSFFatBottom" panose="02000603000000000000" pitchFamily="2" charset="0"/>
          </a:endParaRPr>
        </a:p>
        <a:p>
          <a:r>
            <a:rPr lang="en-US" b="0" u="none" dirty="0">
              <a:latin typeface="FSFFatBottom" panose="02000603000000000000" pitchFamily="2" charset="0"/>
              <a:ea typeface="FSFFatBottom" panose="02000603000000000000" pitchFamily="2" charset="0"/>
            </a:rPr>
            <a:t>We are learning to subtract fractions with like denominators and mixed numerals</a:t>
          </a:r>
          <a:endParaRPr lang="en-US" b="1" u="sng" dirty="0">
            <a:latin typeface="FSFFatBottom" panose="02000603000000000000" pitchFamily="2" charset="0"/>
            <a:ea typeface="FSFFatBottom" panose="02000603000000000000" pitchFamily="2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E02168F-2FA8-4FBE-B0E3-9699A0D146AF}" type="parTrans" cxnId="{EF6F155F-AEEC-4AE1-B98E-90F717FBD408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2D12AFA5-DBDB-4718-815E-1A54273A8474}" type="sibTrans" cxnId="{EF6F155F-AEEC-4AE1-B98E-90F717FBD408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21458E4A-22DD-4706-A7F6-2B394C54A22A}">
      <dgm:prSet phldrT="[Text]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u="sng" dirty="0">
              <a:latin typeface="FSFFatBottom" panose="02000603000000000000" pitchFamily="2" charset="0"/>
              <a:ea typeface="FSFFatBottom" panose="02000603000000000000" pitchFamily="2" charset="0"/>
            </a:rPr>
            <a:t>Session Four:</a:t>
          </a:r>
          <a:endParaRPr lang="en-US" b="0" u="none" dirty="0">
            <a:latin typeface="FSFFatBottom" panose="02000603000000000000" pitchFamily="2" charset="0"/>
            <a:ea typeface="FSFFatBottom" panose="02000603000000000000" pitchFamily="2" charset="0"/>
          </a:endParaRPr>
        </a:p>
        <a:p>
          <a:r>
            <a:rPr lang="en-US" b="0" u="none" dirty="0">
              <a:latin typeface="FSFFatBottom" panose="02000603000000000000" pitchFamily="2" charset="0"/>
              <a:ea typeface="FSFFatBottom" panose="02000603000000000000" pitchFamily="2" charset="0"/>
            </a:rPr>
            <a:t>We are learning to multiply simple fractions by whole numbers using repeated addition, leading to a rule</a:t>
          </a:r>
          <a:endParaRPr lang="en-US" b="1" u="sng" dirty="0">
            <a:latin typeface="FSFFatBottom" panose="02000603000000000000" pitchFamily="2" charset="0"/>
            <a:ea typeface="FSFFatBottom" panose="02000603000000000000" pitchFamily="2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E5A9633-8231-4AF2-95B1-D559272ED049}" type="parTrans" cxnId="{13904631-6D57-46DA-9F32-86F517EE0F06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7358FF2E-CD77-49F3-AD37-1D767ED9C782}" type="sibTrans" cxnId="{13904631-6D57-46DA-9F32-86F517EE0F06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DFF721F9-A8F7-47DA-BABC-281380CAABEF}">
      <dgm:prSet phldrT="[Text]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b="1" u="sng" dirty="0">
              <a:latin typeface="FSFFatBottom" panose="02000603000000000000" pitchFamily="2" charset="0"/>
              <a:ea typeface="FSFFatBottom" panose="02000603000000000000" pitchFamily="2" charset="0"/>
            </a:rPr>
            <a:t>Session Five:</a:t>
          </a:r>
          <a:endParaRPr lang="en-US" b="0" u="none" dirty="0">
            <a:latin typeface="FSFFatBottom" panose="02000603000000000000" pitchFamily="2" charset="0"/>
            <a:ea typeface="FSFFatBottom" panose="02000603000000000000" pitchFamily="2" charset="0"/>
          </a:endParaRPr>
        </a:p>
        <a:p>
          <a:r>
            <a:rPr lang="en-US" b="0" u="none" dirty="0">
              <a:latin typeface="FSFFatBottom" panose="02000603000000000000" pitchFamily="2" charset="0"/>
              <a:ea typeface="FSFFatBottom" panose="02000603000000000000" pitchFamily="2" charset="0"/>
            </a:rPr>
            <a:t>We are learning to multiply simple fractions by whole numbers using repeated addition, leading to a rule</a:t>
          </a:r>
          <a:endParaRPr lang="en-US" b="1" u="sng" dirty="0">
            <a:latin typeface="FSFFatBottom" panose="02000603000000000000" pitchFamily="2" charset="0"/>
            <a:ea typeface="FSFFatBottom" panose="02000603000000000000" pitchFamily="2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3BA3B140-99D2-4D57-ACCC-6DA79A884167}" type="parTrans" cxnId="{54315DC1-355F-4B47-ABBF-71240CF5BF5A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2105E086-2534-4361-9AE7-9A02D4E41DAF}" type="sibTrans" cxnId="{54315DC1-355F-4B47-ABBF-71240CF5BF5A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99A30D34-B028-4642-8118-DB06D613AF53}">
      <dgm:prSet phldrT="[Text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b="1" u="sng" dirty="0">
              <a:latin typeface="FSFFatBottom" panose="02000603000000000000" pitchFamily="2" charset="0"/>
              <a:ea typeface="FSFFatBottom" panose="02000603000000000000" pitchFamily="2" charset="0"/>
            </a:rPr>
            <a:t>Session Six:</a:t>
          </a:r>
          <a:endParaRPr lang="en-US" b="0" u="none" dirty="0">
            <a:latin typeface="FSFFatBottom" panose="02000603000000000000" pitchFamily="2" charset="0"/>
            <a:ea typeface="FSFFatBottom" panose="02000603000000000000" pitchFamily="2" charset="0"/>
          </a:endParaRPr>
        </a:p>
        <a:p>
          <a:r>
            <a:rPr lang="en-US" b="0" u="none" dirty="0">
              <a:latin typeface="FSFFatBottom" panose="02000603000000000000" pitchFamily="2" charset="0"/>
              <a:ea typeface="FSFFatBottom" panose="02000603000000000000" pitchFamily="2" charset="0"/>
            </a:rPr>
            <a:t>We are learning to generate equivalent fractions, by multiplying or dividing the numerator and the denominator by the same number</a:t>
          </a:r>
          <a:endParaRPr lang="en-US" b="1" u="sng" dirty="0">
            <a:latin typeface="FSFFatBottom" panose="02000603000000000000" pitchFamily="2" charset="0"/>
            <a:ea typeface="FSFFatBottom" panose="02000603000000000000" pitchFamily="2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8664907A-DD1B-44B1-AC50-ADA93B001197}" type="parTrans" cxnId="{F95CF62C-C8B4-4BAF-8865-D9CAF0819399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57AF2FF1-2D05-4C77-8BD8-4939A50F0A86}" type="sibTrans" cxnId="{F95CF62C-C8B4-4BAF-8865-D9CAF0819399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71E97148-3D84-4E44-9700-F02B5C5C024B}">
      <dgm:prSet phldrT="[Text]" custT="1"/>
      <dgm:spPr>
        <a:solidFill>
          <a:schemeClr val="bg2">
            <a:lumMod val="90000"/>
          </a:schemeClr>
        </a:solidFill>
        <a:ln>
          <a:solidFill>
            <a:schemeClr val="bg2">
              <a:lumMod val="90000"/>
            </a:schemeClr>
          </a:solidFill>
        </a:ln>
      </dgm:spPr>
      <dgm:t>
        <a:bodyPr/>
        <a:lstStyle/>
        <a:p>
          <a:r>
            <a:rPr lang="en-US" sz="2000" b="1" u="sng" dirty="0">
              <a:latin typeface="FSFFatBottom" panose="02000603000000000000" pitchFamily="2" charset="0"/>
              <a:ea typeface="FSFFatBottom" panose="02000603000000000000" pitchFamily="2" charset="0"/>
            </a:rPr>
            <a:t>Session Two:</a:t>
          </a:r>
          <a:endParaRPr lang="en-US" sz="2000" b="0" u="none" dirty="0">
            <a:latin typeface="FSFFatBottom" panose="02000603000000000000" pitchFamily="2" charset="0"/>
            <a:ea typeface="FSFFatBottom" panose="02000603000000000000" pitchFamily="2" charset="0"/>
          </a:endParaRPr>
        </a:p>
        <a:p>
          <a:r>
            <a:rPr lang="en-US" sz="2000" b="0" u="none" dirty="0">
              <a:latin typeface="FSFFatBottom" panose="02000603000000000000" pitchFamily="2" charset="0"/>
              <a:ea typeface="FSFFatBottom" panose="02000603000000000000" pitchFamily="2" charset="0"/>
            </a:rPr>
            <a:t>We are learning to add mixed numerals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2E231660-A224-4627-958C-37FB7EB09C21}" type="parTrans" cxnId="{E04594EE-8843-44DE-90FB-51BA165A528A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830AD014-9E29-47A1-BFD5-4843A9DFB364}" type="sibTrans" cxnId="{E04594EE-8843-44DE-90FB-51BA165A528A}">
      <dgm:prSet/>
      <dgm:spPr/>
      <dgm:t>
        <a:bodyPr/>
        <a:lstStyle/>
        <a:p>
          <a:endParaRPr lang="en-US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7D4120BA-B366-40DF-93DE-3611D0CC6E93}">
      <dgm:prSet phldrT="[Tex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algn="ctr">
            <a:buNone/>
          </a:pPr>
          <a:r>
            <a:rPr lang="en-US" sz="1800" b="0" u="none" dirty="0">
              <a:latin typeface="FSFFatBottom" panose="02000603000000000000" pitchFamily="2" charset="0"/>
              <a:ea typeface="FSFFatBottom" panose="02000603000000000000" pitchFamily="2" charset="0"/>
            </a:rPr>
            <a:t>We are learning to add fractions with same or related denominators</a:t>
          </a:r>
          <a:endParaRPr lang="en-US" sz="1800" b="0" u="sng" dirty="0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0F8C2229-BBBC-4DAD-A7BC-882741573628}" type="parTrans" cxnId="{3F02C95B-453F-434A-B747-296084F8FDD7}">
      <dgm:prSet/>
      <dgm:spPr/>
      <dgm:t>
        <a:bodyPr/>
        <a:lstStyle/>
        <a:p>
          <a:endParaRPr lang="en-US"/>
        </a:p>
      </dgm:t>
    </dgm:pt>
    <dgm:pt modelId="{109F5FC7-F1CA-4CB6-992F-CA0397BB132F}" type="sibTrans" cxnId="{3F02C95B-453F-434A-B747-296084F8FDD7}">
      <dgm:prSet/>
      <dgm:spPr/>
      <dgm:t>
        <a:bodyPr/>
        <a:lstStyle/>
        <a:p>
          <a:endParaRPr lang="en-US"/>
        </a:p>
      </dgm:t>
    </dgm:pt>
    <dgm:pt modelId="{E92C2C4C-740A-4FEE-BDA6-319B9067E264}">
      <dgm:prSet phldrT="[Text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pPr algn="ctr">
            <a:buNone/>
          </a:pPr>
          <a:r>
            <a:rPr lang="en-US" sz="1800" b="1" u="sng" dirty="0">
              <a:latin typeface="FSFFatBottom" panose="02000603000000000000" pitchFamily="2" charset="0"/>
              <a:ea typeface="FSFFatBottom" panose="02000603000000000000" pitchFamily="2" charset="0"/>
            </a:rPr>
            <a:t>Session Seven:</a:t>
          </a:r>
          <a:r>
            <a:rPr lang="en-US" sz="1800" b="1" u="none" dirty="0">
              <a:latin typeface="FSFFatBottom" panose="02000603000000000000" pitchFamily="2" charset="0"/>
              <a:ea typeface="FSFFatBottom" panose="02000603000000000000" pitchFamily="2" charset="0"/>
            </a:rPr>
            <a:t> </a:t>
          </a:r>
          <a:endParaRPr lang="en-US" sz="1800" b="1" u="sng" dirty="0">
            <a:latin typeface="FSFFatBottom" panose="02000603000000000000" pitchFamily="2" charset="0"/>
            <a:ea typeface="FSFFatBottom" panose="02000603000000000000" pitchFamily="2" charset="0"/>
          </a:endParaRPr>
        </a:p>
      </dgm:t>
    </dgm:pt>
    <dgm:pt modelId="{533B43DD-728E-4696-BE14-7B40CBCE50B5}" type="parTrans" cxnId="{15FDA33E-38BE-46B0-A86A-B588872296B4}">
      <dgm:prSet/>
      <dgm:spPr/>
      <dgm:t>
        <a:bodyPr/>
        <a:lstStyle/>
        <a:p>
          <a:endParaRPr lang="en-US"/>
        </a:p>
      </dgm:t>
    </dgm:pt>
    <dgm:pt modelId="{213DD1B5-3BDE-462A-8C84-0E85326D0794}" type="sibTrans" cxnId="{15FDA33E-38BE-46B0-A86A-B588872296B4}">
      <dgm:prSet/>
      <dgm:spPr/>
      <dgm:t>
        <a:bodyPr/>
        <a:lstStyle/>
        <a:p>
          <a:endParaRPr lang="en-US"/>
        </a:p>
      </dgm:t>
    </dgm:pt>
    <dgm:pt modelId="{77089143-F281-432E-A310-693B015AFA03}">
      <dgm:prSet phldrT="[Text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pPr algn="ctr">
            <a:buNone/>
          </a:pPr>
          <a:r>
            <a:rPr lang="en-US" sz="1400" b="0" u="none" dirty="0">
              <a:latin typeface="FSFFatBottom" panose="02000603000000000000" pitchFamily="2" charset="0"/>
              <a:ea typeface="FSFFatBottom" panose="02000603000000000000" pitchFamily="2" charset="0"/>
            </a:rPr>
            <a:t>We are learning to write fractions in their ‘simplest’ form by dividing the numerator by a common factor</a:t>
          </a:r>
        </a:p>
      </dgm:t>
    </dgm:pt>
    <dgm:pt modelId="{1FC2C70F-67E2-499A-A928-0CF87D0D91CE}" type="parTrans" cxnId="{0CBEEAF5-C252-4715-94D6-3680B27F7897}">
      <dgm:prSet/>
      <dgm:spPr/>
      <dgm:t>
        <a:bodyPr/>
        <a:lstStyle/>
        <a:p>
          <a:endParaRPr lang="en-US"/>
        </a:p>
      </dgm:t>
    </dgm:pt>
    <dgm:pt modelId="{36B1A465-ACA1-4444-8D9D-5B7D2BE9E131}" type="sibTrans" cxnId="{0CBEEAF5-C252-4715-94D6-3680B27F7897}">
      <dgm:prSet/>
      <dgm:spPr/>
      <dgm:t>
        <a:bodyPr/>
        <a:lstStyle/>
        <a:p>
          <a:endParaRPr lang="en-US"/>
        </a:p>
      </dgm:t>
    </dgm:pt>
    <dgm:pt modelId="{AAABA692-553D-4737-B1B2-7E7F8AA03C74}" type="pres">
      <dgm:prSet presAssocID="{D30B7512-93D0-41AE-AEF6-9182C6328A3D}" presName="diagram" presStyleCnt="0">
        <dgm:presLayoutVars>
          <dgm:dir/>
          <dgm:resizeHandles val="exact"/>
        </dgm:presLayoutVars>
      </dgm:prSet>
      <dgm:spPr/>
    </dgm:pt>
    <dgm:pt modelId="{A567BC02-2AD1-47C4-A633-FD2AEEB7DFFB}" type="pres">
      <dgm:prSet presAssocID="{44438187-945F-4BF1-A1FD-8EE07D0D8074}" presName="node" presStyleLbl="node1" presStyleIdx="0" presStyleCnt="7">
        <dgm:presLayoutVars>
          <dgm:bulletEnabled val="1"/>
        </dgm:presLayoutVars>
      </dgm:prSet>
      <dgm:spPr/>
    </dgm:pt>
    <dgm:pt modelId="{F4959CF4-3D88-446C-ADDE-B62A1E708D35}" type="pres">
      <dgm:prSet presAssocID="{A8D66328-895A-4F71-8E89-1131E54FE60C}" presName="sibTrans" presStyleCnt="0"/>
      <dgm:spPr/>
    </dgm:pt>
    <dgm:pt modelId="{9568D941-1B01-4074-A266-49DE506C5489}" type="pres">
      <dgm:prSet presAssocID="{71E97148-3D84-4E44-9700-F02B5C5C024B}" presName="node" presStyleLbl="node1" presStyleIdx="1" presStyleCnt="7">
        <dgm:presLayoutVars>
          <dgm:bulletEnabled val="1"/>
        </dgm:presLayoutVars>
      </dgm:prSet>
      <dgm:spPr/>
    </dgm:pt>
    <dgm:pt modelId="{738DCE2F-2E63-4CF5-8EF5-2666A305B537}" type="pres">
      <dgm:prSet presAssocID="{830AD014-9E29-47A1-BFD5-4843A9DFB364}" presName="sibTrans" presStyleCnt="0"/>
      <dgm:spPr/>
    </dgm:pt>
    <dgm:pt modelId="{8229EB3C-0147-4210-9469-ED1C3C7EF9CB}" type="pres">
      <dgm:prSet presAssocID="{913DFFE1-9675-4ADD-85FE-15736E06FED0}" presName="node" presStyleLbl="node1" presStyleIdx="2" presStyleCnt="7">
        <dgm:presLayoutVars>
          <dgm:bulletEnabled val="1"/>
        </dgm:presLayoutVars>
      </dgm:prSet>
      <dgm:spPr/>
    </dgm:pt>
    <dgm:pt modelId="{C9166EE2-1A83-4CAD-8956-29E5FF1075B2}" type="pres">
      <dgm:prSet presAssocID="{2D12AFA5-DBDB-4718-815E-1A54273A8474}" presName="sibTrans" presStyleCnt="0"/>
      <dgm:spPr/>
    </dgm:pt>
    <dgm:pt modelId="{AF454A77-F0CE-4E0F-A6AB-795C90C70810}" type="pres">
      <dgm:prSet presAssocID="{21458E4A-22DD-4706-A7F6-2B394C54A22A}" presName="node" presStyleLbl="node1" presStyleIdx="3" presStyleCnt="7">
        <dgm:presLayoutVars>
          <dgm:bulletEnabled val="1"/>
        </dgm:presLayoutVars>
      </dgm:prSet>
      <dgm:spPr/>
    </dgm:pt>
    <dgm:pt modelId="{68D40CB0-D223-4D14-8199-BD97504B6843}" type="pres">
      <dgm:prSet presAssocID="{7358FF2E-CD77-49F3-AD37-1D767ED9C782}" presName="sibTrans" presStyleCnt="0"/>
      <dgm:spPr/>
    </dgm:pt>
    <dgm:pt modelId="{EC9482C1-0E72-4C62-9C08-AA6081F1349E}" type="pres">
      <dgm:prSet presAssocID="{DFF721F9-A8F7-47DA-BABC-281380CAABEF}" presName="node" presStyleLbl="node1" presStyleIdx="4" presStyleCnt="7">
        <dgm:presLayoutVars>
          <dgm:bulletEnabled val="1"/>
        </dgm:presLayoutVars>
      </dgm:prSet>
      <dgm:spPr/>
    </dgm:pt>
    <dgm:pt modelId="{19EB65F7-E183-4444-8CFB-2D1C83D02378}" type="pres">
      <dgm:prSet presAssocID="{2105E086-2534-4361-9AE7-9A02D4E41DAF}" presName="sibTrans" presStyleCnt="0"/>
      <dgm:spPr/>
    </dgm:pt>
    <dgm:pt modelId="{760318D6-6B49-4283-B658-35C991C37CF3}" type="pres">
      <dgm:prSet presAssocID="{99A30D34-B028-4642-8118-DB06D613AF53}" presName="node" presStyleLbl="node1" presStyleIdx="5" presStyleCnt="7">
        <dgm:presLayoutVars>
          <dgm:bulletEnabled val="1"/>
        </dgm:presLayoutVars>
      </dgm:prSet>
      <dgm:spPr/>
    </dgm:pt>
    <dgm:pt modelId="{E05FAB4C-9EAE-4C34-92CA-D7175E62CCDA}" type="pres">
      <dgm:prSet presAssocID="{57AF2FF1-2D05-4C77-8BD8-4939A50F0A86}" presName="sibTrans" presStyleCnt="0"/>
      <dgm:spPr/>
    </dgm:pt>
    <dgm:pt modelId="{80F931C6-B0EB-4F19-AC8F-2400001905F5}" type="pres">
      <dgm:prSet presAssocID="{E92C2C4C-740A-4FEE-BDA6-319B9067E264}" presName="node" presStyleLbl="node1" presStyleIdx="6" presStyleCnt="7" custLinFactNeighborX="-469" custLinFactNeighborY="-1408">
        <dgm:presLayoutVars>
          <dgm:bulletEnabled val="1"/>
        </dgm:presLayoutVars>
      </dgm:prSet>
      <dgm:spPr/>
    </dgm:pt>
  </dgm:ptLst>
  <dgm:cxnLst>
    <dgm:cxn modelId="{0D34851D-FCCF-4772-8014-BD3CF73D24CA}" type="presOf" srcId="{21458E4A-22DD-4706-A7F6-2B394C54A22A}" destId="{AF454A77-F0CE-4E0F-A6AB-795C90C70810}" srcOrd="0" destOrd="0" presId="urn:microsoft.com/office/officeart/2005/8/layout/default"/>
    <dgm:cxn modelId="{8A437922-70E6-4E90-B717-F379E139E42C}" srcId="{D30B7512-93D0-41AE-AEF6-9182C6328A3D}" destId="{44438187-945F-4BF1-A1FD-8EE07D0D8074}" srcOrd="0" destOrd="0" parTransId="{261F24B8-D5E0-4117-A4A3-89D93E1B12A3}" sibTransId="{A8D66328-895A-4F71-8E89-1131E54FE60C}"/>
    <dgm:cxn modelId="{75C51729-C3AD-4976-91E9-D5ADA23224CF}" type="presOf" srcId="{71E97148-3D84-4E44-9700-F02B5C5C024B}" destId="{9568D941-1B01-4074-A266-49DE506C5489}" srcOrd="0" destOrd="0" presId="urn:microsoft.com/office/officeart/2005/8/layout/default"/>
    <dgm:cxn modelId="{F95CF62C-C8B4-4BAF-8865-D9CAF0819399}" srcId="{D30B7512-93D0-41AE-AEF6-9182C6328A3D}" destId="{99A30D34-B028-4642-8118-DB06D613AF53}" srcOrd="5" destOrd="0" parTransId="{8664907A-DD1B-44B1-AC50-ADA93B001197}" sibTransId="{57AF2FF1-2D05-4C77-8BD8-4939A50F0A86}"/>
    <dgm:cxn modelId="{13904631-6D57-46DA-9F32-86F517EE0F06}" srcId="{D30B7512-93D0-41AE-AEF6-9182C6328A3D}" destId="{21458E4A-22DD-4706-A7F6-2B394C54A22A}" srcOrd="3" destOrd="0" parTransId="{5E5A9633-8231-4AF2-95B1-D559272ED049}" sibTransId="{7358FF2E-CD77-49F3-AD37-1D767ED9C782}"/>
    <dgm:cxn modelId="{15FDA33E-38BE-46B0-A86A-B588872296B4}" srcId="{D30B7512-93D0-41AE-AEF6-9182C6328A3D}" destId="{E92C2C4C-740A-4FEE-BDA6-319B9067E264}" srcOrd="6" destOrd="0" parTransId="{533B43DD-728E-4696-BE14-7B40CBCE50B5}" sibTransId="{213DD1B5-3BDE-462A-8C84-0E85326D0794}"/>
    <dgm:cxn modelId="{D9027D3F-4347-4CDF-985A-6B1C9332D5FF}" type="presOf" srcId="{E92C2C4C-740A-4FEE-BDA6-319B9067E264}" destId="{80F931C6-B0EB-4F19-AC8F-2400001905F5}" srcOrd="0" destOrd="0" presId="urn:microsoft.com/office/officeart/2005/8/layout/default"/>
    <dgm:cxn modelId="{3F02C95B-453F-434A-B747-296084F8FDD7}" srcId="{44438187-945F-4BF1-A1FD-8EE07D0D8074}" destId="{7D4120BA-B366-40DF-93DE-3611D0CC6E93}" srcOrd="0" destOrd="0" parTransId="{0F8C2229-BBBC-4DAD-A7BC-882741573628}" sibTransId="{109F5FC7-F1CA-4CB6-992F-CA0397BB132F}"/>
    <dgm:cxn modelId="{EF6F155F-AEEC-4AE1-B98E-90F717FBD408}" srcId="{D30B7512-93D0-41AE-AEF6-9182C6328A3D}" destId="{913DFFE1-9675-4ADD-85FE-15736E06FED0}" srcOrd="2" destOrd="0" parTransId="{EE02168F-2FA8-4FBE-B0E3-9699A0D146AF}" sibTransId="{2D12AFA5-DBDB-4718-815E-1A54273A8474}"/>
    <dgm:cxn modelId="{1FF58B98-7194-4670-ACB4-D5DEFE39E891}" type="presOf" srcId="{7D4120BA-B366-40DF-93DE-3611D0CC6E93}" destId="{A567BC02-2AD1-47C4-A633-FD2AEEB7DFFB}" srcOrd="0" destOrd="1" presId="urn:microsoft.com/office/officeart/2005/8/layout/default"/>
    <dgm:cxn modelId="{DC70AE9E-E887-4515-A153-C97ED6909459}" type="presOf" srcId="{913DFFE1-9675-4ADD-85FE-15736E06FED0}" destId="{8229EB3C-0147-4210-9469-ED1C3C7EF9CB}" srcOrd="0" destOrd="0" presId="urn:microsoft.com/office/officeart/2005/8/layout/default"/>
    <dgm:cxn modelId="{724C02A6-B000-4385-8ACC-9E2EDBF7A3EE}" type="presOf" srcId="{99A30D34-B028-4642-8118-DB06D613AF53}" destId="{760318D6-6B49-4283-B658-35C991C37CF3}" srcOrd="0" destOrd="0" presId="urn:microsoft.com/office/officeart/2005/8/layout/default"/>
    <dgm:cxn modelId="{846B29B4-7347-4925-9F64-15C83F167026}" type="presOf" srcId="{D30B7512-93D0-41AE-AEF6-9182C6328A3D}" destId="{AAABA692-553D-4737-B1B2-7E7F8AA03C74}" srcOrd="0" destOrd="0" presId="urn:microsoft.com/office/officeart/2005/8/layout/default"/>
    <dgm:cxn modelId="{54315DC1-355F-4B47-ABBF-71240CF5BF5A}" srcId="{D30B7512-93D0-41AE-AEF6-9182C6328A3D}" destId="{DFF721F9-A8F7-47DA-BABC-281380CAABEF}" srcOrd="4" destOrd="0" parTransId="{3BA3B140-99D2-4D57-ACCC-6DA79A884167}" sibTransId="{2105E086-2534-4361-9AE7-9A02D4E41DAF}"/>
    <dgm:cxn modelId="{0C14B9DA-8356-4801-88A9-B76589B4617B}" type="presOf" srcId="{DFF721F9-A8F7-47DA-BABC-281380CAABEF}" destId="{EC9482C1-0E72-4C62-9C08-AA6081F1349E}" srcOrd="0" destOrd="0" presId="urn:microsoft.com/office/officeart/2005/8/layout/default"/>
    <dgm:cxn modelId="{6C8878DE-D212-46E9-A0C0-467961A4A625}" type="presOf" srcId="{44438187-945F-4BF1-A1FD-8EE07D0D8074}" destId="{A567BC02-2AD1-47C4-A633-FD2AEEB7DFFB}" srcOrd="0" destOrd="0" presId="urn:microsoft.com/office/officeart/2005/8/layout/default"/>
    <dgm:cxn modelId="{ED6F90E2-4158-4631-BE56-CBA94F8C31A8}" type="presOf" srcId="{77089143-F281-432E-A310-693B015AFA03}" destId="{80F931C6-B0EB-4F19-AC8F-2400001905F5}" srcOrd="0" destOrd="1" presId="urn:microsoft.com/office/officeart/2005/8/layout/default"/>
    <dgm:cxn modelId="{E04594EE-8843-44DE-90FB-51BA165A528A}" srcId="{D30B7512-93D0-41AE-AEF6-9182C6328A3D}" destId="{71E97148-3D84-4E44-9700-F02B5C5C024B}" srcOrd="1" destOrd="0" parTransId="{2E231660-A224-4627-958C-37FB7EB09C21}" sibTransId="{830AD014-9E29-47A1-BFD5-4843A9DFB364}"/>
    <dgm:cxn modelId="{0CBEEAF5-C252-4715-94D6-3680B27F7897}" srcId="{E92C2C4C-740A-4FEE-BDA6-319B9067E264}" destId="{77089143-F281-432E-A310-693B015AFA03}" srcOrd="0" destOrd="0" parTransId="{1FC2C70F-67E2-499A-A928-0CF87D0D91CE}" sibTransId="{36B1A465-ACA1-4444-8D9D-5B7D2BE9E131}"/>
    <dgm:cxn modelId="{41AFFEF1-D9A8-4C3D-9A16-EF0EE69AA984}" type="presParOf" srcId="{AAABA692-553D-4737-B1B2-7E7F8AA03C74}" destId="{A567BC02-2AD1-47C4-A633-FD2AEEB7DFFB}" srcOrd="0" destOrd="0" presId="urn:microsoft.com/office/officeart/2005/8/layout/default"/>
    <dgm:cxn modelId="{D0214E6D-2E20-4CC3-9A3C-ED1DA061C1DC}" type="presParOf" srcId="{AAABA692-553D-4737-B1B2-7E7F8AA03C74}" destId="{F4959CF4-3D88-446C-ADDE-B62A1E708D35}" srcOrd="1" destOrd="0" presId="urn:microsoft.com/office/officeart/2005/8/layout/default"/>
    <dgm:cxn modelId="{A86FA6E2-4FC5-4817-8E40-2BB63A15A74E}" type="presParOf" srcId="{AAABA692-553D-4737-B1B2-7E7F8AA03C74}" destId="{9568D941-1B01-4074-A266-49DE506C5489}" srcOrd="2" destOrd="0" presId="urn:microsoft.com/office/officeart/2005/8/layout/default"/>
    <dgm:cxn modelId="{B1BB6BEB-8143-4B5A-8AA8-E66DE152F70E}" type="presParOf" srcId="{AAABA692-553D-4737-B1B2-7E7F8AA03C74}" destId="{738DCE2F-2E63-4CF5-8EF5-2666A305B537}" srcOrd="3" destOrd="0" presId="urn:microsoft.com/office/officeart/2005/8/layout/default"/>
    <dgm:cxn modelId="{A99E04D9-7F6C-44E8-B887-A400A0F0372B}" type="presParOf" srcId="{AAABA692-553D-4737-B1B2-7E7F8AA03C74}" destId="{8229EB3C-0147-4210-9469-ED1C3C7EF9CB}" srcOrd="4" destOrd="0" presId="urn:microsoft.com/office/officeart/2005/8/layout/default"/>
    <dgm:cxn modelId="{ED3FC6CA-64AF-46D9-828A-DBC986CAE562}" type="presParOf" srcId="{AAABA692-553D-4737-B1B2-7E7F8AA03C74}" destId="{C9166EE2-1A83-4CAD-8956-29E5FF1075B2}" srcOrd="5" destOrd="0" presId="urn:microsoft.com/office/officeart/2005/8/layout/default"/>
    <dgm:cxn modelId="{E017F8ED-AE58-41A1-8720-7B94EC405321}" type="presParOf" srcId="{AAABA692-553D-4737-B1B2-7E7F8AA03C74}" destId="{AF454A77-F0CE-4E0F-A6AB-795C90C70810}" srcOrd="6" destOrd="0" presId="urn:microsoft.com/office/officeart/2005/8/layout/default"/>
    <dgm:cxn modelId="{F905BF1B-9832-4041-99FE-604618E750E5}" type="presParOf" srcId="{AAABA692-553D-4737-B1B2-7E7F8AA03C74}" destId="{68D40CB0-D223-4D14-8199-BD97504B6843}" srcOrd="7" destOrd="0" presId="urn:microsoft.com/office/officeart/2005/8/layout/default"/>
    <dgm:cxn modelId="{C1039DCB-0D1E-418C-AD0B-0E1F79C74A62}" type="presParOf" srcId="{AAABA692-553D-4737-B1B2-7E7F8AA03C74}" destId="{EC9482C1-0E72-4C62-9C08-AA6081F1349E}" srcOrd="8" destOrd="0" presId="urn:microsoft.com/office/officeart/2005/8/layout/default"/>
    <dgm:cxn modelId="{8804808E-5CFE-40B7-A1B2-A2685E89EAA0}" type="presParOf" srcId="{AAABA692-553D-4737-B1B2-7E7F8AA03C74}" destId="{19EB65F7-E183-4444-8CFB-2D1C83D02378}" srcOrd="9" destOrd="0" presId="urn:microsoft.com/office/officeart/2005/8/layout/default"/>
    <dgm:cxn modelId="{E3702281-7808-495C-B90C-F3CCF278E398}" type="presParOf" srcId="{AAABA692-553D-4737-B1B2-7E7F8AA03C74}" destId="{760318D6-6B49-4283-B658-35C991C37CF3}" srcOrd="10" destOrd="0" presId="urn:microsoft.com/office/officeart/2005/8/layout/default"/>
    <dgm:cxn modelId="{EA31411F-48F1-404E-BF65-CF37CF21FAB4}" type="presParOf" srcId="{AAABA692-553D-4737-B1B2-7E7F8AA03C74}" destId="{E05FAB4C-9EAE-4C34-92CA-D7175E62CCDA}" srcOrd="11" destOrd="0" presId="urn:microsoft.com/office/officeart/2005/8/layout/default"/>
    <dgm:cxn modelId="{74678811-4D0E-4821-A464-057225A2B764}" type="presParOf" srcId="{AAABA692-553D-4737-B1B2-7E7F8AA03C74}" destId="{80F931C6-B0EB-4F19-AC8F-2400001905F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7BC02-2AD1-47C4-A633-FD2AEEB7DFFB}">
      <dsp:nvSpPr>
        <dsp:cNvPr id="0" name=""/>
        <dsp:cNvSpPr/>
      </dsp:nvSpPr>
      <dsp:spPr>
        <a:xfrm>
          <a:off x="586727" y="420"/>
          <a:ext cx="2505587" cy="1503352"/>
        </a:xfrm>
        <a:prstGeom prst="rect">
          <a:avLst/>
        </a:prstGeom>
        <a:solidFill>
          <a:schemeClr val="tx1"/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latin typeface="FSFFatBottom" panose="02000603000000000000" pitchFamily="2" charset="0"/>
              <a:ea typeface="FSFFatBottom" panose="02000603000000000000" pitchFamily="2" charset="0"/>
            </a:rPr>
            <a:t>Session One:</a:t>
          </a:r>
          <a:endParaRPr lang="en-US" sz="2400" u="sng" kern="1200" dirty="0">
            <a:latin typeface="FSFFatBottom" panose="02000603000000000000" pitchFamily="2" charset="0"/>
            <a:ea typeface="FSFFatBottom" panose="02000603000000000000" pitchFamily="2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0" u="none" kern="1200" dirty="0">
              <a:latin typeface="FSFFatBottom" panose="02000603000000000000" pitchFamily="2" charset="0"/>
              <a:ea typeface="FSFFatBottom" panose="02000603000000000000" pitchFamily="2" charset="0"/>
            </a:rPr>
            <a:t>We are learning to add fractions with same or related denominators</a:t>
          </a:r>
          <a:endParaRPr lang="en-US" sz="1800" b="0" u="sng" kern="1200" dirty="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586727" y="420"/>
        <a:ext cx="2505587" cy="1503352"/>
      </dsp:txXfrm>
    </dsp:sp>
    <dsp:sp modelId="{9568D941-1B01-4074-A266-49DE506C5489}">
      <dsp:nvSpPr>
        <dsp:cNvPr id="0" name=""/>
        <dsp:cNvSpPr/>
      </dsp:nvSpPr>
      <dsp:spPr>
        <a:xfrm>
          <a:off x="3342873" y="420"/>
          <a:ext cx="2505587" cy="1503352"/>
        </a:xfrm>
        <a:prstGeom prst="rect">
          <a:avLst/>
        </a:prstGeom>
        <a:solidFill>
          <a:schemeClr val="bg2">
            <a:lumMod val="90000"/>
          </a:schemeClr>
        </a:solidFill>
        <a:ln>
          <a:solidFill>
            <a:schemeClr val="bg2">
              <a:lumMod val="90000"/>
            </a:schemeClr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latin typeface="FSFFatBottom" panose="02000603000000000000" pitchFamily="2" charset="0"/>
              <a:ea typeface="FSFFatBottom" panose="02000603000000000000" pitchFamily="2" charset="0"/>
            </a:rPr>
            <a:t>Session Two:</a:t>
          </a:r>
          <a:endParaRPr lang="en-US" sz="2000" b="0" u="none" kern="1200" dirty="0">
            <a:latin typeface="FSFFatBottom" panose="02000603000000000000" pitchFamily="2" charset="0"/>
            <a:ea typeface="FSFFatBottom" panose="02000603000000000000" pitchFamily="2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u="none" kern="1200" dirty="0">
              <a:latin typeface="FSFFatBottom" panose="02000603000000000000" pitchFamily="2" charset="0"/>
              <a:ea typeface="FSFFatBottom" panose="02000603000000000000" pitchFamily="2" charset="0"/>
            </a:rPr>
            <a:t>We are learning to add mixed numerals</a:t>
          </a:r>
        </a:p>
      </dsp:txBody>
      <dsp:txXfrm>
        <a:off x="3342873" y="420"/>
        <a:ext cx="2505587" cy="1503352"/>
      </dsp:txXfrm>
    </dsp:sp>
    <dsp:sp modelId="{8229EB3C-0147-4210-9469-ED1C3C7EF9CB}">
      <dsp:nvSpPr>
        <dsp:cNvPr id="0" name=""/>
        <dsp:cNvSpPr/>
      </dsp:nvSpPr>
      <dsp:spPr>
        <a:xfrm>
          <a:off x="6099019" y="420"/>
          <a:ext cx="2505587" cy="1503352"/>
        </a:xfrm>
        <a:prstGeom prst="rect">
          <a:avLst/>
        </a:prstGeom>
        <a:solidFill>
          <a:schemeClr val="tx2"/>
        </a:solidFill>
        <a:ln>
          <a:solidFill>
            <a:schemeClr val="tx2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>
              <a:latin typeface="FSFFatBottom" panose="02000603000000000000" pitchFamily="2" charset="0"/>
              <a:ea typeface="FSFFatBottom" panose="02000603000000000000" pitchFamily="2" charset="0"/>
            </a:rPr>
            <a:t>Session Three:</a:t>
          </a:r>
          <a:endParaRPr lang="en-US" sz="1400" b="0" u="none" kern="1200" dirty="0">
            <a:latin typeface="FSFFatBottom" panose="02000603000000000000" pitchFamily="2" charset="0"/>
            <a:ea typeface="FSFFatBottom" panose="02000603000000000000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u="none" kern="1200" dirty="0">
              <a:latin typeface="FSFFatBottom" panose="02000603000000000000" pitchFamily="2" charset="0"/>
              <a:ea typeface="FSFFatBottom" panose="02000603000000000000" pitchFamily="2" charset="0"/>
            </a:rPr>
            <a:t>We are learning to subtract fractions with like denominators and mixed numerals</a:t>
          </a:r>
          <a:endParaRPr lang="en-US" sz="1400" b="1" u="sng" kern="1200" dirty="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6099019" y="420"/>
        <a:ext cx="2505587" cy="1503352"/>
      </dsp:txXfrm>
    </dsp:sp>
    <dsp:sp modelId="{AF454A77-F0CE-4E0F-A6AB-795C90C70810}">
      <dsp:nvSpPr>
        <dsp:cNvPr id="0" name=""/>
        <dsp:cNvSpPr/>
      </dsp:nvSpPr>
      <dsp:spPr>
        <a:xfrm>
          <a:off x="8855166" y="420"/>
          <a:ext cx="2505587" cy="1503352"/>
        </a:xfrm>
        <a:prstGeom prst="rect">
          <a:avLst/>
        </a:prstGeom>
        <a:solidFill>
          <a:schemeClr val="accent1"/>
        </a:solidFill>
        <a:ln>
          <a:solidFill>
            <a:schemeClr val="accent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>
              <a:latin typeface="FSFFatBottom" panose="02000603000000000000" pitchFamily="2" charset="0"/>
              <a:ea typeface="FSFFatBottom" panose="02000603000000000000" pitchFamily="2" charset="0"/>
            </a:rPr>
            <a:t>Session Four:</a:t>
          </a:r>
          <a:endParaRPr lang="en-US" sz="1400" b="0" u="none" kern="1200" dirty="0">
            <a:latin typeface="FSFFatBottom" panose="02000603000000000000" pitchFamily="2" charset="0"/>
            <a:ea typeface="FSFFatBottom" panose="02000603000000000000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u="none" kern="1200" dirty="0">
              <a:latin typeface="FSFFatBottom" panose="02000603000000000000" pitchFamily="2" charset="0"/>
              <a:ea typeface="FSFFatBottom" panose="02000603000000000000" pitchFamily="2" charset="0"/>
            </a:rPr>
            <a:t>We are learning to multiply simple fractions by whole numbers using repeated addition, leading to a rule</a:t>
          </a:r>
          <a:endParaRPr lang="en-US" sz="1400" b="1" u="sng" kern="1200" dirty="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8855166" y="420"/>
        <a:ext cx="2505587" cy="1503352"/>
      </dsp:txXfrm>
    </dsp:sp>
    <dsp:sp modelId="{EC9482C1-0E72-4C62-9C08-AA6081F1349E}">
      <dsp:nvSpPr>
        <dsp:cNvPr id="0" name=""/>
        <dsp:cNvSpPr/>
      </dsp:nvSpPr>
      <dsp:spPr>
        <a:xfrm>
          <a:off x="1964800" y="1754331"/>
          <a:ext cx="2505587" cy="1503352"/>
        </a:xfrm>
        <a:prstGeom prst="rect">
          <a:avLst/>
        </a:prstGeom>
        <a:solidFill>
          <a:schemeClr val="accent2"/>
        </a:solidFill>
        <a:ln>
          <a:solidFill>
            <a:schemeClr val="accent2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>
              <a:latin typeface="FSFFatBottom" panose="02000603000000000000" pitchFamily="2" charset="0"/>
              <a:ea typeface="FSFFatBottom" panose="02000603000000000000" pitchFamily="2" charset="0"/>
            </a:rPr>
            <a:t>Session Five:</a:t>
          </a:r>
          <a:endParaRPr lang="en-US" sz="1400" b="0" u="none" kern="1200" dirty="0">
            <a:latin typeface="FSFFatBottom" panose="02000603000000000000" pitchFamily="2" charset="0"/>
            <a:ea typeface="FSFFatBottom" panose="02000603000000000000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u="none" kern="1200" dirty="0">
              <a:latin typeface="FSFFatBottom" panose="02000603000000000000" pitchFamily="2" charset="0"/>
              <a:ea typeface="FSFFatBottom" panose="02000603000000000000" pitchFamily="2" charset="0"/>
            </a:rPr>
            <a:t>We are learning to multiply simple fractions by whole numbers using repeated addition, leading to a rule</a:t>
          </a:r>
          <a:endParaRPr lang="en-US" sz="1400" b="1" u="sng" kern="1200" dirty="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1964800" y="1754331"/>
        <a:ext cx="2505587" cy="1503352"/>
      </dsp:txXfrm>
    </dsp:sp>
    <dsp:sp modelId="{760318D6-6B49-4283-B658-35C991C37CF3}">
      <dsp:nvSpPr>
        <dsp:cNvPr id="0" name=""/>
        <dsp:cNvSpPr/>
      </dsp:nvSpPr>
      <dsp:spPr>
        <a:xfrm>
          <a:off x="4720946" y="1754331"/>
          <a:ext cx="2505587" cy="1503352"/>
        </a:xfrm>
        <a:prstGeom prst="rect">
          <a:avLst/>
        </a:prstGeom>
        <a:solidFill>
          <a:schemeClr val="accent3"/>
        </a:solidFill>
        <a:ln>
          <a:solidFill>
            <a:schemeClr val="accent3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>
              <a:latin typeface="FSFFatBottom" panose="02000603000000000000" pitchFamily="2" charset="0"/>
              <a:ea typeface="FSFFatBottom" panose="02000603000000000000" pitchFamily="2" charset="0"/>
            </a:rPr>
            <a:t>Session Six:</a:t>
          </a:r>
          <a:endParaRPr lang="en-US" sz="1400" b="0" u="none" kern="1200" dirty="0">
            <a:latin typeface="FSFFatBottom" panose="02000603000000000000" pitchFamily="2" charset="0"/>
            <a:ea typeface="FSFFatBottom" panose="02000603000000000000" pitchFamily="2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u="none" kern="1200" dirty="0">
              <a:latin typeface="FSFFatBottom" panose="02000603000000000000" pitchFamily="2" charset="0"/>
              <a:ea typeface="FSFFatBottom" panose="02000603000000000000" pitchFamily="2" charset="0"/>
            </a:rPr>
            <a:t>We are learning to generate equivalent fractions, by multiplying or dividing the numerator and the denominator by the same number</a:t>
          </a:r>
          <a:endParaRPr lang="en-US" sz="1400" b="1" u="sng" kern="1200" dirty="0">
            <a:latin typeface="FSFFatBottom" panose="02000603000000000000" pitchFamily="2" charset="0"/>
            <a:ea typeface="FSFFatBottom" panose="02000603000000000000" pitchFamily="2" charset="0"/>
          </a:endParaRPr>
        </a:p>
      </dsp:txBody>
      <dsp:txXfrm>
        <a:off x="4720946" y="1754331"/>
        <a:ext cx="2505587" cy="1503352"/>
      </dsp:txXfrm>
    </dsp:sp>
    <dsp:sp modelId="{80F931C6-B0EB-4F19-AC8F-2400001905F5}">
      <dsp:nvSpPr>
        <dsp:cNvPr id="0" name=""/>
        <dsp:cNvSpPr/>
      </dsp:nvSpPr>
      <dsp:spPr>
        <a:xfrm>
          <a:off x="7465341" y="1733164"/>
          <a:ext cx="2505587" cy="1503352"/>
        </a:xfrm>
        <a:prstGeom prst="rect">
          <a:avLst/>
        </a:prstGeom>
        <a:solidFill>
          <a:schemeClr val="accent4"/>
        </a:solidFill>
        <a:ln>
          <a:solidFill>
            <a:schemeClr val="accent4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latin typeface="FSFFatBottom" panose="02000603000000000000" pitchFamily="2" charset="0"/>
              <a:ea typeface="FSFFatBottom" panose="02000603000000000000" pitchFamily="2" charset="0"/>
            </a:rPr>
            <a:t>Session Seven:</a:t>
          </a:r>
          <a:r>
            <a:rPr lang="en-US" sz="1800" b="1" u="none" kern="1200" dirty="0">
              <a:latin typeface="FSFFatBottom" panose="02000603000000000000" pitchFamily="2" charset="0"/>
              <a:ea typeface="FSFFatBottom" panose="02000603000000000000" pitchFamily="2" charset="0"/>
            </a:rPr>
            <a:t> </a:t>
          </a:r>
          <a:endParaRPr lang="en-US" sz="1800" b="1" u="sng" kern="1200" dirty="0">
            <a:latin typeface="FSFFatBottom" panose="02000603000000000000" pitchFamily="2" charset="0"/>
            <a:ea typeface="FSFFatBottom" panose="02000603000000000000" pitchFamily="2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0" u="none" kern="1200" dirty="0">
              <a:latin typeface="FSFFatBottom" panose="02000603000000000000" pitchFamily="2" charset="0"/>
              <a:ea typeface="FSFFatBottom" panose="02000603000000000000" pitchFamily="2" charset="0"/>
            </a:rPr>
            <a:t>We are learning to write fractions in their ‘simplest’ form by dividing the numerator by a common factor</a:t>
          </a:r>
        </a:p>
      </dsp:txBody>
      <dsp:txXfrm>
        <a:off x="7465341" y="1733164"/>
        <a:ext cx="2505587" cy="1503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691F87FC-80C8-422F-89EF-5C9113E0D32E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96E2A36-6A9F-49D6-AD8F-E75975F711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796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87FC-80C8-422F-89EF-5C9113E0D32E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2A36-6A9F-49D6-AD8F-E75975F711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887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87FC-80C8-422F-89EF-5C9113E0D32E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2A36-6A9F-49D6-AD8F-E75975F711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036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87FC-80C8-422F-89EF-5C9113E0D32E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2A36-6A9F-49D6-AD8F-E75975F711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406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87FC-80C8-422F-89EF-5C9113E0D32E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2A36-6A9F-49D6-AD8F-E75975F711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423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87FC-80C8-422F-89EF-5C9113E0D32E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2A36-6A9F-49D6-AD8F-E75975F711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475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87FC-80C8-422F-89EF-5C9113E0D32E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2A36-6A9F-49D6-AD8F-E75975F711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9768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87FC-80C8-422F-89EF-5C9113E0D32E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2A36-6A9F-49D6-AD8F-E75975F711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07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87FC-80C8-422F-89EF-5C9113E0D32E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2A36-6A9F-49D6-AD8F-E75975F711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597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87FC-80C8-422F-89EF-5C9113E0D32E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2A36-6A9F-49D6-AD8F-E75975F711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06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87FC-80C8-422F-89EF-5C9113E0D32E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2A36-6A9F-49D6-AD8F-E75975F711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367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87FC-80C8-422F-89EF-5C9113E0D32E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2A36-6A9F-49D6-AD8F-E75975F711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984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87FC-80C8-422F-89EF-5C9113E0D32E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2A36-6A9F-49D6-AD8F-E75975F711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09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87FC-80C8-422F-89EF-5C9113E0D32E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2A36-6A9F-49D6-AD8F-E75975F711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37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87FC-80C8-422F-89EF-5C9113E0D32E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2A36-6A9F-49D6-AD8F-E75975F711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320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87FC-80C8-422F-89EF-5C9113E0D32E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2A36-6A9F-49D6-AD8F-E75975F711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088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87FC-80C8-422F-89EF-5C9113E0D32E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2A36-6A9F-49D6-AD8F-E75975F711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517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91F87FC-80C8-422F-89EF-5C9113E0D32E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96E2A36-6A9F-49D6-AD8F-E75975F711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411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nrich.maths.org/287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733" y="3813884"/>
            <a:ext cx="7766936" cy="1646302"/>
          </a:xfrm>
        </p:spPr>
        <p:txBody>
          <a:bodyPr/>
          <a:lstStyle/>
          <a:p>
            <a:pPr algn="ctr"/>
            <a:r>
              <a:rPr lang="en-AU" sz="9600" dirty="0">
                <a:latin typeface="FSFFatBottom" panose="02000603000000000000" pitchFamily="2" charset="0"/>
                <a:ea typeface="FSFFatBottom" panose="02000603000000000000" pitchFamily="2" charset="0"/>
              </a:rPr>
              <a:t>Fractions and Decimals</a:t>
            </a:r>
          </a:p>
        </p:txBody>
      </p:sp>
      <p:sp>
        <p:nvSpPr>
          <p:cNvPr id="4" name="Oval 3"/>
          <p:cNvSpPr/>
          <p:nvPr/>
        </p:nvSpPr>
        <p:spPr>
          <a:xfrm>
            <a:off x="10200443" y="5009936"/>
            <a:ext cx="1358283" cy="120736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Stage Three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2B449A5-CE3B-4709-BEAE-2B9C0D515B81}"/>
              </a:ext>
            </a:extLst>
          </p:cNvPr>
          <p:cNvSpPr/>
          <p:nvPr/>
        </p:nvSpPr>
        <p:spPr>
          <a:xfrm>
            <a:off x="0" y="5610225"/>
            <a:ext cx="1104900" cy="12477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rgbClr val="002060"/>
                </a:solidFill>
                <a:latin typeface="HelloWhimsy" panose="02000603000000000000" pitchFamily="2" charset="0"/>
                <a:ea typeface="HelloWhimsy" panose="02000603000000000000" pitchFamily="2" charset="0"/>
              </a:rPr>
              <a:t>Alice Vigors</a:t>
            </a:r>
          </a:p>
          <a:p>
            <a:pPr algn="ctr"/>
            <a:r>
              <a:rPr lang="en-AU" sz="1400" b="1" dirty="0">
                <a:solidFill>
                  <a:srgbClr val="002060"/>
                </a:solidFill>
                <a:latin typeface="HelloWhimsy" panose="02000603000000000000" pitchFamily="2" charset="0"/>
                <a:ea typeface="HelloWhimsy" panose="02000603000000000000" pitchFamily="2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86662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9" y="648070"/>
            <a:ext cx="9854213" cy="1032562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are learning to add mixed numerals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29" y="2443702"/>
            <a:ext cx="11211639" cy="3416300"/>
          </a:xfrm>
        </p:spPr>
        <p:txBody>
          <a:bodyPr>
            <a:normAutofit/>
          </a:bodyPr>
          <a:lstStyle/>
          <a:p>
            <a:r>
              <a:rPr lang="en-AU" sz="2400" dirty="0">
                <a:solidFill>
                  <a:schemeClr val="bg2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1 2/4 + 2 ¼ =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9129" y="6134470"/>
            <a:ext cx="1109623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EF5DA1B-6546-407E-98BC-4C3F7F94838B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264539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9" y="648070"/>
            <a:ext cx="9854213" cy="1032562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are learning to add mixed numerals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64" y="2272683"/>
            <a:ext cx="11878321" cy="4585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>
                <a:solidFill>
                  <a:schemeClr val="bg2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Record the thinking and strategies you used to solve these fraction problems: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bg2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2 2/8 + 3 1/8 =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bg2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5 ¼ + 2 2/4 =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bg2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2 2/9 + 4 7/9 =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bg2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3 1/8 + 5 6/8 =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bg2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7 1/5 + 2 3/5 =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bg2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9 4/5 + 2 2/10 =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bg2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Create your own mixed numeral addition problems.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08" t="7410" r="4549" b="7445"/>
          <a:stretch/>
        </p:blipFill>
        <p:spPr>
          <a:xfrm>
            <a:off x="9179511" y="2763173"/>
            <a:ext cx="3012489" cy="40948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2C8BEC-AD2D-48E3-B48D-3FCF21738ACA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66365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9" y="648070"/>
            <a:ext cx="9854213" cy="1032562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are learning to add mixed numerals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64" y="2272683"/>
            <a:ext cx="11878321" cy="4585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>
                <a:solidFill>
                  <a:schemeClr val="bg2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Record the thinking and strategies you used to solve these fraction problems: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bg2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Extension: A ball is dropped from a height of 125 cm. Each time it hits the ground, it bounces to 3/5 of the height from which it fell. How high does it bounce after hitting the ground the third time?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C1D1E-76DC-487D-A34A-EDC6C97A1851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76581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8800" dirty="0">
                <a:latin typeface="FSFFatBottom" panose="02000603000000000000" pitchFamily="2" charset="0"/>
                <a:ea typeface="FSFFatBottom" panose="02000603000000000000" pitchFamily="2" charset="0"/>
              </a:rPr>
              <a:t>Session Three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8824" y="2455702"/>
            <a:ext cx="3755379" cy="2283823"/>
          </a:xfrm>
        </p:spPr>
        <p:txBody>
          <a:bodyPr/>
          <a:lstStyle/>
          <a:p>
            <a:pPr algn="ctr"/>
            <a:r>
              <a:rPr lang="en-AU" dirty="0">
                <a:solidFill>
                  <a:schemeClr val="tx2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are learning to subtract fractions with like denominators and mixed numerals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96384-99D8-432B-A2F2-FB23D52FEF25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65759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9" y="648070"/>
            <a:ext cx="9854213" cy="1032562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are learning to subtract fractions with like denominators and mixed numerals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29" y="2443702"/>
            <a:ext cx="11211639" cy="3416300"/>
          </a:xfrm>
        </p:spPr>
        <p:txBody>
          <a:bodyPr>
            <a:normAutofit/>
          </a:bodyPr>
          <a:lstStyle/>
          <a:p>
            <a:r>
              <a:rPr lang="en-AU" sz="2400" dirty="0">
                <a:solidFill>
                  <a:schemeClr val="tx2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The answer is -3 1/3 . What could the question be?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31EB9-2667-490A-BEAA-AD73FD8E2B64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66249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9" y="648070"/>
            <a:ext cx="9854213" cy="1032562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are learning to subtract fractions with like denominators and mixed numerals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29" y="2443702"/>
            <a:ext cx="11211639" cy="3416300"/>
          </a:xfrm>
        </p:spPr>
        <p:txBody>
          <a:bodyPr>
            <a:normAutofit/>
          </a:bodyPr>
          <a:lstStyle/>
          <a:p>
            <a:r>
              <a:rPr lang="en-AU" sz="2400" dirty="0">
                <a:solidFill>
                  <a:schemeClr val="tx2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5 2/4 – 2 1/4=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9129" y="6134470"/>
            <a:ext cx="1109623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2EEA212-5D63-4564-841E-D2378CE75C17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41889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9" y="648070"/>
            <a:ext cx="9854213" cy="1032562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are learning to subtract fractions with like denominators and mixed numerals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64" y="2272683"/>
            <a:ext cx="8966447" cy="45853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2400" dirty="0">
                <a:solidFill>
                  <a:schemeClr val="tx2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Record the thinking and strategies you used to solve these fraction problems: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tx2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2 2/8 + 3 1/8 =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tx2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5 ¼ + 2 2/4 =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tx2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2 2/9 + 4 7/9 =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tx2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3 1/8 + 5 6/8 =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tx2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7 1/5 + 2 3/5 =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tx2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9 4/5 + 2 2/10 =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tx2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You have 2 ¾ boxes of chocolates and you eat 1 ¼ boxes. How many boxes do you have left?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tx2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Create your own mixed numeral addition problems.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08" t="7410" r="4549" b="7445"/>
          <a:stretch/>
        </p:blipFill>
        <p:spPr>
          <a:xfrm>
            <a:off x="9179511" y="2763173"/>
            <a:ext cx="3012489" cy="40948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BA4F92-303B-4910-87A5-F15967FBAD25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97898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9" y="648070"/>
            <a:ext cx="9854213" cy="1032562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are learning to subtract fractions with like denominators and mixed numerals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64" y="2272683"/>
            <a:ext cx="9010835" cy="45853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2400" dirty="0">
                <a:solidFill>
                  <a:schemeClr val="tx2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Record the thinking and strategies you used to solve these fraction problems: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When Sam and his friends divide up these lollies, he gets 2/5 of the mini chocolate and ¼ of the </a:t>
            </a:r>
            <a:r>
              <a:rPr lang="en-AU" sz="2400" dirty="0" err="1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Chuppa</a:t>
            </a: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chups</a:t>
            </a: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. How many of each does he get?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accent3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George wanted all the gob stoppers. In a tense negotiation with Sam, he managed to score 2/3 of them. How many did he get? How many did he miss out on?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accent4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To get his share of the gobstoppers, Sam has to trade off ½ of the </a:t>
            </a:r>
            <a:r>
              <a:rPr lang="en-AU" sz="2400" dirty="0" err="1">
                <a:solidFill>
                  <a:schemeClr val="accent4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Chuppa</a:t>
            </a:r>
            <a:r>
              <a:rPr lang="en-AU" sz="2400" dirty="0">
                <a:solidFill>
                  <a:schemeClr val="accent4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sz="2400" dirty="0" err="1">
                <a:solidFill>
                  <a:schemeClr val="accent4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chups</a:t>
            </a:r>
            <a:r>
              <a:rPr lang="en-AU" sz="2400" dirty="0">
                <a:solidFill>
                  <a:schemeClr val="accent4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he received. How many does he lose?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tx2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Mara gets all the wiz fizz, ½ the all day suckers, and the remaining 3/5 of the chocolate bars. In total how many items does she get?</a:t>
            </a:r>
          </a:p>
        </p:txBody>
      </p:sp>
      <p:sp>
        <p:nvSpPr>
          <p:cNvPr id="4" name="Rectangle 3"/>
          <p:cNvSpPr/>
          <p:nvPr/>
        </p:nvSpPr>
        <p:spPr>
          <a:xfrm>
            <a:off x="9223899" y="2272683"/>
            <a:ext cx="2876365" cy="451873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Total:</a:t>
            </a:r>
          </a:p>
          <a:p>
            <a:pPr algn="ctr"/>
            <a:endParaRPr lang="en-AU" sz="24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50 mini chocolate bars</a:t>
            </a:r>
          </a:p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18 gob stoppers</a:t>
            </a:r>
          </a:p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16 </a:t>
            </a:r>
            <a:r>
              <a:rPr lang="en-AU" sz="2400" dirty="0" err="1">
                <a:latin typeface="FSFFatBottom" panose="02000603000000000000" pitchFamily="2" charset="0"/>
                <a:ea typeface="FSFFatBottom" panose="02000603000000000000" pitchFamily="2" charset="0"/>
              </a:rPr>
              <a:t>Chuppa</a:t>
            </a: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 cups</a:t>
            </a:r>
          </a:p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12 wiz fizz</a:t>
            </a:r>
          </a:p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4 all day suckers</a:t>
            </a:r>
          </a:p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2 Easter eggs</a:t>
            </a:r>
          </a:p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1 turnip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3A4A38-3019-4FA3-A2F6-3D1A9B610DE0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88246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8800" dirty="0">
                <a:latin typeface="FSFFatBottom" panose="02000603000000000000" pitchFamily="2" charset="0"/>
                <a:ea typeface="FSFFatBottom" panose="02000603000000000000" pitchFamily="2" charset="0"/>
              </a:rPr>
              <a:t>Session Four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8824" y="2455702"/>
            <a:ext cx="3755379" cy="2283823"/>
          </a:xfrm>
        </p:spPr>
        <p:txBody>
          <a:bodyPr/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We are learning to multiply simple fractions by whole numbers using repeated addition, leading to a rule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CD31FD-A037-4BDC-9D2D-C8F8029691A1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49769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9" y="648070"/>
            <a:ext cx="9854213" cy="1032562"/>
          </a:xfrm>
        </p:spPr>
        <p:txBody>
          <a:bodyPr/>
          <a:lstStyle/>
          <a:p>
            <a:r>
              <a:rPr lang="en-AU" sz="3200" dirty="0">
                <a:solidFill>
                  <a:schemeClr val="bg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are learning to multiply simple fractions by whole numbers using repeated addition, leading to a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29" y="2443703"/>
            <a:ext cx="11211639" cy="521440"/>
          </a:xfrm>
        </p:spPr>
        <p:txBody>
          <a:bodyPr>
            <a:normAutofit/>
          </a:bodyPr>
          <a:lstStyle/>
          <a:p>
            <a:r>
              <a:rPr lang="en-AU" sz="2400" dirty="0">
                <a:solidFill>
                  <a:schemeClr val="accent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What numbers could go in these boxes? How do you know?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9129" y="6134470"/>
            <a:ext cx="1109623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13" y="3063495"/>
            <a:ext cx="10795246" cy="19168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FA5368-18D1-4DBC-B91D-0BAAAC07B5F8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23450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82" y="907695"/>
            <a:ext cx="11168109" cy="690693"/>
          </a:xfrm>
        </p:spPr>
        <p:txBody>
          <a:bodyPr/>
          <a:lstStyle/>
          <a:p>
            <a:pPr algn="ctr"/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Teaching &amp; Learning Sessions</a:t>
            </a:r>
          </a:p>
        </p:txBody>
      </p:sp>
      <p:graphicFrame>
        <p:nvGraphicFramePr>
          <p:cNvPr id="4" name="Content Placeholder 3">
            <a:hlinkClick r:id="rId2" action="ppaction://hlinksldjump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406801"/>
              </p:ext>
            </p:extLst>
          </p:nvPr>
        </p:nvGraphicFramePr>
        <p:xfrm>
          <a:off x="115888" y="2263806"/>
          <a:ext cx="11947481" cy="3258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4616" y="5750004"/>
            <a:ext cx="116187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AU" sz="1100" dirty="0">
                <a:solidFill>
                  <a:schemeClr val="bg2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Describes and represents mathematical situations in a variety of ways using mathematical terminology and some conventions </a:t>
            </a:r>
            <a:r>
              <a:rPr lang="en-AU" sz="1100" b="1" dirty="0">
                <a:solidFill>
                  <a:schemeClr val="bg2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MA3-1WM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AU" sz="1100" dirty="0">
                <a:solidFill>
                  <a:schemeClr val="bg2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Selects and applies appropriate problem-solving strategies, including the use of digital technologies, in undertaking investigations </a:t>
            </a:r>
            <a:r>
              <a:rPr lang="en-AU" sz="1100" b="1" dirty="0">
                <a:solidFill>
                  <a:schemeClr val="bg2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MA3-2WM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AU" sz="1100" dirty="0">
                <a:solidFill>
                  <a:schemeClr val="bg2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Gives a valid reason for supporting one possible solution over another </a:t>
            </a:r>
            <a:r>
              <a:rPr lang="en-AU" sz="1100" b="1" dirty="0">
                <a:solidFill>
                  <a:schemeClr val="bg2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MA3-3WM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AU" sz="1100" dirty="0">
                <a:solidFill>
                  <a:schemeClr val="bg2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Compares, orders and calculates with fractions, decimals and percentages </a:t>
            </a:r>
            <a:r>
              <a:rPr lang="en-AU" sz="1100" b="1" dirty="0">
                <a:solidFill>
                  <a:schemeClr val="bg2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MA3-7NA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AU" sz="1100" b="1" u="sng" dirty="0">
                <a:solidFill>
                  <a:schemeClr val="bg2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Linked outcomes: </a:t>
            </a:r>
            <a:r>
              <a:rPr lang="en-AU" sz="1100" dirty="0">
                <a:solidFill>
                  <a:schemeClr val="bg2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Addition and Subtraction </a:t>
            </a:r>
            <a:r>
              <a:rPr lang="en-AU" sz="1100" b="1" dirty="0">
                <a:solidFill>
                  <a:schemeClr val="bg2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MA3-5NA</a:t>
            </a:r>
            <a:r>
              <a:rPr lang="en-AU" sz="1100" dirty="0">
                <a:solidFill>
                  <a:schemeClr val="bg2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Patterns and Algebra </a:t>
            </a:r>
            <a:r>
              <a:rPr lang="en-AU" sz="1100" b="1" dirty="0">
                <a:solidFill>
                  <a:schemeClr val="bg2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MA3-8NA</a:t>
            </a:r>
          </a:p>
          <a:p>
            <a:r>
              <a:rPr lang="en-AU" sz="1100" dirty="0">
                <a:solidFill>
                  <a:schemeClr val="bg2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Multiplication and Division </a:t>
            </a:r>
            <a:r>
              <a:rPr lang="en-AU" sz="1100" b="1" dirty="0">
                <a:solidFill>
                  <a:schemeClr val="bg2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MA3-6NA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275F9-AFA3-4B5C-A9AD-2162CB268999}"/>
              </a:ext>
            </a:extLst>
          </p:cNvPr>
          <p:cNvSpPr txBox="1"/>
          <p:nvPr/>
        </p:nvSpPr>
        <p:spPr>
          <a:xfrm rot="19965769">
            <a:off x="11257527" y="6375038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59370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67BC02-2AD1-47C4-A633-FD2AEEB7D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68D941-1B01-4074-A266-49DE506C5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29EB3C-0147-4210-9469-ED1C3C7EF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454A77-F0CE-4E0F-A6AB-795C90C70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9482C1-0E72-4C62-9C08-AA6081F134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0318D6-6B49-4283-B658-35C991C37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F931C6-B0EB-4F19-AC8F-240000190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9" y="648070"/>
            <a:ext cx="9854213" cy="1032562"/>
          </a:xfrm>
        </p:spPr>
        <p:txBody>
          <a:bodyPr/>
          <a:lstStyle/>
          <a:p>
            <a:r>
              <a:rPr lang="en-AU" sz="3200" dirty="0">
                <a:solidFill>
                  <a:schemeClr val="bg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are learning to multiply simple fractions by whole numbers using repeated addition, leading to a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29" y="2443703"/>
            <a:ext cx="11211639" cy="3566480"/>
          </a:xfrm>
        </p:spPr>
        <p:txBody>
          <a:bodyPr>
            <a:normAutofit/>
          </a:bodyPr>
          <a:lstStyle/>
          <a:p>
            <a:r>
              <a:rPr lang="en-AU" sz="2400" dirty="0">
                <a:solidFill>
                  <a:schemeClr val="accent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How can we use repeated addition to solve this number problem?</a:t>
            </a:r>
          </a:p>
          <a:p>
            <a:pPr marL="0" indent="0" algn="ctr">
              <a:buNone/>
            </a:pPr>
            <a:r>
              <a:rPr lang="en-AU" sz="2400" dirty="0">
                <a:solidFill>
                  <a:schemeClr val="accent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3 x </a:t>
            </a:r>
            <a:r>
              <a:rPr lang="en-AU" sz="2400" u="sng" dirty="0">
                <a:solidFill>
                  <a:schemeClr val="accent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3</a:t>
            </a:r>
          </a:p>
          <a:p>
            <a:pPr marL="0" indent="0" algn="ctr">
              <a:buNone/>
            </a:pPr>
            <a:r>
              <a:rPr lang="en-AU" sz="2400" dirty="0">
                <a:solidFill>
                  <a:schemeClr val="accent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     12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9129" y="6134470"/>
            <a:ext cx="1109623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81C99F8-BD36-4570-B19A-3CE85D22C3DC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69338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9" y="648070"/>
            <a:ext cx="9854213" cy="1032562"/>
          </a:xfrm>
        </p:spPr>
        <p:txBody>
          <a:bodyPr/>
          <a:lstStyle/>
          <a:p>
            <a:r>
              <a:rPr lang="en-AU" sz="3200" dirty="0">
                <a:solidFill>
                  <a:schemeClr val="bg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are learning to multiply simple fractions by whole numbers using repeated addition, leading to a rule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64" y="2272683"/>
            <a:ext cx="11789546" cy="45853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sz="2400" dirty="0">
                <a:solidFill>
                  <a:schemeClr val="accent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Record the thinking and strategies you used to solve these fraction problems: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accent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3 x 2/7 =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accent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5 x 1/8 =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accent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3 x 2/9 =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accent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6 x ½ =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accent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5 x 2/5 =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accent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8 x 2/4 =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accent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15 x 3/5 =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accent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Sam thinks that 6 x 2/6 is the same as 5 x 2/5. Is he right? Show how you know.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10971D-7970-4E79-B5BE-533D89E013B5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68870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9" y="648070"/>
            <a:ext cx="9854213" cy="1032562"/>
          </a:xfrm>
        </p:spPr>
        <p:txBody>
          <a:bodyPr/>
          <a:lstStyle/>
          <a:p>
            <a:r>
              <a:rPr lang="en-AU" sz="3200" dirty="0">
                <a:solidFill>
                  <a:schemeClr val="bg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are learning to multiply simple fractions by whole numbers using repeated addition, leading to a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29" y="2443703"/>
            <a:ext cx="11211639" cy="3566480"/>
          </a:xfrm>
        </p:spPr>
        <p:txBody>
          <a:bodyPr>
            <a:normAutofit/>
          </a:bodyPr>
          <a:lstStyle/>
          <a:p>
            <a:r>
              <a:rPr lang="en-AU" sz="2400" dirty="0">
                <a:solidFill>
                  <a:schemeClr val="accent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How can we use an algorithm to make this process simpler?</a:t>
            </a:r>
          </a:p>
          <a:p>
            <a:pPr marL="0" indent="0" algn="ctr">
              <a:buNone/>
            </a:pPr>
            <a:r>
              <a:rPr lang="en-AU" sz="2400" dirty="0">
                <a:solidFill>
                  <a:schemeClr val="accent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3 x </a:t>
            </a:r>
            <a:r>
              <a:rPr lang="en-AU" sz="2400" u="sng" dirty="0">
                <a:solidFill>
                  <a:schemeClr val="accent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3</a:t>
            </a:r>
          </a:p>
          <a:p>
            <a:pPr marL="0" indent="0" algn="ctr">
              <a:buNone/>
            </a:pPr>
            <a:r>
              <a:rPr lang="en-AU" sz="2400" dirty="0">
                <a:solidFill>
                  <a:schemeClr val="accent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     5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9129" y="6134470"/>
            <a:ext cx="1109623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9428D6F-487E-47AF-94DE-19E36E98CD36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18334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9" y="648070"/>
            <a:ext cx="9854213" cy="1032562"/>
          </a:xfrm>
        </p:spPr>
        <p:txBody>
          <a:bodyPr/>
          <a:lstStyle/>
          <a:p>
            <a:r>
              <a:rPr lang="en-AU" sz="3200" dirty="0">
                <a:solidFill>
                  <a:schemeClr val="bg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are learning to multiply simple fractions by whole numbers using repeated addition, leading to a rule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64" y="2272683"/>
            <a:ext cx="11789546" cy="45853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sz="2400" dirty="0">
                <a:solidFill>
                  <a:schemeClr val="accent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Record the thinking and strategies you used to solve these fraction problems. Record your answers as both proper and improper fractions: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accent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4 x ¾ =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accent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4 x 2/3 =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accent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5 x 2/4 =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accent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3 x 3/6 =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accent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2 x 4/5 =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accent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5 x 2/3 =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accent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 cake recipe needs ¾ cups of milk. I have 6 cups of milk. How many cakes can I make using this recipe before I run out of milk?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b="1" u="sng" dirty="0">
                <a:solidFill>
                  <a:schemeClr val="accent4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Extension</a:t>
            </a:r>
            <a:r>
              <a:rPr lang="en-AU" sz="2400" dirty="0">
                <a:solidFill>
                  <a:schemeClr val="accent4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: 2/3 of 5/6 of a number </a:t>
            </a:r>
            <a:r>
              <a:rPr lang="en-AU" sz="2400" b="1" dirty="0">
                <a:solidFill>
                  <a:schemeClr val="accent4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X</a:t>
            </a:r>
            <a:r>
              <a:rPr lang="en-AU" sz="2400" dirty="0">
                <a:solidFill>
                  <a:schemeClr val="accent4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is the same as ¾ of 4/5 of a number </a:t>
            </a:r>
            <a:r>
              <a:rPr lang="en-AU" sz="2400" b="1" dirty="0">
                <a:solidFill>
                  <a:schemeClr val="accent4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Y. </a:t>
            </a:r>
            <a:r>
              <a:rPr lang="en-AU" sz="2400" dirty="0">
                <a:solidFill>
                  <a:schemeClr val="accent4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What is the value of </a:t>
            </a:r>
            <a:r>
              <a:rPr lang="en-AU" sz="2400" b="1" dirty="0">
                <a:solidFill>
                  <a:schemeClr val="accent4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X/Y</a:t>
            </a:r>
            <a:r>
              <a:rPr lang="en-AU" sz="2400" dirty="0">
                <a:solidFill>
                  <a:schemeClr val="accent4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as a fraction? </a:t>
            </a:r>
          </a:p>
          <a:p>
            <a:pPr marL="400050" lvl="1" indent="0">
              <a:buNone/>
            </a:pPr>
            <a:r>
              <a:rPr lang="en-AU" sz="1300" dirty="0">
                <a:solidFill>
                  <a:schemeClr val="accent4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(</a:t>
            </a:r>
            <a:r>
              <a:rPr lang="en-AU" sz="1300" dirty="0">
                <a:solidFill>
                  <a:schemeClr val="accent4"/>
                </a:solidFill>
                <a:latin typeface="FSFFatBottom" panose="02000603000000000000" pitchFamily="2" charset="0"/>
                <a:ea typeface="FSFFatBottom" panose="02000603000000000000" pitchFamily="2" charset="0"/>
                <a:hlinkClick r:id="rId2"/>
              </a:rPr>
              <a:t>https://nrich.maths.org/2878</a:t>
            </a:r>
            <a:r>
              <a:rPr lang="en-AU" sz="1300" dirty="0">
                <a:solidFill>
                  <a:schemeClr val="accent4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)</a:t>
            </a:r>
            <a:endParaRPr lang="en-AU" sz="2200" dirty="0">
              <a:solidFill>
                <a:schemeClr val="accent4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F6D7CA-180C-4051-A582-C99C87A52981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41945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8800" dirty="0">
                <a:latin typeface="FSFFatBottom" panose="02000603000000000000" pitchFamily="2" charset="0"/>
                <a:ea typeface="FSFFatBottom" panose="02000603000000000000" pitchFamily="2" charset="0"/>
              </a:rPr>
              <a:t>Session Five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8824" y="2455702"/>
            <a:ext cx="3755379" cy="2283823"/>
          </a:xfrm>
        </p:spPr>
        <p:txBody>
          <a:bodyPr/>
          <a:lstStyle/>
          <a:p>
            <a:pPr lvl="0" algn="ctr"/>
            <a:r>
              <a:rPr lang="en-US" dirty="0">
                <a:solidFill>
                  <a:schemeClr val="accent2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are learning to multiply simple fractions by whole numbers using repeated addition, leading to a rule</a:t>
            </a:r>
            <a:endParaRPr lang="en-US" b="1" u="sng" dirty="0">
              <a:solidFill>
                <a:schemeClr val="accent2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71DD3D-0125-4F3D-B12D-5E262AEA756D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247710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9" y="648070"/>
            <a:ext cx="9854213" cy="1032562"/>
          </a:xfrm>
        </p:spPr>
        <p:txBody>
          <a:bodyPr/>
          <a:lstStyle/>
          <a:p>
            <a:r>
              <a:rPr lang="en-AU" sz="3200" dirty="0">
                <a:solidFill>
                  <a:schemeClr val="bg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are learning to multiply simple fractions by whole numbers using repeated addition, leading to a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29" y="2443703"/>
            <a:ext cx="11211639" cy="3566480"/>
          </a:xfrm>
        </p:spPr>
        <p:txBody>
          <a:bodyPr>
            <a:normAutofit/>
          </a:bodyPr>
          <a:lstStyle/>
          <a:p>
            <a:r>
              <a:rPr lang="en-AU" sz="2400" dirty="0">
                <a:solidFill>
                  <a:schemeClr val="accent2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How might we solve this problem? How could we record the answer?</a:t>
            </a:r>
          </a:p>
          <a:p>
            <a:pPr marL="0" indent="0" algn="ctr">
              <a:buNone/>
            </a:pPr>
            <a:r>
              <a:rPr lang="en-AU" sz="2400" dirty="0">
                <a:solidFill>
                  <a:schemeClr val="accent2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5 x </a:t>
            </a:r>
            <a:r>
              <a:rPr lang="en-AU" sz="2400" u="sng" dirty="0">
                <a:solidFill>
                  <a:schemeClr val="accent2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8</a:t>
            </a:r>
          </a:p>
          <a:p>
            <a:pPr marL="0" indent="0" algn="ctr">
              <a:buNone/>
            </a:pPr>
            <a:r>
              <a:rPr lang="en-AU" sz="2400" dirty="0">
                <a:solidFill>
                  <a:schemeClr val="accent2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     10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9129" y="6134470"/>
            <a:ext cx="1109623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3595C01-ADD5-408A-883D-2CDC01DCE00B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79523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9" y="648070"/>
            <a:ext cx="9854213" cy="1032562"/>
          </a:xfrm>
        </p:spPr>
        <p:txBody>
          <a:bodyPr/>
          <a:lstStyle/>
          <a:p>
            <a:r>
              <a:rPr lang="en-AU" sz="3200" dirty="0">
                <a:solidFill>
                  <a:schemeClr val="bg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are learning to multiply simple fractions by whole numbers using repeated addition, leading to a rule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64" y="2272683"/>
            <a:ext cx="11789546" cy="45853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sz="2400" dirty="0">
                <a:solidFill>
                  <a:schemeClr val="accent2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Record the thinking and strategies you used to solve these fraction problems: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accent3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 cookie recipe calls for ¾ of a cup of sugar. How much sugar should I use if I want to make 5 batches?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accent5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Mr Jones gave 1/3 of a cupcake to 8 of his students. How many cupcakes did Mr Jones give out?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accent6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Each of the 5 members of the Clarke family get 2/3 cup of rice with their dinner. How much rice will they need?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accent2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Tammy drank 2/3 cup of lemonade. Suzie drank 3 times more. How much did she drink?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bg2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Rose ate 1/8 of the soup in the pot. Kristy ate 4 times more than Rose did. How much did she eat?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Jen has 20 shirts. She donated 4/5 of them to charity. How much did she give away?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u="sng" dirty="0">
                <a:solidFill>
                  <a:schemeClr val="accent4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Extension:</a:t>
            </a:r>
            <a:r>
              <a:rPr lang="en-AU" sz="2400" dirty="0">
                <a:solidFill>
                  <a:schemeClr val="accent4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Last week, Becky went to dance class 4 times. Each class was 3/2 hours. This week, Becky went to dance class 5 times. Each class was 1 hour. Which week did Becky spend more time in dance class?</a:t>
            </a:r>
            <a:endParaRPr lang="en-AU" sz="2400" u="sng" dirty="0">
              <a:solidFill>
                <a:schemeClr val="accent4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9E940E-CA8D-423E-9955-C62872D7E6CD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8333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8800" dirty="0">
                <a:latin typeface="FSFFatBottom" panose="02000603000000000000" pitchFamily="2" charset="0"/>
                <a:ea typeface="FSFFatBottom" panose="02000603000000000000" pitchFamily="2" charset="0"/>
              </a:rPr>
              <a:t>Session Six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8824" y="2455702"/>
            <a:ext cx="3755379" cy="2283823"/>
          </a:xfrm>
        </p:spPr>
        <p:txBody>
          <a:bodyPr>
            <a:normAutofit fontScale="92500" lnSpcReduction="10000"/>
          </a:bodyPr>
          <a:lstStyle/>
          <a:p>
            <a:pPr lvl="0" algn="ctr"/>
            <a:r>
              <a:rPr lang="en-AU" dirty="0">
                <a:solidFill>
                  <a:schemeClr val="accent3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are learning to generate equivalent fractions, by multiplying or dividing the numerator and the denominator by the same number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6BBBF2-B9BE-41CE-888A-9646810D7A79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5124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9" y="648070"/>
            <a:ext cx="9854213" cy="1032562"/>
          </a:xfrm>
        </p:spPr>
        <p:txBody>
          <a:bodyPr/>
          <a:lstStyle/>
          <a:p>
            <a:r>
              <a:rPr lang="en-AU" sz="2800" dirty="0">
                <a:solidFill>
                  <a:schemeClr val="bg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are learning to generate equivalent fractions, by multiplying or dividing the numerator and the denominator by the same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29" y="2443703"/>
            <a:ext cx="11211639" cy="3566480"/>
          </a:xfrm>
        </p:spPr>
        <p:txBody>
          <a:bodyPr>
            <a:normAutofit/>
          </a:bodyPr>
          <a:lstStyle/>
          <a:p>
            <a:r>
              <a:rPr lang="en-AU" sz="2400" dirty="0">
                <a:solidFill>
                  <a:schemeClr val="accent3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How can I use multiplication to find </a:t>
            </a:r>
            <a:r>
              <a:rPr lang="en-AU" sz="2400" u="sng" dirty="0">
                <a:solidFill>
                  <a:schemeClr val="accent3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larger</a:t>
            </a:r>
            <a:r>
              <a:rPr lang="en-AU" sz="2400" dirty="0">
                <a:solidFill>
                  <a:schemeClr val="accent3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equivalent fractions?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9129" y="6134470"/>
            <a:ext cx="1109623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49" y="2974018"/>
            <a:ext cx="2209591" cy="2889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ED5D8A-63BE-48EC-963E-61E4B4BF4A74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47893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9" y="648070"/>
            <a:ext cx="9854213" cy="1032562"/>
          </a:xfrm>
        </p:spPr>
        <p:txBody>
          <a:bodyPr/>
          <a:lstStyle/>
          <a:p>
            <a:r>
              <a:rPr lang="en-AU" sz="2800" dirty="0">
                <a:solidFill>
                  <a:schemeClr val="bg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are learning to generate equivalent fractions, by multiplying or dividing the numerator and the denominator by the same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29" y="2443703"/>
            <a:ext cx="11211639" cy="3566480"/>
          </a:xfrm>
        </p:spPr>
        <p:txBody>
          <a:bodyPr>
            <a:normAutofit/>
          </a:bodyPr>
          <a:lstStyle/>
          <a:p>
            <a:r>
              <a:rPr lang="en-AU" sz="2400" dirty="0">
                <a:solidFill>
                  <a:schemeClr val="accent3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How can I use division to find </a:t>
            </a:r>
            <a:r>
              <a:rPr lang="en-AU" sz="2400" u="sng" dirty="0">
                <a:solidFill>
                  <a:schemeClr val="accent3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smaller</a:t>
            </a:r>
            <a:r>
              <a:rPr lang="en-AU" sz="2400" dirty="0">
                <a:solidFill>
                  <a:schemeClr val="accent3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equivalent fractions?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9129" y="6134470"/>
            <a:ext cx="1109623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49" y="2969643"/>
            <a:ext cx="1773648" cy="30405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25DE50-02FF-4ACA-ADBF-050B0885755C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27043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8800" dirty="0">
                <a:latin typeface="FSFFatBottom" panose="02000603000000000000" pitchFamily="2" charset="0"/>
                <a:ea typeface="FSFFatBottom" panose="02000603000000000000" pitchFamily="2" charset="0"/>
              </a:rPr>
              <a:t>Session One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are learning to add fractions with same and related denominators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29E6E-44C6-41FF-A4C2-6E96DCDD10AB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97784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9" y="648070"/>
            <a:ext cx="9854213" cy="1032562"/>
          </a:xfrm>
        </p:spPr>
        <p:txBody>
          <a:bodyPr/>
          <a:lstStyle/>
          <a:p>
            <a:r>
              <a:rPr lang="en-AU" sz="2800" dirty="0">
                <a:solidFill>
                  <a:schemeClr val="bg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are learning to generate equivalent fractions, by multiplying or dividing the numerator and the denominator by the same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64" y="2272683"/>
            <a:ext cx="5397623" cy="4585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>
                <a:solidFill>
                  <a:schemeClr val="accent3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Use multiplication to find </a:t>
            </a:r>
            <a:r>
              <a:rPr lang="en-AU" sz="2400" u="sng" dirty="0">
                <a:solidFill>
                  <a:schemeClr val="accent3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larger</a:t>
            </a:r>
            <a:r>
              <a:rPr lang="en-AU" sz="2400" dirty="0">
                <a:solidFill>
                  <a:schemeClr val="accent3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equivalent fractions. Record your thinking and strategies.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accent3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½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accent3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3/5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accent3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2/10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accent3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¾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accent3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6/12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3402" y="2272683"/>
            <a:ext cx="5397623" cy="4585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>
                <a:solidFill>
                  <a:schemeClr val="accent3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Use division to find </a:t>
            </a:r>
            <a:r>
              <a:rPr lang="en-AU" sz="2000" u="sng" dirty="0">
                <a:solidFill>
                  <a:schemeClr val="accent3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smaller </a:t>
            </a:r>
            <a:r>
              <a:rPr lang="en-AU" sz="2000" dirty="0">
                <a:solidFill>
                  <a:schemeClr val="accent3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equivalent fractions. Record your thinking and strategies.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accent3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4/8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accent3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4/12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accent3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30/42 = 5/7 What did I divide by?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solidFill>
                  <a:schemeClr val="accent3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I used division to simplify this fraction. The number I divided by was different both times. What did I divide by?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197" y="5637320"/>
            <a:ext cx="2834936" cy="1220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330331-BDAE-44C2-9A27-D8EAB2C9C5CE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3684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9" y="648070"/>
            <a:ext cx="9854213" cy="1032562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are learning to add fractions with same and related denominators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29" y="2443702"/>
            <a:ext cx="11211639" cy="3416300"/>
          </a:xfrm>
        </p:spPr>
        <p:txBody>
          <a:bodyPr>
            <a:normAutofit/>
          </a:bodyPr>
          <a:lstStyle/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The answer is 3 ¾ . What could the question be?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FA310-4AB9-483B-AAFC-39E43B4A22C1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60407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9" y="648070"/>
            <a:ext cx="9854213" cy="1032562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are learning to add fractions with same and related denominators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29" y="2443702"/>
            <a:ext cx="11211639" cy="3416300"/>
          </a:xfrm>
        </p:spPr>
        <p:txBody>
          <a:bodyPr>
            <a:normAutofit/>
          </a:bodyPr>
          <a:lstStyle/>
          <a:p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Sally ate 2/10 of a pizza, while Melanie ate 3/10 of a pizza. What fraction of the pizza did they eat?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9129" y="6134470"/>
            <a:ext cx="11096230" cy="0"/>
          </a:xfrm>
          <a:prstGeom prst="line">
            <a:avLst/>
          </a:prstGeom>
          <a:ln w="762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692291"/>
              </p:ext>
            </p:extLst>
          </p:nvPr>
        </p:nvGraphicFramePr>
        <p:xfrm>
          <a:off x="6410534" y="3179353"/>
          <a:ext cx="47398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964">
                  <a:extLst>
                    <a:ext uri="{9D8B030D-6E8A-4147-A177-3AD203B41FA5}">
                      <a16:colId xmlns:a16="http://schemas.microsoft.com/office/drawing/2014/main" val="2519680181"/>
                    </a:ext>
                  </a:extLst>
                </a:gridCol>
                <a:gridCol w="947964">
                  <a:extLst>
                    <a:ext uri="{9D8B030D-6E8A-4147-A177-3AD203B41FA5}">
                      <a16:colId xmlns:a16="http://schemas.microsoft.com/office/drawing/2014/main" val="3785639716"/>
                    </a:ext>
                  </a:extLst>
                </a:gridCol>
                <a:gridCol w="947964">
                  <a:extLst>
                    <a:ext uri="{9D8B030D-6E8A-4147-A177-3AD203B41FA5}">
                      <a16:colId xmlns:a16="http://schemas.microsoft.com/office/drawing/2014/main" val="1510244843"/>
                    </a:ext>
                  </a:extLst>
                </a:gridCol>
                <a:gridCol w="947964">
                  <a:extLst>
                    <a:ext uri="{9D8B030D-6E8A-4147-A177-3AD203B41FA5}">
                      <a16:colId xmlns:a16="http://schemas.microsoft.com/office/drawing/2014/main" val="3135620848"/>
                    </a:ext>
                  </a:extLst>
                </a:gridCol>
                <a:gridCol w="947964">
                  <a:extLst>
                    <a:ext uri="{9D8B030D-6E8A-4147-A177-3AD203B41FA5}">
                      <a16:colId xmlns:a16="http://schemas.microsoft.com/office/drawing/2014/main" val="937850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522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75091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08A8C6-C813-4708-9819-81247577B744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87332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9" y="648070"/>
            <a:ext cx="9854213" cy="1032562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are learning to add fractions with same and related denominators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64" y="2272683"/>
            <a:ext cx="11878321" cy="45853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Record the thinking and strategies you used to solve these fraction problems: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¼ + 2/4 =</a:t>
            </a:r>
          </a:p>
          <a:p>
            <a:pPr marL="457200" indent="-457200">
              <a:buFont typeface="+mj-lt"/>
              <a:buAutoNum type="arabicPeriod"/>
            </a:pPr>
            <a:endParaRPr lang="en-AU" sz="24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3/9 + 7/9 =</a:t>
            </a:r>
          </a:p>
          <a:p>
            <a:pPr marL="457200" indent="-457200">
              <a:buFont typeface="+mj-lt"/>
              <a:buAutoNum type="arabicPeriod"/>
            </a:pPr>
            <a:endParaRPr lang="en-AU" sz="24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4/7 + 2/7 = </a:t>
            </a:r>
          </a:p>
          <a:p>
            <a:pPr marL="457200" indent="-457200">
              <a:buFont typeface="+mj-lt"/>
              <a:buAutoNum type="arabicPeriod"/>
            </a:pPr>
            <a:endParaRPr lang="en-AU" sz="24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¼ + 6/8 =</a:t>
            </a:r>
          </a:p>
          <a:p>
            <a:pPr marL="457200" indent="-457200">
              <a:buFont typeface="+mj-lt"/>
              <a:buAutoNum type="arabicPeriod"/>
            </a:pPr>
            <a:endParaRPr lang="en-AU" sz="24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1/5 + 8/10 =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08" t="7410" r="4549" b="7445"/>
          <a:stretch/>
        </p:blipFill>
        <p:spPr>
          <a:xfrm>
            <a:off x="8232559" y="2763173"/>
            <a:ext cx="3959441" cy="40948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D0D8DE-6074-4E91-A202-33F690E1E1DA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79713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9" y="648070"/>
            <a:ext cx="9854213" cy="1032562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are learning to add fractions with same and related denominators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64" y="2272683"/>
            <a:ext cx="11878321" cy="45853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2400" dirty="0">
                <a:solidFill>
                  <a:schemeClr val="bg2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Record the thinking and strategies you used to solve these fraction problems: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latin typeface="FSFFatBottom" panose="02000603000000000000" pitchFamily="2" charset="0"/>
                <a:ea typeface="FSFFatBottom" panose="02000603000000000000" pitchFamily="2" charset="0"/>
              </a:rPr>
              <a:t>Mary has read 2 books for school. She read 7/12 of the first book and 1/12 of the second book. What total fraction of these two books has Mary read? Write the fraction in its simplest form. Draw that fraction.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tx2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Jason planted 7/9 rows of carrots and 4/9 rows of beans. In total, how many vegetables did Jason plant? Convert to a mixed numeral.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accent3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Bob planted 6/9 rows of carrots and 4/9 rows of beans. He also planted ¼ of rose bushes. In total, how many vegetables did Bob plant? Convert to a mixed numeral.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b="1" u="sng" dirty="0">
                <a:solidFill>
                  <a:schemeClr val="accent4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Extension:</a:t>
            </a:r>
            <a:r>
              <a:rPr lang="en-AU" sz="2400" dirty="0">
                <a:solidFill>
                  <a:schemeClr val="accent4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Billy and his family were eating Easter eggs. Billy ate half of the Easter eggs, then his mum ate 2/3 of what was left? His sister took the remaining eggs and ate 1/5 of them. Dad ate the remaining 12 eggs. How many Easter eggs did the family eat altogether?</a:t>
            </a:r>
            <a:endParaRPr lang="en-AU" sz="2400" b="1" u="sng" dirty="0">
              <a:solidFill>
                <a:schemeClr val="accent4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D1C00-BC99-4641-B2C1-D6A5DB29B861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04691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8800" dirty="0">
                <a:latin typeface="FSFFatBottom" panose="02000603000000000000" pitchFamily="2" charset="0"/>
                <a:ea typeface="FSFFatBottom" panose="02000603000000000000" pitchFamily="2" charset="0"/>
              </a:rPr>
              <a:t>Session Two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8824" y="2455702"/>
            <a:ext cx="3755379" cy="2283823"/>
          </a:xfrm>
        </p:spPr>
        <p:txBody>
          <a:bodyPr/>
          <a:lstStyle/>
          <a:p>
            <a:pPr algn="ctr"/>
            <a:r>
              <a:rPr lang="en-AU" dirty="0">
                <a:solidFill>
                  <a:schemeClr val="bg2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are learning to add mixed numerals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76A565-0709-4D53-8D8F-50402BCCF7BD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00118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9" y="648070"/>
            <a:ext cx="9854213" cy="1032562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We are learning to add mixed numerals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29" y="2443702"/>
            <a:ext cx="11211639" cy="3416300"/>
          </a:xfrm>
        </p:spPr>
        <p:txBody>
          <a:bodyPr>
            <a:normAutofit/>
          </a:bodyPr>
          <a:lstStyle/>
          <a:p>
            <a:r>
              <a:rPr lang="en-AU" sz="2400" dirty="0">
                <a:solidFill>
                  <a:schemeClr val="bg2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The answer is 10 1/5 . What could the question be?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DC9E46-0EB9-4E80-87D7-85F9D909CB46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7614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2">
      <a:dk1>
        <a:srgbClr val="00B0F0"/>
      </a:dk1>
      <a:lt1>
        <a:sysClr val="window" lastClr="FFFFFF"/>
      </a:lt1>
      <a:dk2>
        <a:srgbClr val="002060"/>
      </a:dk2>
      <a:lt2>
        <a:srgbClr val="EBEBEB"/>
      </a:lt2>
      <a:accent1>
        <a:srgbClr val="0084B4"/>
      </a:accent1>
      <a:accent2>
        <a:srgbClr val="F1BE88"/>
      </a:accent2>
      <a:accent3>
        <a:srgbClr val="E45F3C"/>
      </a:accent3>
      <a:accent4>
        <a:srgbClr val="E9943A"/>
      </a:accent4>
      <a:accent5>
        <a:srgbClr val="002D89"/>
      </a:accent5>
      <a:accent6>
        <a:srgbClr val="2F75FF"/>
      </a:accent6>
      <a:hlink>
        <a:srgbClr val="2F75FF"/>
      </a:hlink>
      <a:folHlink>
        <a:srgbClr val="BD3C1A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580</TotalTime>
  <Words>1892</Words>
  <Application>Microsoft Office PowerPoint</Application>
  <PresentationFormat>Widescreen</PresentationFormat>
  <Paragraphs>192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FSFFatBottom</vt:lpstr>
      <vt:lpstr>HelloWhimsy</vt:lpstr>
      <vt:lpstr>Arial</vt:lpstr>
      <vt:lpstr>Wingdings</vt:lpstr>
      <vt:lpstr>Wingdings 3</vt:lpstr>
      <vt:lpstr>Century Gothic</vt:lpstr>
      <vt:lpstr>Ion Boardroom</vt:lpstr>
      <vt:lpstr>Fractions and Decimals</vt:lpstr>
      <vt:lpstr>Teaching &amp; Learning Sessions</vt:lpstr>
      <vt:lpstr>Session One</vt:lpstr>
      <vt:lpstr>We are learning to add fractions with same and related denominators</vt:lpstr>
      <vt:lpstr>We are learning to add fractions with same and related denominators</vt:lpstr>
      <vt:lpstr>We are learning to add fractions with same and related denominators</vt:lpstr>
      <vt:lpstr>We are learning to add fractions with same and related denominators</vt:lpstr>
      <vt:lpstr>Session Two</vt:lpstr>
      <vt:lpstr>We are learning to add mixed numerals</vt:lpstr>
      <vt:lpstr>We are learning to add mixed numerals</vt:lpstr>
      <vt:lpstr>We are learning to add mixed numerals</vt:lpstr>
      <vt:lpstr>We are learning to add mixed numerals</vt:lpstr>
      <vt:lpstr>Session Three</vt:lpstr>
      <vt:lpstr>We are learning to subtract fractions with like denominators and mixed numerals</vt:lpstr>
      <vt:lpstr>We are learning to subtract fractions with like denominators and mixed numerals</vt:lpstr>
      <vt:lpstr>We are learning to subtract fractions with like denominators and mixed numerals</vt:lpstr>
      <vt:lpstr>We are learning to subtract fractions with like denominators and mixed numerals</vt:lpstr>
      <vt:lpstr>Session Four</vt:lpstr>
      <vt:lpstr>We are learning to multiply simple fractions by whole numbers using repeated addition, leading to a rule</vt:lpstr>
      <vt:lpstr>We are learning to multiply simple fractions by whole numbers using repeated addition, leading to a rule</vt:lpstr>
      <vt:lpstr>We are learning to multiply simple fractions by whole numbers using repeated addition, leading to a rule</vt:lpstr>
      <vt:lpstr>We are learning to multiply simple fractions by whole numbers using repeated addition, leading to a rule</vt:lpstr>
      <vt:lpstr>We are learning to multiply simple fractions by whole numbers using repeated addition, leading to a rule</vt:lpstr>
      <vt:lpstr>Session Five</vt:lpstr>
      <vt:lpstr>We are learning to multiply simple fractions by whole numbers using repeated addition, leading to a rule</vt:lpstr>
      <vt:lpstr>We are learning to multiply simple fractions by whole numbers using repeated addition, leading to a rule</vt:lpstr>
      <vt:lpstr>Session Six</vt:lpstr>
      <vt:lpstr>We are learning to generate equivalent fractions, by multiplying or dividing the numerator and the denominator by the same number</vt:lpstr>
      <vt:lpstr>We are learning to generate equivalent fractions, by multiplying or dividing the numerator and the denominator by the same number</vt:lpstr>
      <vt:lpstr>We are learning to generate equivalent fractions, by multiplying or dividing the numerator and the denominator by the same number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Fractions and Decimals</dc:title>
  <dc:creator>Alice Vigors</dc:creator>
  <cp:lastModifiedBy>Alice Vigors</cp:lastModifiedBy>
  <cp:revision>19</cp:revision>
  <dcterms:created xsi:type="dcterms:W3CDTF">2017-05-07T01:22:42Z</dcterms:created>
  <dcterms:modified xsi:type="dcterms:W3CDTF">2018-03-05T01:26:36Z</dcterms:modified>
</cp:coreProperties>
</file>