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2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0" r:id="rId20"/>
    <p:sldId id="276" r:id="rId21"/>
    <p:sldId id="278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embeddedFontLst>
    <p:embeddedFont>
      <p:font typeface="AR CARTER" panose="02000000000000000000" pitchFamily="2" charset="0"/>
      <p:regular r:id="rId33"/>
    </p:embeddedFont>
    <p:embeddedFont>
      <p:font typeface="AR DARLING" panose="02000000000000000000" pitchFamily="2" charset="0"/>
      <p:regular r:id="rId34"/>
    </p:embeddedFont>
    <p:embeddedFont>
      <p:font typeface="Avenir Next LT Pro" panose="020B0504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Speak Pro" panose="020B0504020101020102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FFA65F-B5B4-44DD-9A1B-1DC7F089A496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8475AE27-C9B1-47B3-9693-5204198FEFEC}">
      <dgm:prSet phldrT="[Text]" custT="1"/>
      <dgm:spPr>
        <a:solidFill>
          <a:srgbClr val="FF3399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AU" sz="2800" b="0" i="0" u="none" dirty="0">
              <a:latin typeface="Speak Pro" panose="020B0504020101020102" pitchFamily="34" charset="0"/>
            </a:rPr>
            <a:t>What are the similarities and differences between the life cycles of living things?</a:t>
          </a:r>
          <a:endParaRPr lang="en-AU" sz="2800" b="0" dirty="0">
            <a:latin typeface="Speak Pro" panose="020B0504020101020102" pitchFamily="34" charset="0"/>
          </a:endParaRPr>
        </a:p>
      </dgm:t>
    </dgm:pt>
    <dgm:pt modelId="{5720F76F-CD9F-45B1-A64E-B9500B040D69}" type="parTrans" cxnId="{EFE735BE-314E-4E5F-9086-2FC930CBB849}">
      <dgm:prSet/>
      <dgm:spPr/>
      <dgm:t>
        <a:bodyPr/>
        <a:lstStyle/>
        <a:p>
          <a:endParaRPr lang="en-AU" sz="2800" b="0">
            <a:latin typeface="Speak Pro" panose="020B0504020101020102" pitchFamily="34" charset="0"/>
          </a:endParaRPr>
        </a:p>
      </dgm:t>
    </dgm:pt>
    <dgm:pt modelId="{DBB37930-F3FA-4FAE-A20F-E74C454B8D17}" type="sibTrans" cxnId="{EFE735BE-314E-4E5F-9086-2FC930CBB849}">
      <dgm:prSet/>
      <dgm:spPr/>
      <dgm:t>
        <a:bodyPr/>
        <a:lstStyle/>
        <a:p>
          <a:endParaRPr lang="en-AU" sz="2800" b="0">
            <a:latin typeface="Speak Pro" panose="020B0504020101020102" pitchFamily="34" charset="0"/>
          </a:endParaRPr>
        </a:p>
      </dgm:t>
    </dgm:pt>
    <dgm:pt modelId="{C9E20AA2-CA9C-44FC-A16E-F69DF1271E31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AU" sz="2800" b="0" i="0" u="none" dirty="0">
              <a:latin typeface="Speak Pro" panose="020B0504020101020102" pitchFamily="34" charset="0"/>
            </a:rPr>
            <a:t>How are environments and living things interdependent?</a:t>
          </a:r>
          <a:endParaRPr lang="en-AU" sz="2800" b="0" dirty="0">
            <a:latin typeface="Speak Pro" panose="020B0504020101020102" pitchFamily="34" charset="0"/>
          </a:endParaRPr>
        </a:p>
      </dgm:t>
    </dgm:pt>
    <dgm:pt modelId="{609682D0-CDD8-4C53-9F52-A6DDB27DFEC8}" type="parTrans" cxnId="{B9A4F402-AB9F-4E94-AC74-5C0FE2EA6A32}">
      <dgm:prSet/>
      <dgm:spPr/>
      <dgm:t>
        <a:bodyPr/>
        <a:lstStyle/>
        <a:p>
          <a:endParaRPr lang="en-AU" sz="2800" b="0">
            <a:latin typeface="Speak Pro" panose="020B0504020101020102" pitchFamily="34" charset="0"/>
          </a:endParaRPr>
        </a:p>
      </dgm:t>
    </dgm:pt>
    <dgm:pt modelId="{CFEB28BB-24E8-4E74-91D1-6FEF61E96273}" type="sibTrans" cxnId="{B9A4F402-AB9F-4E94-AC74-5C0FE2EA6A32}">
      <dgm:prSet/>
      <dgm:spPr/>
      <dgm:t>
        <a:bodyPr/>
        <a:lstStyle/>
        <a:p>
          <a:endParaRPr lang="en-AU" sz="2800" b="0">
            <a:latin typeface="Speak Pro" panose="020B0504020101020102" pitchFamily="34" charset="0"/>
          </a:endParaRPr>
        </a:p>
      </dgm:t>
    </dgm:pt>
    <dgm:pt modelId="{2B9D4149-A1B3-4AA9-881D-8B4E4949360F}" type="pres">
      <dgm:prSet presAssocID="{7DFFA65F-B5B4-44DD-9A1B-1DC7F089A496}" presName="Name0" presStyleCnt="0">
        <dgm:presLayoutVars>
          <dgm:dir/>
          <dgm:animLvl val="lvl"/>
          <dgm:resizeHandles val="exact"/>
        </dgm:presLayoutVars>
      </dgm:prSet>
      <dgm:spPr/>
    </dgm:pt>
    <dgm:pt modelId="{4F85A085-BC95-429B-9B95-2145C8D670B6}" type="pres">
      <dgm:prSet presAssocID="{8475AE27-C9B1-47B3-9693-5204198FEFEC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F42C36F-3E64-4134-B192-F0F937CD2AF1}" type="pres">
      <dgm:prSet presAssocID="{DBB37930-F3FA-4FAE-A20F-E74C454B8D17}" presName="parTxOnlySpace" presStyleCnt="0"/>
      <dgm:spPr/>
    </dgm:pt>
    <dgm:pt modelId="{47D3FB89-7684-4D08-95F6-395DF098945B}" type="pres">
      <dgm:prSet presAssocID="{C9E20AA2-CA9C-44FC-A16E-F69DF1271E31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9A4F402-AB9F-4E94-AC74-5C0FE2EA6A32}" srcId="{7DFFA65F-B5B4-44DD-9A1B-1DC7F089A496}" destId="{C9E20AA2-CA9C-44FC-A16E-F69DF1271E31}" srcOrd="1" destOrd="0" parTransId="{609682D0-CDD8-4C53-9F52-A6DDB27DFEC8}" sibTransId="{CFEB28BB-24E8-4E74-91D1-6FEF61E96273}"/>
    <dgm:cxn modelId="{90B5242F-D27E-4899-8613-0A7E61F3F121}" type="presOf" srcId="{C9E20AA2-CA9C-44FC-A16E-F69DF1271E31}" destId="{47D3FB89-7684-4D08-95F6-395DF098945B}" srcOrd="0" destOrd="0" presId="urn:microsoft.com/office/officeart/2005/8/layout/chevron1"/>
    <dgm:cxn modelId="{B4000B5B-4ECB-43C8-B987-A97277B5CDC5}" type="presOf" srcId="{7DFFA65F-B5B4-44DD-9A1B-1DC7F089A496}" destId="{2B9D4149-A1B3-4AA9-881D-8B4E4949360F}" srcOrd="0" destOrd="0" presId="urn:microsoft.com/office/officeart/2005/8/layout/chevron1"/>
    <dgm:cxn modelId="{EFE735BE-314E-4E5F-9086-2FC930CBB849}" srcId="{7DFFA65F-B5B4-44DD-9A1B-1DC7F089A496}" destId="{8475AE27-C9B1-47B3-9693-5204198FEFEC}" srcOrd="0" destOrd="0" parTransId="{5720F76F-CD9F-45B1-A64E-B9500B040D69}" sibTransId="{DBB37930-F3FA-4FAE-A20F-E74C454B8D17}"/>
    <dgm:cxn modelId="{575A7DE0-5DA9-4F8F-822B-97F1CB606F11}" type="presOf" srcId="{8475AE27-C9B1-47B3-9693-5204198FEFEC}" destId="{4F85A085-BC95-429B-9B95-2145C8D670B6}" srcOrd="0" destOrd="0" presId="urn:microsoft.com/office/officeart/2005/8/layout/chevron1"/>
    <dgm:cxn modelId="{32A6A693-8152-44BC-8E8F-04835EDAE8AD}" type="presParOf" srcId="{2B9D4149-A1B3-4AA9-881D-8B4E4949360F}" destId="{4F85A085-BC95-429B-9B95-2145C8D670B6}" srcOrd="0" destOrd="0" presId="urn:microsoft.com/office/officeart/2005/8/layout/chevron1"/>
    <dgm:cxn modelId="{1F1A7DF4-1393-4C67-B501-AA4FB52CCBE3}" type="presParOf" srcId="{2B9D4149-A1B3-4AA9-881D-8B4E4949360F}" destId="{2F42C36F-3E64-4134-B192-F0F937CD2AF1}" srcOrd="1" destOrd="0" presId="urn:microsoft.com/office/officeart/2005/8/layout/chevron1"/>
    <dgm:cxn modelId="{0050D791-0396-49F2-9CD8-FAE74AD4BA72}" type="presParOf" srcId="{2B9D4149-A1B3-4AA9-881D-8B4E4949360F}" destId="{47D3FB89-7684-4D08-95F6-395DF098945B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840B9C-F137-4D16-ABAF-B9D0AB4C0728}" type="doc">
      <dgm:prSet loTypeId="urn:microsoft.com/office/officeart/2005/8/layout/defaul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AU"/>
        </a:p>
      </dgm:t>
    </dgm:pt>
    <dgm:pt modelId="{9B27D489-C1AB-4FBE-AB38-49F1895C82FF}">
      <dgm:prSet phldrT="[Text]"/>
      <dgm:spPr/>
      <dgm:t>
        <a:bodyPr/>
        <a:lstStyle/>
        <a:p>
          <a:r>
            <a:rPr lang="en-AU" dirty="0"/>
            <a:t>interdependent</a:t>
          </a:r>
        </a:p>
      </dgm:t>
    </dgm:pt>
    <dgm:pt modelId="{B79B4FB9-404A-4D1F-BF0F-F8FFADBE9503}" type="parTrans" cxnId="{22ADE58C-836B-42AA-9368-6ADCFF1BD1D2}">
      <dgm:prSet/>
      <dgm:spPr/>
      <dgm:t>
        <a:bodyPr/>
        <a:lstStyle/>
        <a:p>
          <a:endParaRPr lang="en-AU"/>
        </a:p>
      </dgm:t>
    </dgm:pt>
    <dgm:pt modelId="{30F0B272-808A-407C-8D8C-E5D97742093F}" type="sibTrans" cxnId="{22ADE58C-836B-42AA-9368-6ADCFF1BD1D2}">
      <dgm:prSet/>
      <dgm:spPr/>
      <dgm:t>
        <a:bodyPr/>
        <a:lstStyle/>
        <a:p>
          <a:endParaRPr lang="en-AU"/>
        </a:p>
      </dgm:t>
    </dgm:pt>
    <dgm:pt modelId="{AE889771-E111-406E-9EFE-38B1BF9D754D}">
      <dgm:prSet phldrT="[Text]"/>
      <dgm:spPr/>
      <dgm:t>
        <a:bodyPr/>
        <a:lstStyle/>
        <a:p>
          <a:r>
            <a:rPr lang="en-AU" dirty="0"/>
            <a:t>relationship</a:t>
          </a:r>
        </a:p>
      </dgm:t>
    </dgm:pt>
    <dgm:pt modelId="{AC886711-D2E8-4C79-8008-B64AC9BE4103}" type="parTrans" cxnId="{C47421E3-9E47-4643-924E-BE9D9464BE7B}">
      <dgm:prSet/>
      <dgm:spPr/>
      <dgm:t>
        <a:bodyPr/>
        <a:lstStyle/>
        <a:p>
          <a:endParaRPr lang="en-AU"/>
        </a:p>
      </dgm:t>
    </dgm:pt>
    <dgm:pt modelId="{61E011E0-191D-4B24-8C40-1E98EC5E3B49}" type="sibTrans" cxnId="{C47421E3-9E47-4643-924E-BE9D9464BE7B}">
      <dgm:prSet/>
      <dgm:spPr/>
      <dgm:t>
        <a:bodyPr/>
        <a:lstStyle/>
        <a:p>
          <a:endParaRPr lang="en-AU"/>
        </a:p>
      </dgm:t>
    </dgm:pt>
    <dgm:pt modelId="{88B38CC1-6494-40C8-82B8-00237B9E4CD5}">
      <dgm:prSet phldrT="[Text]"/>
      <dgm:spPr/>
      <dgm:t>
        <a:bodyPr/>
        <a:lstStyle/>
        <a:p>
          <a:r>
            <a:rPr lang="en-AU" dirty="0"/>
            <a:t>environment</a:t>
          </a:r>
        </a:p>
      </dgm:t>
    </dgm:pt>
    <dgm:pt modelId="{60CDDD27-F6DA-4F36-8A03-56AA6B92F1C4}" type="parTrans" cxnId="{B9C54C7E-7B34-4BDF-85D7-5DD9D343D4C8}">
      <dgm:prSet/>
      <dgm:spPr/>
      <dgm:t>
        <a:bodyPr/>
        <a:lstStyle/>
        <a:p>
          <a:endParaRPr lang="en-AU"/>
        </a:p>
      </dgm:t>
    </dgm:pt>
    <dgm:pt modelId="{8DED1969-E8F8-4045-9CCF-157FAE6106F7}" type="sibTrans" cxnId="{B9C54C7E-7B34-4BDF-85D7-5DD9D343D4C8}">
      <dgm:prSet/>
      <dgm:spPr/>
      <dgm:t>
        <a:bodyPr/>
        <a:lstStyle/>
        <a:p>
          <a:endParaRPr lang="en-AU"/>
        </a:p>
      </dgm:t>
    </dgm:pt>
    <dgm:pt modelId="{B9085DCD-B798-4433-9761-980FA9D0B35A}" type="pres">
      <dgm:prSet presAssocID="{BC840B9C-F137-4D16-ABAF-B9D0AB4C0728}" presName="diagram" presStyleCnt="0">
        <dgm:presLayoutVars>
          <dgm:dir/>
          <dgm:resizeHandles val="exact"/>
        </dgm:presLayoutVars>
      </dgm:prSet>
      <dgm:spPr/>
    </dgm:pt>
    <dgm:pt modelId="{C8A02F0F-C277-4284-9DC9-15623734230B}" type="pres">
      <dgm:prSet presAssocID="{9B27D489-C1AB-4FBE-AB38-49F1895C82FF}" presName="node" presStyleLbl="node1" presStyleIdx="0" presStyleCnt="3">
        <dgm:presLayoutVars>
          <dgm:bulletEnabled val="1"/>
        </dgm:presLayoutVars>
      </dgm:prSet>
      <dgm:spPr/>
    </dgm:pt>
    <dgm:pt modelId="{82F4727F-871E-4993-9362-E92E226F1C84}" type="pres">
      <dgm:prSet presAssocID="{30F0B272-808A-407C-8D8C-E5D97742093F}" presName="sibTrans" presStyleCnt="0"/>
      <dgm:spPr/>
    </dgm:pt>
    <dgm:pt modelId="{C3FC68AF-2221-4FAE-AECD-756F9ECACD8B}" type="pres">
      <dgm:prSet presAssocID="{AE889771-E111-406E-9EFE-38B1BF9D754D}" presName="node" presStyleLbl="node1" presStyleIdx="1" presStyleCnt="3">
        <dgm:presLayoutVars>
          <dgm:bulletEnabled val="1"/>
        </dgm:presLayoutVars>
      </dgm:prSet>
      <dgm:spPr/>
    </dgm:pt>
    <dgm:pt modelId="{8E985BB8-0AC0-4175-A09C-3FCBCF8D0E97}" type="pres">
      <dgm:prSet presAssocID="{61E011E0-191D-4B24-8C40-1E98EC5E3B49}" presName="sibTrans" presStyleCnt="0"/>
      <dgm:spPr/>
    </dgm:pt>
    <dgm:pt modelId="{B9B5BCA3-C220-4448-88E1-C6AF8A26F9D3}" type="pres">
      <dgm:prSet presAssocID="{88B38CC1-6494-40C8-82B8-00237B9E4CD5}" presName="node" presStyleLbl="node1" presStyleIdx="2" presStyleCnt="3">
        <dgm:presLayoutVars>
          <dgm:bulletEnabled val="1"/>
        </dgm:presLayoutVars>
      </dgm:prSet>
      <dgm:spPr/>
    </dgm:pt>
  </dgm:ptLst>
  <dgm:cxnLst>
    <dgm:cxn modelId="{75F4564A-FBD3-42C2-887C-A186C940EC57}" type="presOf" srcId="{BC840B9C-F137-4D16-ABAF-B9D0AB4C0728}" destId="{B9085DCD-B798-4433-9761-980FA9D0B35A}" srcOrd="0" destOrd="0" presId="urn:microsoft.com/office/officeart/2005/8/layout/default"/>
    <dgm:cxn modelId="{B9C54C7E-7B34-4BDF-85D7-5DD9D343D4C8}" srcId="{BC840B9C-F137-4D16-ABAF-B9D0AB4C0728}" destId="{88B38CC1-6494-40C8-82B8-00237B9E4CD5}" srcOrd="2" destOrd="0" parTransId="{60CDDD27-F6DA-4F36-8A03-56AA6B92F1C4}" sibTransId="{8DED1969-E8F8-4045-9CCF-157FAE6106F7}"/>
    <dgm:cxn modelId="{22ADE58C-836B-42AA-9368-6ADCFF1BD1D2}" srcId="{BC840B9C-F137-4D16-ABAF-B9D0AB4C0728}" destId="{9B27D489-C1AB-4FBE-AB38-49F1895C82FF}" srcOrd="0" destOrd="0" parTransId="{B79B4FB9-404A-4D1F-BF0F-F8FFADBE9503}" sibTransId="{30F0B272-808A-407C-8D8C-E5D97742093F}"/>
    <dgm:cxn modelId="{E81DCB93-AC51-4860-A2FF-83C8CA1D7CE5}" type="presOf" srcId="{AE889771-E111-406E-9EFE-38B1BF9D754D}" destId="{C3FC68AF-2221-4FAE-AECD-756F9ECACD8B}" srcOrd="0" destOrd="0" presId="urn:microsoft.com/office/officeart/2005/8/layout/default"/>
    <dgm:cxn modelId="{663D95C2-880B-4532-8778-196A6383F27C}" type="presOf" srcId="{88B38CC1-6494-40C8-82B8-00237B9E4CD5}" destId="{B9B5BCA3-C220-4448-88E1-C6AF8A26F9D3}" srcOrd="0" destOrd="0" presId="urn:microsoft.com/office/officeart/2005/8/layout/default"/>
    <dgm:cxn modelId="{9D6F71C4-331D-4539-B179-33AE32522B8F}" type="presOf" srcId="{9B27D489-C1AB-4FBE-AB38-49F1895C82FF}" destId="{C8A02F0F-C277-4284-9DC9-15623734230B}" srcOrd="0" destOrd="0" presId="urn:microsoft.com/office/officeart/2005/8/layout/default"/>
    <dgm:cxn modelId="{C47421E3-9E47-4643-924E-BE9D9464BE7B}" srcId="{BC840B9C-F137-4D16-ABAF-B9D0AB4C0728}" destId="{AE889771-E111-406E-9EFE-38B1BF9D754D}" srcOrd="1" destOrd="0" parTransId="{AC886711-D2E8-4C79-8008-B64AC9BE4103}" sibTransId="{61E011E0-191D-4B24-8C40-1E98EC5E3B49}"/>
    <dgm:cxn modelId="{F01B2072-68B8-405E-B38B-695E8A604F65}" type="presParOf" srcId="{B9085DCD-B798-4433-9761-980FA9D0B35A}" destId="{C8A02F0F-C277-4284-9DC9-15623734230B}" srcOrd="0" destOrd="0" presId="urn:microsoft.com/office/officeart/2005/8/layout/default"/>
    <dgm:cxn modelId="{BC9BE38D-F797-4456-9BFD-D88B0D0026AC}" type="presParOf" srcId="{B9085DCD-B798-4433-9761-980FA9D0B35A}" destId="{82F4727F-871E-4993-9362-E92E226F1C84}" srcOrd="1" destOrd="0" presId="urn:microsoft.com/office/officeart/2005/8/layout/default"/>
    <dgm:cxn modelId="{6572891B-8875-47E3-BDC7-2126BB0DAA7B}" type="presParOf" srcId="{B9085DCD-B798-4433-9761-980FA9D0B35A}" destId="{C3FC68AF-2221-4FAE-AECD-756F9ECACD8B}" srcOrd="2" destOrd="0" presId="urn:microsoft.com/office/officeart/2005/8/layout/default"/>
    <dgm:cxn modelId="{CCED75B9-F18D-4B62-B7FC-78A6C6BB637C}" type="presParOf" srcId="{B9085DCD-B798-4433-9761-980FA9D0B35A}" destId="{8E985BB8-0AC0-4175-A09C-3FCBCF8D0E97}" srcOrd="3" destOrd="0" presId="urn:microsoft.com/office/officeart/2005/8/layout/default"/>
    <dgm:cxn modelId="{1AE59954-46B8-497D-835E-E1C9E0660C59}" type="presParOf" srcId="{B9085DCD-B798-4433-9761-980FA9D0B35A}" destId="{B9B5BCA3-C220-4448-88E1-C6AF8A26F9D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85A085-BC95-429B-9B95-2145C8D670B6}">
      <dsp:nvSpPr>
        <dsp:cNvPr id="0" name=""/>
        <dsp:cNvSpPr/>
      </dsp:nvSpPr>
      <dsp:spPr>
        <a:xfrm>
          <a:off x="10485" y="605375"/>
          <a:ext cx="6268084" cy="2507233"/>
        </a:xfrm>
        <a:prstGeom prst="chevron">
          <a:avLst/>
        </a:prstGeom>
        <a:solidFill>
          <a:srgbClr val="FF3399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0" i="0" u="none" kern="1200" dirty="0">
              <a:latin typeface="Speak Pro" panose="020B0504020101020102" pitchFamily="34" charset="0"/>
            </a:rPr>
            <a:t>What are the similarities and differences between the life cycles of living things?</a:t>
          </a:r>
          <a:endParaRPr lang="en-AU" sz="2800" b="0" kern="1200" dirty="0">
            <a:latin typeface="Speak Pro" panose="020B0504020101020102" pitchFamily="34" charset="0"/>
          </a:endParaRPr>
        </a:p>
      </dsp:txBody>
      <dsp:txXfrm>
        <a:off x="1264102" y="605375"/>
        <a:ext cx="3760851" cy="2507233"/>
      </dsp:txXfrm>
    </dsp:sp>
    <dsp:sp modelId="{47D3FB89-7684-4D08-95F6-395DF098945B}">
      <dsp:nvSpPr>
        <dsp:cNvPr id="0" name=""/>
        <dsp:cNvSpPr/>
      </dsp:nvSpPr>
      <dsp:spPr>
        <a:xfrm>
          <a:off x="5651761" y="605375"/>
          <a:ext cx="6268084" cy="25072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FFC00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0" i="0" u="none" kern="1200" dirty="0">
              <a:latin typeface="Speak Pro" panose="020B0504020101020102" pitchFamily="34" charset="0"/>
            </a:rPr>
            <a:t>How are environments and living things interdependent?</a:t>
          </a:r>
          <a:endParaRPr lang="en-AU" sz="2800" b="0" kern="1200" dirty="0">
            <a:latin typeface="Speak Pro" panose="020B0504020101020102" pitchFamily="34" charset="0"/>
          </a:endParaRPr>
        </a:p>
      </dsp:txBody>
      <dsp:txXfrm>
        <a:off x="6905378" y="605375"/>
        <a:ext cx="3760851" cy="2507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02F0F-C277-4284-9DC9-15623734230B}">
      <dsp:nvSpPr>
        <dsp:cNvPr id="0" name=""/>
        <dsp:cNvSpPr/>
      </dsp:nvSpPr>
      <dsp:spPr>
        <a:xfrm>
          <a:off x="0" y="1161065"/>
          <a:ext cx="3593440" cy="21560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600" kern="1200" dirty="0"/>
            <a:t>interdependent</a:t>
          </a:r>
        </a:p>
      </dsp:txBody>
      <dsp:txXfrm>
        <a:off x="0" y="1161065"/>
        <a:ext cx="3593440" cy="2156064"/>
      </dsp:txXfrm>
    </dsp:sp>
    <dsp:sp modelId="{C3FC68AF-2221-4FAE-AECD-756F9ECACD8B}">
      <dsp:nvSpPr>
        <dsp:cNvPr id="0" name=""/>
        <dsp:cNvSpPr/>
      </dsp:nvSpPr>
      <dsp:spPr>
        <a:xfrm>
          <a:off x="3952785" y="1161065"/>
          <a:ext cx="3593440" cy="2156064"/>
        </a:xfrm>
        <a:prstGeom prst="rect">
          <a:avLst/>
        </a:prstGeom>
        <a:gradFill rotWithShape="0">
          <a:gsLst>
            <a:gs pos="0">
              <a:schemeClr val="accent3">
                <a:hueOff val="-3896889"/>
                <a:satOff val="-4547"/>
                <a:lumOff val="103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3896889"/>
                <a:satOff val="-4547"/>
                <a:lumOff val="103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3896889"/>
                <a:satOff val="-4547"/>
                <a:lumOff val="103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600" kern="1200" dirty="0"/>
            <a:t>relationship</a:t>
          </a:r>
        </a:p>
      </dsp:txBody>
      <dsp:txXfrm>
        <a:off x="3952785" y="1161065"/>
        <a:ext cx="3593440" cy="2156064"/>
      </dsp:txXfrm>
    </dsp:sp>
    <dsp:sp modelId="{B9B5BCA3-C220-4448-88E1-C6AF8A26F9D3}">
      <dsp:nvSpPr>
        <dsp:cNvPr id="0" name=""/>
        <dsp:cNvSpPr/>
      </dsp:nvSpPr>
      <dsp:spPr>
        <a:xfrm>
          <a:off x="7905570" y="1161065"/>
          <a:ext cx="3593440" cy="2156064"/>
        </a:xfrm>
        <a:prstGeom prst="rect">
          <a:avLst/>
        </a:prstGeom>
        <a:gradFill rotWithShape="0">
          <a:gsLst>
            <a:gs pos="0">
              <a:schemeClr val="accent3">
                <a:hueOff val="-7793778"/>
                <a:satOff val="-9094"/>
                <a:lumOff val="207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7793778"/>
                <a:satOff val="-9094"/>
                <a:lumOff val="207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7793778"/>
                <a:satOff val="-9094"/>
                <a:lumOff val="207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600" kern="1200" dirty="0"/>
            <a:t>environment</a:t>
          </a:r>
        </a:p>
      </dsp:txBody>
      <dsp:txXfrm>
        <a:off x="7905570" y="1161065"/>
        <a:ext cx="3593440" cy="2156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63682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83722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74490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58466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45073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55415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7051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98580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55548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15783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60810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2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45" r:id="rId6"/>
    <p:sldLayoutId id="2147483841" r:id="rId7"/>
    <p:sldLayoutId id="2147483842" r:id="rId8"/>
    <p:sldLayoutId id="2147483843" r:id="rId9"/>
    <p:sldLayoutId id="2147483844" r:id="rId10"/>
    <p:sldLayoutId id="2147483846" r:id="rId11"/>
  </p:sldLayoutIdLst>
  <p:transition spd="slow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techdaily.com/images/Honeybee-on-Flower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deningknowhow.com/wp-content/uploads/2009/04/cherry-tomatoes-1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ducation.abc.net.au/home#!/media/106388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irisgardeninn.com/wp-content/uploads/12.jpg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www.enchantedlearning.com/bgifs/Bflylifecyclebw.GIF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review.redd.it/1ghd5g79u4z41.jpg?auto=webp&amp;s=fb048157c10c7ade2ebc14f98ea3be7be3b582d8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01.nyt.com/images/2016/12/02/science/02beesproject-intro/02beesproject-intro-largeHorizontalJumbo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1.xml"/><Relationship Id="rId7" Type="http://schemas.openxmlformats.org/officeDocument/2006/relationships/slide" Target="slide19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DtHM-Nek9c?feature=oembed" TargetMode="External"/><Relationship Id="rId4" Type="http://schemas.openxmlformats.org/officeDocument/2006/relationships/hyperlink" Target="https://www.youtube.com/watch?v=_DtHM-Nek9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ducation.abc.net.au/home#!/media/104078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images.theconversation.com/files/263187/original/file-20190311-86696-vfcusy.JPG?ixlib=rb-1.1.0&amp;q=45&amp;auto=format&amp;w=754&amp;fit=clip" TargetMode="Externa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tumut-p.schools.nsw.gov.au/content/dam/doe/sws/schools/t/tumut-p/pics-and-pdfs/banner.png.thumb.1280.1280.png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agrifutures.com.au/wp-content/uploads/publications/12-014.pdf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industry.com/content/uploads/2017/07/growing-plant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95534178?app_id=122963" TargetMode="External"/><Relationship Id="rId4" Type="http://schemas.openxmlformats.org/officeDocument/2006/relationships/hyperlink" Target="https://vimeo.com/9553417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.redd.it/ymppz8sbcm551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education.abc.net.au/home#!/media/86130/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0C8F98-90AB-4F60-8D26-DFB7E03FD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 bwMode="auto">
          <a:xfrm>
            <a:off x="4458669" y="10"/>
            <a:ext cx="77333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990FF-5E96-4F67-8017-0D97A23FB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912" y="1122363"/>
            <a:ext cx="4468483" cy="3204134"/>
          </a:xfrm>
        </p:spPr>
        <p:txBody>
          <a:bodyPr anchor="b">
            <a:normAutofit/>
          </a:bodyPr>
          <a:lstStyle/>
          <a:p>
            <a:pPr algn="ctr"/>
            <a:r>
              <a:rPr lang="en-AU" sz="6600" dirty="0">
                <a:solidFill>
                  <a:schemeClr val="accent4"/>
                </a:solidFill>
                <a:latin typeface="AR DARLING" panose="02000000000000000000" pitchFamily="2" charset="0"/>
              </a:rPr>
              <a:t>Life Cycles and Survival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30C47-58AA-47C2-9AC9-567B5545F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ctr"/>
            <a:r>
              <a:rPr lang="en-AU" sz="2000" dirty="0">
                <a:latin typeface="Speak Pro" panose="020B0504020101020102" pitchFamily="34" charset="0"/>
              </a:rPr>
              <a:t>Stage 2 Living World</a:t>
            </a:r>
          </a:p>
          <a:p>
            <a:pPr algn="ctr"/>
            <a:r>
              <a:rPr lang="en-AU" sz="2000" dirty="0">
                <a:latin typeface="Speak Pro" panose="020B0504020101020102" pitchFamily="34" charset="0"/>
              </a:rPr>
              <a:t>Science and Technology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02019-171A-4ADD-BFC1-F9D793041FDA}"/>
              </a:ext>
            </a:extLst>
          </p:cNvPr>
          <p:cNvSpPr txBox="1"/>
          <p:nvPr/>
        </p:nvSpPr>
        <p:spPr>
          <a:xfrm>
            <a:off x="1893983" y="6587338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803CF-EBE4-44B8-9024-7A6956DA7A78}"/>
              </a:ext>
            </a:extLst>
          </p:cNvPr>
          <p:cNvSpPr txBox="1"/>
          <p:nvPr/>
        </p:nvSpPr>
        <p:spPr>
          <a:xfrm>
            <a:off x="9085584" y="6543646"/>
            <a:ext cx="13420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Speak Pro" panose="020B0504020101020102" pitchFamily="34" charset="0"/>
              </a:rPr>
              <a:t>Source: </a:t>
            </a:r>
            <a:r>
              <a:rPr lang="en-AU" sz="1050" dirty="0">
                <a:latin typeface="Speak Pro" panose="020B0504020101020102" pitchFamily="34" charset="0"/>
                <a:hlinkClick r:id="rId3"/>
              </a:rPr>
              <a:t>SciTech Daily</a:t>
            </a:r>
            <a:endParaRPr lang="en-AU" sz="1050" dirty="0">
              <a:latin typeface="Speak 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92291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B88D-0EBF-47B0-BDD1-22E61B2C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333375"/>
            <a:ext cx="10168128" cy="1394841"/>
          </a:xfrm>
        </p:spPr>
        <p:txBody>
          <a:bodyPr>
            <a:normAutofit fontScale="90000"/>
          </a:bodyPr>
          <a:lstStyle/>
          <a:p>
            <a:pPr algn="ctr"/>
            <a:r>
              <a:rPr lang="en-AU" sz="6600" dirty="0">
                <a:latin typeface="AR DARLING" panose="02000000000000000000" pitchFamily="2" charset="0"/>
              </a:rPr>
              <a:t>Generating Ideas and Explaining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F6044-A051-44C2-9438-92C2D3C90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latin typeface="Speak Pro" panose="020B0504020101020102" pitchFamily="34" charset="0"/>
              </a:rPr>
              <a:t>Generate a list of fruit (and vegetables that are actually fruit)</a:t>
            </a:r>
          </a:p>
          <a:p>
            <a:r>
              <a:rPr lang="en-AU" sz="3200" dirty="0">
                <a:latin typeface="Speak Pro" panose="020B0504020101020102" pitchFamily="34" charset="0"/>
              </a:rPr>
              <a:t>Decide on ways to categorise them</a:t>
            </a:r>
          </a:p>
          <a:p>
            <a:r>
              <a:rPr lang="en-AU" sz="3200" dirty="0">
                <a:latin typeface="Speak Pro" panose="020B0504020101020102" pitchFamily="34" charset="0"/>
              </a:rPr>
              <a:t>Share categories and provide reasons for grouping them this way.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FFFE99-E5E6-4886-848F-C6AEA73C6638}"/>
              </a:ext>
            </a:extLst>
          </p:cNvPr>
          <p:cNvSpPr txBox="1"/>
          <p:nvPr/>
        </p:nvSpPr>
        <p:spPr>
          <a:xfrm>
            <a:off x="10375477" y="6414781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6A6F3-B83C-4778-AF52-11518444C9A8}"/>
              </a:ext>
            </a:extLst>
          </p:cNvPr>
          <p:cNvSpPr txBox="1"/>
          <p:nvPr/>
        </p:nvSpPr>
        <p:spPr>
          <a:xfrm>
            <a:off x="60385" y="6530197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3488A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</p:spTree>
    <p:extLst>
      <p:ext uri="{BB962C8B-B14F-4D97-AF65-F5344CB8AC3E}">
        <p14:creationId xmlns:p14="http://schemas.microsoft.com/office/powerpoint/2010/main" val="1550509978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C18F868-9C5E-4BB5-ADC4-31AF9D5F23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26" r="426"/>
          <a:stretch>
            <a:fillRect/>
          </a:stretch>
        </p:blipFill>
        <p:spPr>
          <a:xfrm>
            <a:off x="4579896" y="304800"/>
            <a:ext cx="7326354" cy="6038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D0386-8616-4883-9F0F-014DD5A19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1447800"/>
            <a:ext cx="3099816" cy="4047744"/>
          </a:xfrm>
        </p:spPr>
        <p:txBody>
          <a:bodyPr>
            <a:normAutofit lnSpcReduction="10000"/>
          </a:bodyPr>
          <a:lstStyle/>
          <a:p>
            <a:pPr algn="ctr"/>
            <a:r>
              <a:rPr lang="en-AU" sz="3200" dirty="0">
                <a:latin typeface="Speak Pro" panose="020B0504020101020102" pitchFamily="34" charset="0"/>
              </a:rPr>
              <a:t>Why do you think tomatoes are considered a fruit?</a:t>
            </a:r>
          </a:p>
          <a:p>
            <a:pPr algn="ctr"/>
            <a:endParaRPr lang="en-AU" sz="3200" dirty="0">
              <a:latin typeface="Speak Pro" panose="020B0504020101020102" pitchFamily="34" charset="0"/>
            </a:endParaRPr>
          </a:p>
          <a:p>
            <a:pPr algn="ctr"/>
            <a:r>
              <a:rPr lang="en-AU" sz="3200" dirty="0">
                <a:latin typeface="Speak Pro" panose="020B0504020101020102" pitchFamily="34" charset="0"/>
              </a:rPr>
              <a:t> Why do we call them vegetables?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E72F8-DBD8-44A3-A837-732F5C122031}"/>
              </a:ext>
            </a:extLst>
          </p:cNvPr>
          <p:cNvSpPr txBox="1"/>
          <p:nvPr/>
        </p:nvSpPr>
        <p:spPr>
          <a:xfrm>
            <a:off x="10375477" y="6414781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DB613-9E98-4F87-8516-B75CD7B6E8F8}"/>
              </a:ext>
            </a:extLst>
          </p:cNvPr>
          <p:cNvSpPr txBox="1"/>
          <p:nvPr/>
        </p:nvSpPr>
        <p:spPr>
          <a:xfrm>
            <a:off x="60385" y="6530197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3488A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AC7C9-2764-4C23-95CA-8DEFDE2E6D71}"/>
              </a:ext>
            </a:extLst>
          </p:cNvPr>
          <p:cNvSpPr txBox="1"/>
          <p:nvPr/>
        </p:nvSpPr>
        <p:spPr>
          <a:xfrm>
            <a:off x="7754857" y="6546376"/>
            <a:ext cx="17956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Speak Pro" panose="020B0504020101020102" pitchFamily="34" charset="0"/>
              </a:rPr>
              <a:t>Source: </a:t>
            </a:r>
            <a:r>
              <a:rPr lang="en-AU" sz="1050" dirty="0">
                <a:latin typeface="Speak Pro" panose="020B0504020101020102" pitchFamily="34" charset="0"/>
                <a:hlinkClick r:id="rId3"/>
              </a:rPr>
              <a:t>Gardening Know How</a:t>
            </a:r>
            <a:endParaRPr lang="en-AU" sz="1050" dirty="0">
              <a:latin typeface="Speak Pro" panose="020B0504020101020102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52599-CDA1-41CC-A2D3-04B5245B1661}"/>
              </a:ext>
            </a:extLst>
          </p:cNvPr>
          <p:cNvSpPr txBox="1"/>
          <p:nvPr/>
        </p:nvSpPr>
        <p:spPr>
          <a:xfrm>
            <a:off x="209550" y="73887"/>
            <a:ext cx="4181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latin typeface="AR DARLING" panose="02000000000000000000" pitchFamily="2" charset="0"/>
              </a:rPr>
              <a:t>Investigation: Cherry Tomatoes</a:t>
            </a:r>
          </a:p>
        </p:txBody>
      </p:sp>
    </p:spTree>
    <p:extLst>
      <p:ext uri="{BB962C8B-B14F-4D97-AF65-F5344CB8AC3E}">
        <p14:creationId xmlns:p14="http://schemas.microsoft.com/office/powerpoint/2010/main" val="971207565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358F-65DC-4F2C-8AD0-35381D01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AU" sz="4800" dirty="0">
                <a:latin typeface="AR DARLING" panose="02000000000000000000" pitchFamily="2" charset="0"/>
              </a:rPr>
              <a:t>See Think Wonder - Thinking Routine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26C0B6-CCB3-4DC5-8F58-9168F9862650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547D3-E4FF-45CD-BACB-EF903B334D9C}"/>
              </a:ext>
            </a:extLst>
          </p:cNvPr>
          <p:cNvSpPr txBox="1"/>
          <p:nvPr/>
        </p:nvSpPr>
        <p:spPr>
          <a:xfrm>
            <a:off x="10375477" y="6414781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9FA1B75A-BE03-43C0-B362-1242D7EB46A0}"/>
              </a:ext>
            </a:extLst>
          </p:cNvPr>
          <p:cNvSpPr/>
          <p:nvPr/>
        </p:nvSpPr>
        <p:spPr>
          <a:xfrm>
            <a:off x="261490" y="2600693"/>
            <a:ext cx="2777706" cy="2941610"/>
          </a:xfrm>
          <a:prstGeom prst="foldedCorner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>
                <a:latin typeface="Speak Pro" panose="020B0504020101020102" pitchFamily="34" charset="0"/>
              </a:rPr>
              <a:t>What do you </a:t>
            </a:r>
            <a:r>
              <a:rPr lang="en-AU" sz="2800" u="sng" dirty="0">
                <a:latin typeface="Speak Pro" panose="020B0504020101020102" pitchFamily="34" charset="0"/>
              </a:rPr>
              <a:t>see</a:t>
            </a:r>
            <a:r>
              <a:rPr lang="en-AU" sz="2800" dirty="0">
                <a:latin typeface="Speak Pro" panose="020B0504020101020102" pitchFamily="34" charset="0"/>
              </a:rPr>
              <a:t>, observe or notice?</a:t>
            </a:r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171E4D3C-F858-4A48-8677-1B8E5D569850}"/>
              </a:ext>
            </a:extLst>
          </p:cNvPr>
          <p:cNvSpPr/>
          <p:nvPr/>
        </p:nvSpPr>
        <p:spPr>
          <a:xfrm>
            <a:off x="3200222" y="2600693"/>
            <a:ext cx="2777706" cy="294161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>
                <a:latin typeface="Speak Pro" panose="020B0504020101020102" pitchFamily="34" charset="0"/>
              </a:rPr>
              <a:t>Why do you </a:t>
            </a:r>
            <a:r>
              <a:rPr lang="en-AU" sz="2800" u="sng" dirty="0">
                <a:latin typeface="Speak Pro" panose="020B0504020101020102" pitchFamily="34" charset="0"/>
              </a:rPr>
              <a:t>think</a:t>
            </a:r>
            <a:r>
              <a:rPr lang="en-AU" sz="2800" dirty="0">
                <a:latin typeface="Speak Pro" panose="020B0504020101020102" pitchFamily="34" charset="0"/>
              </a:rPr>
              <a:t> tomatoes contain seeds? </a:t>
            </a:r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59F876B5-74D0-48DD-B913-5F6364D325D8}"/>
              </a:ext>
            </a:extLst>
          </p:cNvPr>
          <p:cNvSpPr/>
          <p:nvPr/>
        </p:nvSpPr>
        <p:spPr>
          <a:xfrm>
            <a:off x="6138954" y="2600693"/>
            <a:ext cx="2777706" cy="2941610"/>
          </a:xfrm>
          <a:prstGeom prst="foldedCorne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>
                <a:latin typeface="Speak Pro" panose="020B0504020101020102" pitchFamily="34" charset="0"/>
              </a:rPr>
              <a:t>How do you </a:t>
            </a:r>
            <a:r>
              <a:rPr lang="en-AU" sz="2800" u="sng" dirty="0">
                <a:latin typeface="Speak Pro" panose="020B0504020101020102" pitchFamily="34" charset="0"/>
              </a:rPr>
              <a:t>think</a:t>
            </a:r>
            <a:r>
              <a:rPr lang="en-AU" sz="2800" dirty="0">
                <a:latin typeface="Speak Pro" panose="020B0504020101020102" pitchFamily="34" charset="0"/>
              </a:rPr>
              <a:t> we could grow cherry tomatoes from these seeds?</a:t>
            </a: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AE573FA4-0A18-4626-859B-EBF0A6891A62}"/>
              </a:ext>
            </a:extLst>
          </p:cNvPr>
          <p:cNvSpPr/>
          <p:nvPr/>
        </p:nvSpPr>
        <p:spPr>
          <a:xfrm>
            <a:off x="9077686" y="2600693"/>
            <a:ext cx="2777706" cy="2941610"/>
          </a:xfrm>
          <a:prstGeom prst="foldedCorne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>
                <a:latin typeface="Speak Pro" panose="020B0504020101020102" pitchFamily="34" charset="0"/>
              </a:rPr>
              <a:t>What do you </a:t>
            </a:r>
            <a:r>
              <a:rPr lang="en-AU" sz="2800" u="sng" dirty="0">
                <a:latin typeface="Speak Pro" panose="020B0504020101020102" pitchFamily="34" charset="0"/>
              </a:rPr>
              <a:t>wonder</a:t>
            </a:r>
            <a:r>
              <a:rPr lang="en-AU" sz="2800" dirty="0">
                <a:latin typeface="Speak Pro" panose="020B0504020101020102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3206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3F8AB3-1F56-4ED4-B5A6-AC5218DDFC6B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0127E-B60B-483D-BEE3-435E12514DBB}"/>
              </a:ext>
            </a:extLst>
          </p:cNvPr>
          <p:cNvSpPr txBox="1"/>
          <p:nvPr/>
        </p:nvSpPr>
        <p:spPr>
          <a:xfrm>
            <a:off x="10375477" y="6414781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5B272F6C-2182-4A56-A771-A6488305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"/>
            <a:ext cx="12168586" cy="6405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4C63AE-F8EF-49C8-96D4-ECF3ECFF6594}"/>
              </a:ext>
            </a:extLst>
          </p:cNvPr>
          <p:cNvSpPr txBox="1"/>
          <p:nvPr/>
        </p:nvSpPr>
        <p:spPr>
          <a:xfrm>
            <a:off x="5116432" y="6530197"/>
            <a:ext cx="1428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Speak Pro" panose="020B0504020101020102" pitchFamily="34" charset="0"/>
              </a:rPr>
              <a:t>Source: </a:t>
            </a:r>
            <a:r>
              <a:rPr lang="en-AU" sz="1050" dirty="0">
                <a:latin typeface="Speak Pro" panose="020B0504020101020102" pitchFamily="34" charset="0"/>
                <a:hlinkClick r:id="rId2"/>
              </a:rPr>
              <a:t>ABC Education</a:t>
            </a:r>
            <a:endParaRPr lang="en-AU" sz="1050" dirty="0">
              <a:latin typeface="Speak 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93047"/>
      </p:ext>
    </p:extLst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784D37-31DE-4670-904B-09F2F52C84EC}"/>
              </a:ext>
            </a:extLst>
          </p:cNvPr>
          <p:cNvSpPr txBox="1"/>
          <p:nvPr/>
        </p:nvSpPr>
        <p:spPr>
          <a:xfrm>
            <a:off x="10317193" y="6456980"/>
            <a:ext cx="181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87355B-4366-4B54-B386-6040801C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7143"/>
            <a:ext cx="5624247" cy="843932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solidFill>
                  <a:srgbClr val="C00000"/>
                </a:solidFill>
                <a:latin typeface="AR DARLING" panose="02000000000000000000" pitchFamily="2" charset="0"/>
                <a:ea typeface="CreativeFonts1" panose="02000603000000000000" pitchFamily="2" charset="0"/>
              </a:rPr>
              <a:t>Investigation – </a:t>
            </a:r>
            <a:br>
              <a:rPr lang="en-AU" sz="4000" dirty="0">
                <a:solidFill>
                  <a:srgbClr val="C00000"/>
                </a:solidFill>
                <a:latin typeface="AR DARLING" panose="02000000000000000000" pitchFamily="2" charset="0"/>
                <a:ea typeface="CreativeFonts1" panose="02000603000000000000" pitchFamily="2" charset="0"/>
              </a:rPr>
            </a:br>
            <a:r>
              <a:rPr lang="en-AU" sz="4000" dirty="0">
                <a:solidFill>
                  <a:srgbClr val="C00000"/>
                </a:solidFill>
                <a:latin typeface="AR DARLING" panose="02000000000000000000" pitchFamily="2" charset="0"/>
                <a:ea typeface="CreativeFonts1" panose="02000603000000000000" pitchFamily="2" charset="0"/>
              </a:rPr>
              <a:t>Cherry Tomatoes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097FBF-630A-4019-ADAA-12B7C3AE0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575" y="1590675"/>
            <a:ext cx="4942138" cy="484910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sz="2000" dirty="0">
                <a:latin typeface="Speak Pro" panose="020B0504020101020102" pitchFamily="34" charset="0"/>
              </a:rPr>
              <a:t>List the key components required to successfully grow a plant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000" dirty="0">
                <a:latin typeface="Speak Pro" panose="020B0504020101020102" pitchFamily="34" charset="0"/>
              </a:rPr>
              <a:t>Make predictions about how long it will take for the seeds to sprout and then become seedlings ready to plant.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000" dirty="0">
                <a:latin typeface="Speak Pro" panose="020B0504020101020102" pitchFamily="34" charset="0"/>
              </a:rPr>
              <a:t>Plant some seeds from inside a cherry tomato into a cup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AU" sz="1600" dirty="0">
                <a:latin typeface="Speak Pro" panose="020B0504020101020102" pitchFamily="34" charset="0"/>
              </a:rPr>
              <a:t>Document the growth of the plant  each week over the course of the term, using drawings and journal entries.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AU" sz="1600" dirty="0">
                <a:latin typeface="Speak Pro" panose="020B0504020101020102" pitchFamily="34" charset="0"/>
              </a:rPr>
              <a:t>Write a procedure for how to grow tomatoes from a cherry tomato plant.</a:t>
            </a:r>
          </a:p>
          <a:p>
            <a:pPr marL="635508" lvl="1" indent="-342900">
              <a:buFont typeface="+mj-lt"/>
              <a:buAutoNum type="alphaLcParenR"/>
            </a:pPr>
            <a:endParaRPr lang="en-AU" sz="1800" dirty="0">
              <a:latin typeface="Speak Pro" panose="020B0504020101020102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FB92E7-860A-4EDD-9655-F4D194EEBDD6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For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ECE2F-D3B0-4A0A-82C2-A5D4C0C0F62E}"/>
              </a:ext>
            </a:extLst>
          </p:cNvPr>
          <p:cNvSpPr txBox="1"/>
          <p:nvPr/>
        </p:nvSpPr>
        <p:spPr>
          <a:xfrm>
            <a:off x="1294751" y="6508739"/>
            <a:ext cx="1433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Speak Pro" panose="020B0504020101020102" pitchFamily="34" charset="0"/>
              </a:rPr>
              <a:t>Source: </a:t>
            </a:r>
            <a:r>
              <a:rPr lang="en-AU" sz="1100" dirty="0">
                <a:solidFill>
                  <a:schemeClr val="bg1"/>
                </a:solidFill>
                <a:latin typeface="Speak Pro" panose="020B0504020101020102" pitchFamily="34" charset="0"/>
                <a:hlinkClick r:id="rId2"/>
              </a:rPr>
              <a:t>Iris Gardening</a:t>
            </a:r>
            <a:endParaRPr lang="en-AU" sz="1100" dirty="0">
              <a:solidFill>
                <a:schemeClr val="bg1"/>
              </a:solidFill>
              <a:latin typeface="Speak Pro" panose="020B0504020101020102" pitchFamily="34" charset="0"/>
            </a:endParaRPr>
          </a:p>
        </p:txBody>
      </p:sp>
      <p:pic>
        <p:nvPicPr>
          <p:cNvPr id="2050" name="Picture 2" descr="Planting and growing tomatoes. Easy and healthy! (part 2) | Iris ...">
            <a:extLst>
              <a:ext uri="{FF2B5EF4-FFF2-40B4-BE49-F238E27FC236}">
                <a16:creationId xmlns:a16="http://schemas.microsoft.com/office/drawing/2014/main" id="{88CBA215-70AD-4C56-8406-1F0E07684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76224"/>
            <a:ext cx="6296024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4B6C47-1A52-4C2E-B46E-904D0F763440}"/>
              </a:ext>
            </a:extLst>
          </p:cNvPr>
          <p:cNvSpPr txBox="1"/>
          <p:nvPr/>
        </p:nvSpPr>
        <p:spPr>
          <a:xfrm>
            <a:off x="6095999" y="6572396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</p:spTree>
    <p:extLst>
      <p:ext uri="{BB962C8B-B14F-4D97-AF65-F5344CB8AC3E}">
        <p14:creationId xmlns:p14="http://schemas.microsoft.com/office/powerpoint/2010/main" val="3012090046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784D37-31DE-4670-904B-09F2F52C84EC}"/>
              </a:ext>
            </a:extLst>
          </p:cNvPr>
          <p:cNvSpPr txBox="1"/>
          <p:nvPr/>
        </p:nvSpPr>
        <p:spPr>
          <a:xfrm>
            <a:off x="10317193" y="6456980"/>
            <a:ext cx="181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87355B-4366-4B54-B386-6040801C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574" y="-5732"/>
            <a:ext cx="5214672" cy="843932"/>
          </a:xfrm>
        </p:spPr>
        <p:txBody>
          <a:bodyPr>
            <a:noAutofit/>
          </a:bodyPr>
          <a:lstStyle/>
          <a:p>
            <a:pPr algn="ctr"/>
            <a:r>
              <a:rPr lang="en-AU" sz="3600" dirty="0">
                <a:solidFill>
                  <a:srgbClr val="C00000"/>
                </a:solidFill>
                <a:latin typeface="AR DARLING" panose="02000000000000000000" pitchFamily="2" charset="0"/>
                <a:ea typeface="CreativeFonts1" panose="02000603000000000000" pitchFamily="2" charset="0"/>
              </a:rPr>
              <a:t>Research Task – Life Cycles of Fruit Producing Plants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097FBF-630A-4019-ADAA-12B7C3AE0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575" y="1714499"/>
            <a:ext cx="4942138" cy="4725281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sz="2400" dirty="0">
                <a:latin typeface="Speak Pro" panose="020B0504020101020102" pitchFamily="34" charset="0"/>
              </a:rPr>
              <a:t>Choose two plants, with at least one that produces fruit.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400" dirty="0">
                <a:latin typeface="Speak Pro" panose="020B0504020101020102" pitchFamily="34" charset="0"/>
              </a:rPr>
              <a:t>Research and gather information about life cycles of the two plants, using pictures and words 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AU" sz="1800" dirty="0">
                <a:latin typeface="Speak Pro" panose="020B0504020101020102" pitchFamily="34" charset="0"/>
              </a:rPr>
              <a:t>Record information in your own words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AU" sz="1800" dirty="0">
                <a:latin typeface="Speak Pro" panose="020B0504020101020102" pitchFamily="34" charset="0"/>
              </a:rPr>
              <a:t>Make sure information is reliable and accurate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400" dirty="0">
                <a:latin typeface="Speak Pro" panose="020B0504020101020102" pitchFamily="34" charset="0"/>
              </a:rPr>
              <a:t>Make a flowchart to represent the stages of growth for both of the plants.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FB92E7-860A-4EDD-9655-F4D194EEBDD6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For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ECE2F-D3B0-4A0A-82C2-A5D4C0C0F62E}"/>
              </a:ext>
            </a:extLst>
          </p:cNvPr>
          <p:cNvSpPr txBox="1"/>
          <p:nvPr/>
        </p:nvSpPr>
        <p:spPr>
          <a:xfrm>
            <a:off x="1945245" y="6510841"/>
            <a:ext cx="1763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Speak Pro" panose="020B0504020101020102" pitchFamily="34" charset="0"/>
              </a:rPr>
              <a:t>Source: </a:t>
            </a:r>
            <a:r>
              <a:rPr lang="en-AU" sz="1100" dirty="0">
                <a:solidFill>
                  <a:schemeClr val="bg1"/>
                </a:solidFill>
                <a:latin typeface="Speak Pro" panose="020B0504020101020102" pitchFamily="34" charset="0"/>
                <a:hlinkClick r:id="rId2"/>
              </a:rPr>
              <a:t>Enchanted Learning</a:t>
            </a:r>
            <a:endParaRPr lang="en-AU" sz="1100" dirty="0">
              <a:solidFill>
                <a:schemeClr val="bg1"/>
              </a:solidFill>
              <a:latin typeface="Speak Pro" panose="020B0504020101020102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B6C47-1A52-4C2E-B46E-904D0F763440}"/>
              </a:ext>
            </a:extLst>
          </p:cNvPr>
          <p:cNvSpPr txBox="1"/>
          <p:nvPr/>
        </p:nvSpPr>
        <p:spPr>
          <a:xfrm>
            <a:off x="6095999" y="6572396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pic>
        <p:nvPicPr>
          <p:cNvPr id="3074" name="Picture 2" descr="Butterfly Life Cycle Printout - EnchantedLearning.com">
            <a:extLst>
              <a:ext uri="{FF2B5EF4-FFF2-40B4-BE49-F238E27FC236}">
                <a16:creationId xmlns:a16="http://schemas.microsoft.com/office/drawing/2014/main" id="{F68378AE-3799-48E8-9CA6-BE9D40F43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56193"/>
            <a:ext cx="5810251" cy="6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78353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2A980A-C8A8-4BDB-9BC3-1AFDF8B345E4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EB303-01CF-4FAA-940B-BE3B63CFE990}"/>
              </a:ext>
            </a:extLst>
          </p:cNvPr>
          <p:cNvSpPr txBox="1"/>
          <p:nvPr/>
        </p:nvSpPr>
        <p:spPr>
          <a:xfrm>
            <a:off x="10375477" y="6479524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E8BD6B-7442-453D-9337-73C2D47CF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7" y="519793"/>
            <a:ext cx="11407628" cy="60751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749DAC-9BE6-4D58-8AC2-9BE0978CEE6A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Of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D9F2AE-8C69-445C-8553-CCF09218D0AD}"/>
              </a:ext>
            </a:extLst>
          </p:cNvPr>
          <p:cNvSpPr txBox="1"/>
          <p:nvPr/>
        </p:nvSpPr>
        <p:spPr>
          <a:xfrm>
            <a:off x="146197" y="150461"/>
            <a:ext cx="1145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Speak Pro" panose="020B0504020101020102" pitchFamily="34" charset="0"/>
              </a:rPr>
              <a:t>Compare and contrast the similarities and differences between the life cycles of the two different plants you researched.</a:t>
            </a:r>
          </a:p>
        </p:txBody>
      </p:sp>
    </p:spTree>
    <p:extLst>
      <p:ext uri="{BB962C8B-B14F-4D97-AF65-F5344CB8AC3E}">
        <p14:creationId xmlns:p14="http://schemas.microsoft.com/office/powerpoint/2010/main" val="1124102381"/>
      </p:ext>
    </p:extLst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2A980A-C8A8-4BDB-9BC3-1AFDF8B345E4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EB303-01CF-4FAA-940B-BE3B63CFE990}"/>
              </a:ext>
            </a:extLst>
          </p:cNvPr>
          <p:cNvSpPr txBox="1"/>
          <p:nvPr/>
        </p:nvSpPr>
        <p:spPr>
          <a:xfrm>
            <a:off x="10375477" y="6479524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749DAC-9BE6-4D58-8AC2-9BE0978CEE6A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Of Learning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69BCB-C661-4BCD-9964-5E44AA392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7" y="519793"/>
            <a:ext cx="11493353" cy="60751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9E161B-2BB0-415F-A7A2-0336AC9947EF}"/>
              </a:ext>
            </a:extLst>
          </p:cNvPr>
          <p:cNvSpPr txBox="1"/>
          <p:nvPr/>
        </p:nvSpPr>
        <p:spPr>
          <a:xfrm>
            <a:off x="146197" y="9144"/>
            <a:ext cx="1149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Speak Pro" panose="020B0504020101020102" pitchFamily="34" charset="0"/>
              </a:rPr>
              <a:t>Share your research with a partner who explored different plants and compare the similarities and differences between the life cycles of the four different plants.</a:t>
            </a:r>
          </a:p>
        </p:txBody>
      </p:sp>
    </p:spTree>
    <p:extLst>
      <p:ext uri="{BB962C8B-B14F-4D97-AF65-F5344CB8AC3E}">
        <p14:creationId xmlns:p14="http://schemas.microsoft.com/office/powerpoint/2010/main" val="2518199279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4A11D-173E-41BD-BFF6-330B69F5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476750" cy="1051560"/>
          </a:xfrm>
        </p:spPr>
        <p:txBody>
          <a:bodyPr>
            <a:noAutofit/>
          </a:bodyPr>
          <a:lstStyle/>
          <a:p>
            <a:pPr algn="ctr"/>
            <a:r>
              <a:rPr lang="en-AU" sz="2800" dirty="0">
                <a:latin typeface="AR DARLING" panose="02000000000000000000" pitchFamily="2" charset="0"/>
              </a:rPr>
              <a:t>Reflecting on Learning – </a:t>
            </a:r>
            <a:br>
              <a:rPr lang="en-AU" sz="2800" dirty="0">
                <a:latin typeface="AR DARLING" panose="02000000000000000000" pitchFamily="2" charset="0"/>
              </a:rPr>
            </a:br>
            <a:r>
              <a:rPr lang="en-AU" sz="2800" dirty="0">
                <a:latin typeface="AR DARLING" panose="02000000000000000000" pitchFamily="2" charset="0"/>
              </a:rPr>
              <a:t>Connect Extend Challenge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0421C-B3ED-49D2-B6EA-4D4EC4F69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375" y="1161288"/>
            <a:ext cx="3552825" cy="464515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AU" sz="2000" dirty="0">
                <a:latin typeface="Speak Pro" panose="020B0504020101020102" pitchFamily="34" charset="0"/>
              </a:rPr>
              <a:t>How did our learning connect to what you already knew about the life cycles of living things?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AU" sz="2000" dirty="0">
              <a:latin typeface="Speak Pro" panose="020B0504020101020102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AU" sz="2000" dirty="0">
                <a:latin typeface="Speak Pro" panose="020B0504020101020102" pitchFamily="34" charset="0"/>
              </a:rPr>
              <a:t>How was your understanding of the life cycles of living things extended by our learning?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AU" sz="2000" dirty="0">
              <a:latin typeface="Speak Pro" panose="020B0504020101020102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AU" sz="2000" dirty="0">
                <a:latin typeface="Speak Pro" panose="020B0504020101020102" pitchFamily="34" charset="0"/>
              </a:rPr>
              <a:t>What still challenges you about the life cycles of living things? What do you still wonder?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1A954-C2EF-4031-A569-CA9362ACC8EE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As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AE74A2-E6BD-40A4-BA80-8FEFCD05E521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D475D-7B29-458C-B399-E7CA2ED7FBE3}"/>
              </a:ext>
            </a:extLst>
          </p:cNvPr>
          <p:cNvSpPr txBox="1"/>
          <p:nvPr/>
        </p:nvSpPr>
        <p:spPr>
          <a:xfrm>
            <a:off x="10375477" y="6479524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AECA80E6-4B0D-48C9-86F7-10A070F6601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4104" name="Picture 8" descr="The Strawberry Cycle : pics">
            <a:extLst>
              <a:ext uri="{FF2B5EF4-FFF2-40B4-BE49-F238E27FC236}">
                <a16:creationId xmlns:a16="http://schemas.microsoft.com/office/drawing/2014/main" id="{6B86CBF7-E396-4873-B1F0-43E9B2284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37143"/>
            <a:ext cx="7191375" cy="63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FD0D9E-EE62-4931-B902-2DEB6EF27017}"/>
              </a:ext>
            </a:extLst>
          </p:cNvPr>
          <p:cNvSpPr txBox="1"/>
          <p:nvPr/>
        </p:nvSpPr>
        <p:spPr>
          <a:xfrm>
            <a:off x="7279245" y="6533385"/>
            <a:ext cx="1007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Speak Pro" panose="020B0504020101020102" pitchFamily="34" charset="0"/>
              </a:rPr>
              <a:t>Source: </a:t>
            </a:r>
            <a:r>
              <a:rPr lang="en-AU" sz="1100" dirty="0">
                <a:solidFill>
                  <a:schemeClr val="bg1"/>
                </a:solidFill>
                <a:latin typeface="Speak Pro" panose="020B0504020101020102" pitchFamily="34" charset="0"/>
                <a:hlinkClick r:id="rId3"/>
              </a:rPr>
              <a:t>Reddit</a:t>
            </a:r>
            <a:endParaRPr lang="en-AU" sz="1100" dirty="0">
              <a:solidFill>
                <a:schemeClr val="bg1"/>
              </a:solidFill>
              <a:latin typeface="Speak 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77098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08C7-5278-401F-92A8-3E013618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71" y="1362456"/>
            <a:ext cx="3390181" cy="2057400"/>
          </a:xfrm>
        </p:spPr>
        <p:txBody>
          <a:bodyPr>
            <a:noAutofit/>
          </a:bodyPr>
          <a:lstStyle/>
          <a:p>
            <a:pPr algn="ctr"/>
            <a:r>
              <a:rPr lang="en-AU" sz="4500" dirty="0">
                <a:solidFill>
                  <a:schemeClr val="accent1"/>
                </a:solidFill>
                <a:latin typeface="AR DARLING" panose="02000000000000000000" pitchFamily="2" charset="0"/>
              </a:rPr>
              <a:t>Survival of Living Things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87F96-0D87-4E0A-B5F3-18D45A4F0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053" y="3558914"/>
            <a:ext cx="3099816" cy="2057400"/>
          </a:xfrm>
        </p:spPr>
        <p:txBody>
          <a:bodyPr>
            <a:normAutofit/>
          </a:bodyPr>
          <a:lstStyle/>
          <a:p>
            <a:pPr algn="ctr"/>
            <a:r>
              <a:rPr lang="en-AU" sz="2400" dirty="0">
                <a:latin typeface="Speak Pro" panose="020B0504020101020102" pitchFamily="34" charset="0"/>
              </a:rPr>
              <a:t>How are environments and living things interdependent?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C346B-1453-41D2-84B0-264236B5971B}"/>
              </a:ext>
            </a:extLst>
          </p:cNvPr>
          <p:cNvSpPr txBox="1"/>
          <p:nvPr/>
        </p:nvSpPr>
        <p:spPr>
          <a:xfrm>
            <a:off x="60385" y="6530197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92D05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22BC742-3859-4A0B-8DD6-CE23A64C8F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85" r="1685"/>
          <a:stretch>
            <a:fillRect/>
          </a:stretch>
        </p:blipFill>
        <p:spPr>
          <a:xfrm>
            <a:off x="4649638" y="250166"/>
            <a:ext cx="7366958" cy="640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27603-D6BB-4D1F-9A04-872DC09F2A1A}"/>
              </a:ext>
            </a:extLst>
          </p:cNvPr>
          <p:cNvSpPr txBox="1"/>
          <p:nvPr/>
        </p:nvSpPr>
        <p:spPr>
          <a:xfrm>
            <a:off x="8162558" y="6345292"/>
            <a:ext cx="17331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Speak Pro" panose="020B0504020101020102" pitchFamily="34" charset="0"/>
              </a:rPr>
              <a:t>Source: </a:t>
            </a:r>
            <a:r>
              <a:rPr lang="en-AU" sz="1050" dirty="0">
                <a:latin typeface="Speak Pro" panose="020B0504020101020102" pitchFamily="34" charset="0"/>
                <a:hlinkClick r:id="rId3"/>
              </a:rPr>
              <a:t>The New York Times</a:t>
            </a:r>
            <a:endParaRPr lang="en-AU" sz="1050" dirty="0">
              <a:latin typeface="Speak 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27300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2E8E3-C492-49A9-9C4F-BA2C8AB3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6600" dirty="0">
                <a:latin typeface="Speak Pro" panose="020B0504020101020102" pitchFamily="34" charset="0"/>
              </a:rPr>
              <a:t>Key Inquiry Questions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D564D89-5776-4818-9448-42D0EF0AA6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347004"/>
              </p:ext>
            </p:extLst>
          </p:nvPr>
        </p:nvGraphicFramePr>
        <p:xfrm>
          <a:off x="130834" y="1831990"/>
          <a:ext cx="11930332" cy="371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E6F1726-94FF-43E1-8EA7-2F2D279016E1}"/>
              </a:ext>
            </a:extLst>
          </p:cNvPr>
          <p:cNvSpPr txBox="1"/>
          <p:nvPr/>
        </p:nvSpPr>
        <p:spPr>
          <a:xfrm>
            <a:off x="60385" y="6530197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chemeClr val="accent4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60A742-D8B2-43A8-A085-3D0783497457}"/>
              </a:ext>
            </a:extLst>
          </p:cNvPr>
          <p:cNvGrpSpPr/>
          <p:nvPr/>
        </p:nvGrpSpPr>
        <p:grpSpPr>
          <a:xfrm>
            <a:off x="7761657" y="4917057"/>
            <a:ext cx="2087592" cy="1487191"/>
            <a:chOff x="6474047" y="4378771"/>
            <a:chExt cx="2087592" cy="14871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B8C0A76-40A9-487A-BBD9-ABF7B69A6AB2}"/>
                </a:ext>
              </a:extLst>
            </p:cNvPr>
            <p:cNvSpPr/>
            <p:nvPr/>
          </p:nvSpPr>
          <p:spPr>
            <a:xfrm>
              <a:off x="6474047" y="5244859"/>
              <a:ext cx="2087592" cy="62110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>
                  <a:solidFill>
                    <a:schemeClr val="accent1"/>
                  </a:solidFill>
                  <a:latin typeface="Speak Pro" panose="020B0504020101020102" pitchFamily="34" charset="0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Survival of Living Things</a:t>
              </a:r>
              <a:endParaRPr lang="en-AU" dirty="0">
                <a:solidFill>
                  <a:schemeClr val="accent1"/>
                </a:solidFill>
                <a:latin typeface="Speak Pro" panose="020B0504020101020102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5C868D0-4072-43CD-9063-2A7438AE068F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>
              <a:off x="7433696" y="4378771"/>
              <a:ext cx="84147" cy="8660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44BA34-C7FA-4DCE-8A80-ED146CAB9B85}"/>
              </a:ext>
            </a:extLst>
          </p:cNvPr>
          <p:cNvGrpSpPr/>
          <p:nvPr/>
        </p:nvGrpSpPr>
        <p:grpSpPr>
          <a:xfrm>
            <a:off x="2342751" y="4917057"/>
            <a:ext cx="2087592" cy="1465624"/>
            <a:chOff x="3699217" y="4391712"/>
            <a:chExt cx="2087592" cy="14656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C4BA36-D4F6-4C2C-8A44-975252858FE8}"/>
                </a:ext>
              </a:extLst>
            </p:cNvPr>
            <p:cNvSpPr/>
            <p:nvPr/>
          </p:nvSpPr>
          <p:spPr>
            <a:xfrm>
              <a:off x="3699217" y="5236233"/>
              <a:ext cx="2087592" cy="62110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>
                  <a:solidFill>
                    <a:srgbClr val="FF3399"/>
                  </a:solidFill>
                  <a:latin typeface="Speak Pro" panose="020B0504020101020102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Life Cycles of Living Things</a:t>
              </a:r>
              <a:endParaRPr lang="en-AU" dirty="0">
                <a:solidFill>
                  <a:srgbClr val="FF3399"/>
                </a:solidFill>
                <a:latin typeface="Speak Pro" panose="020B0504020101020102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259BB4D-9B6F-48FB-A53D-9CCB84026CE4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4743013" y="4391712"/>
              <a:ext cx="0" cy="844521"/>
            </a:xfrm>
            <a:prstGeom prst="straightConnector1">
              <a:avLst/>
            </a:prstGeom>
            <a:ln w="28575">
              <a:solidFill>
                <a:srgbClr val="D04CA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018815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F85A085-BC95-429B-9B95-2145C8D67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graphicEl>
                                              <a:dgm id="{4F85A085-BC95-429B-9B95-2145C8D67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dgm id="{4F85A085-BC95-429B-9B95-2145C8D67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7D3FB89-7684-4D08-95F6-395DF0989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graphicEl>
                                              <a:dgm id="{47D3FB89-7684-4D08-95F6-395DF0989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dgm id="{47D3FB89-7684-4D08-95F6-395DF0989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Children's Audiobook: Reason For A Flower - Read Aloud book (Learn English with Subtitles)">
            <a:hlinkClick r:id="" action="ppaction://media"/>
            <a:extLst>
              <a:ext uri="{FF2B5EF4-FFF2-40B4-BE49-F238E27FC236}">
                <a16:creationId xmlns:a16="http://schemas.microsoft.com/office/drawing/2014/main" id="{F9254E08-FC5E-4BF3-A247-D80471246B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8792" y="217277"/>
            <a:ext cx="11602529" cy="6312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40301E-9F91-41DA-A057-3542BC179466}"/>
              </a:ext>
            </a:extLst>
          </p:cNvPr>
          <p:cNvSpPr txBox="1"/>
          <p:nvPr/>
        </p:nvSpPr>
        <p:spPr>
          <a:xfrm>
            <a:off x="5381702" y="6594940"/>
            <a:ext cx="18293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Speak Pro" panose="020B0504020101020102" pitchFamily="34" charset="0"/>
              </a:rPr>
              <a:t>Source: </a:t>
            </a:r>
            <a:r>
              <a:rPr lang="en-AU" sz="1050" dirty="0">
                <a:latin typeface="Speak Pro" panose="020B0504020101020102" pitchFamily="34" charset="0"/>
                <a:hlinkClick r:id="rId4"/>
              </a:rPr>
              <a:t>Mari Ann’s Book Nook</a:t>
            </a:r>
            <a:endParaRPr lang="en-AU" sz="1050" dirty="0">
              <a:latin typeface="Speak Pro" panose="020B0504020101020102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2B7AE-AFD2-46B8-9C8C-B948E6D1188D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1A33A-544B-4D82-9296-043528AF9796}"/>
              </a:ext>
            </a:extLst>
          </p:cNvPr>
          <p:cNvSpPr txBox="1"/>
          <p:nvPr/>
        </p:nvSpPr>
        <p:spPr>
          <a:xfrm>
            <a:off x="11000648" y="647952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TUNING IN</a:t>
            </a:r>
          </a:p>
        </p:txBody>
      </p:sp>
    </p:spTree>
    <p:extLst>
      <p:ext uri="{BB962C8B-B14F-4D97-AF65-F5344CB8AC3E}">
        <p14:creationId xmlns:p14="http://schemas.microsoft.com/office/powerpoint/2010/main" val="152099459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40301E-9F91-41DA-A057-3542BC179466}"/>
              </a:ext>
            </a:extLst>
          </p:cNvPr>
          <p:cNvSpPr txBox="1"/>
          <p:nvPr/>
        </p:nvSpPr>
        <p:spPr>
          <a:xfrm>
            <a:off x="5381702" y="6594940"/>
            <a:ext cx="1428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Speak Pro" panose="020B0504020101020102" pitchFamily="34" charset="0"/>
              </a:rPr>
              <a:t>Source: </a:t>
            </a:r>
            <a:r>
              <a:rPr lang="en-AU" sz="1050" dirty="0">
                <a:latin typeface="Speak Pro" panose="020B0504020101020102" pitchFamily="34" charset="0"/>
                <a:hlinkClick r:id="rId2"/>
              </a:rPr>
              <a:t>ABC Education</a:t>
            </a:r>
            <a:endParaRPr lang="en-AU" sz="1050" dirty="0">
              <a:latin typeface="Speak Pro" panose="020B0504020101020102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2B7AE-AFD2-46B8-9C8C-B948E6D1188D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1A33A-544B-4D82-9296-043528AF9796}"/>
              </a:ext>
            </a:extLst>
          </p:cNvPr>
          <p:cNvSpPr txBox="1"/>
          <p:nvPr/>
        </p:nvSpPr>
        <p:spPr>
          <a:xfrm>
            <a:off x="11000648" y="647952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TUNING IN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B3BA3517-5E89-4E47-A925-6D8D456F1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43"/>
            <a:ext cx="12192000" cy="646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7203"/>
      </p:ext>
    </p:extLst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F949-27B3-4D62-92DA-76FF014F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5400" dirty="0">
                <a:latin typeface="AR DARLING" panose="02000000000000000000" pitchFamily="2" charset="0"/>
              </a:rPr>
              <a:t>3 2 1 Bridge – Thinking Routine</a:t>
            </a: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50C60972-B2A8-415D-AF48-3C0280036C43}"/>
              </a:ext>
            </a:extLst>
          </p:cNvPr>
          <p:cNvSpPr/>
          <p:nvPr/>
        </p:nvSpPr>
        <p:spPr>
          <a:xfrm>
            <a:off x="642670" y="2484405"/>
            <a:ext cx="3459190" cy="3488523"/>
          </a:xfrm>
          <a:prstGeom prst="foldedCorner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dirty="0">
                <a:latin typeface="Speak Pro" panose="020B0504020101020102" pitchFamily="34" charset="0"/>
              </a:rPr>
              <a:t>3 </a:t>
            </a:r>
            <a:r>
              <a:rPr lang="en-AU" sz="2800" dirty="0">
                <a:latin typeface="Speak Pro" panose="020B0504020101020102" pitchFamily="34" charset="0"/>
              </a:rPr>
              <a:t>things you think you know about the relationship between plants, animals and the environment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06D78C1-2BAE-4339-8DC5-3A139F828BF8}"/>
              </a:ext>
            </a:extLst>
          </p:cNvPr>
          <p:cNvSpPr/>
          <p:nvPr/>
        </p:nvSpPr>
        <p:spPr>
          <a:xfrm>
            <a:off x="4366405" y="2484406"/>
            <a:ext cx="3459189" cy="3488522"/>
          </a:xfrm>
          <a:prstGeom prst="foldedCorner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dirty="0">
                <a:latin typeface="Speak Pro" panose="020B0504020101020102" pitchFamily="34" charset="0"/>
              </a:rPr>
              <a:t>2 </a:t>
            </a:r>
            <a:r>
              <a:rPr lang="en-AU" sz="2800" dirty="0">
                <a:latin typeface="Speak Pro" panose="020B0504020101020102" pitchFamily="34" charset="0"/>
              </a:rPr>
              <a:t>questions you have about these relationships</a:t>
            </a:r>
          </a:p>
          <a:p>
            <a:pPr algn="ctr"/>
            <a:endParaRPr lang="en-AU" sz="2800" dirty="0">
              <a:latin typeface="Speak Pro" panose="020B0504020101020102" pitchFamily="34" charset="0"/>
            </a:endParaRPr>
          </a:p>
          <a:p>
            <a:pPr algn="ctr"/>
            <a:endParaRPr lang="en-AU" sz="2800" dirty="0">
              <a:latin typeface="Speak Pro" panose="020B0504020101020102" pitchFamily="34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72F0F408-3EBD-492F-9C6A-D979D4DD1846}"/>
              </a:ext>
            </a:extLst>
          </p:cNvPr>
          <p:cNvSpPr/>
          <p:nvPr/>
        </p:nvSpPr>
        <p:spPr>
          <a:xfrm>
            <a:off x="8090139" y="2484404"/>
            <a:ext cx="3459188" cy="3488521"/>
          </a:xfrm>
          <a:prstGeom prst="foldedCorne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dirty="0">
                <a:latin typeface="Speak Pro" panose="020B0504020101020102" pitchFamily="34" charset="0"/>
              </a:rPr>
              <a:t>1 </a:t>
            </a:r>
            <a:r>
              <a:rPr lang="en-AU" sz="2800" dirty="0">
                <a:latin typeface="Speak Pro" panose="020B0504020101020102" pitchFamily="34" charset="0"/>
              </a:rPr>
              <a:t>thing that currently challenges or puzzles you about these relationships</a:t>
            </a:r>
          </a:p>
          <a:p>
            <a:pPr algn="ctr"/>
            <a:endParaRPr lang="en-AU" sz="2800" dirty="0">
              <a:latin typeface="Speak Pro" panose="020B05040201010201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0A183-D07B-43D8-93B4-3599578A5035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7B3C1-EB52-4D38-B8D1-253DA4A1C80E}"/>
              </a:ext>
            </a:extLst>
          </p:cNvPr>
          <p:cNvSpPr txBox="1"/>
          <p:nvPr/>
        </p:nvSpPr>
        <p:spPr>
          <a:xfrm>
            <a:off x="11000648" y="647952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TUNING IN</a:t>
            </a:r>
          </a:p>
        </p:txBody>
      </p:sp>
    </p:spTree>
    <p:extLst>
      <p:ext uri="{BB962C8B-B14F-4D97-AF65-F5344CB8AC3E}">
        <p14:creationId xmlns:p14="http://schemas.microsoft.com/office/powerpoint/2010/main" val="87901338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184C99-CAB5-4B87-9199-B30A6135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3DF680-C1AE-473A-AF83-BB1531CC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504825"/>
            <a:ext cx="10810875" cy="5791200"/>
          </a:xfrm>
          <a:solidFill>
            <a:schemeClr val="bg1">
              <a:alpha val="56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AU" sz="11500" dirty="0">
                <a:latin typeface="AR CARTER" panose="02000000000000000000" pitchFamily="2" charset="0"/>
              </a:rPr>
              <a:t>How are environments and living things interdependent?</a:t>
            </a:r>
          </a:p>
        </p:txBody>
      </p:sp>
    </p:spTree>
    <p:extLst>
      <p:ext uri="{BB962C8B-B14F-4D97-AF65-F5344CB8AC3E}">
        <p14:creationId xmlns:p14="http://schemas.microsoft.com/office/powerpoint/2010/main" val="4075213868"/>
      </p:ext>
    </p:extLst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F949-27B3-4D62-92DA-76FF014F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5400" dirty="0">
                <a:latin typeface="AR DARLING" panose="02000000000000000000" pitchFamily="2" charset="0"/>
              </a:rPr>
              <a:t>Exploring Vocabulary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0A183-D07B-43D8-93B4-3599578A5035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7B3C1-EB52-4D38-B8D1-253DA4A1C80E}"/>
              </a:ext>
            </a:extLst>
          </p:cNvPr>
          <p:cNvSpPr txBox="1"/>
          <p:nvPr/>
        </p:nvSpPr>
        <p:spPr>
          <a:xfrm>
            <a:off x="10334445" y="6479524"/>
            <a:ext cx="185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AF124D1-404C-4936-94DC-41E055A099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773566"/>
              </p:ext>
            </p:extLst>
          </p:nvPr>
        </p:nvGraphicFramePr>
        <p:xfrm>
          <a:off x="431321" y="2001328"/>
          <a:ext cx="11499011" cy="4478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5781259"/>
      </p:ext>
    </p:extLst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C54CD-18AD-4C14-900D-433EC2E7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6600" dirty="0">
                <a:latin typeface="AR DARLING" panose="02000000000000000000" pitchFamily="2" charset="0"/>
              </a:rPr>
              <a:t>Research Task – The Bee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B1BA6-D8E3-48CF-A383-01FB92194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717" y="2147977"/>
            <a:ext cx="5492611" cy="4331547"/>
          </a:xfrm>
          <a:solidFill>
            <a:schemeClr val="bg1">
              <a:lumMod val="95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AU" b="1" u="sng" dirty="0">
                <a:latin typeface="Speak Pro" panose="020B0504020101020102" pitchFamily="34" charset="0"/>
              </a:rPr>
              <a:t>Task:</a:t>
            </a:r>
          </a:p>
          <a:p>
            <a:pPr marL="0" indent="0">
              <a:buNone/>
            </a:pPr>
            <a:r>
              <a:rPr lang="en-AU" b="1" dirty="0">
                <a:latin typeface="Speak Pro" panose="020B0504020101020102" pitchFamily="34" charset="0"/>
              </a:rPr>
              <a:t>Gather information using a variety of sources to answer the following questions:</a:t>
            </a:r>
          </a:p>
          <a:p>
            <a:r>
              <a:rPr lang="en-AU" dirty="0">
                <a:latin typeface="Speak Pro" panose="020B0504020101020102" pitchFamily="34" charset="0"/>
              </a:rPr>
              <a:t>Why do we need bees?</a:t>
            </a:r>
          </a:p>
          <a:p>
            <a:r>
              <a:rPr lang="en-AU" dirty="0">
                <a:latin typeface="Speak Pro" panose="020B0504020101020102" pitchFamily="34" charset="0"/>
              </a:rPr>
              <a:t>What happens when bees collect nectar?</a:t>
            </a:r>
          </a:p>
          <a:p>
            <a:r>
              <a:rPr lang="en-AU" dirty="0">
                <a:latin typeface="Speak Pro" panose="020B0504020101020102" pitchFamily="34" charset="0"/>
              </a:rPr>
              <a:t>Where did our honey bees come from? Why?</a:t>
            </a:r>
          </a:p>
          <a:p>
            <a:r>
              <a:rPr lang="en-AU" dirty="0">
                <a:latin typeface="Speak Pro" panose="020B0504020101020102" pitchFamily="34" charset="0"/>
              </a:rPr>
              <a:t>What are three types of honey bees living in a beehive?</a:t>
            </a:r>
          </a:p>
          <a:p>
            <a:r>
              <a:rPr lang="en-AU" dirty="0">
                <a:latin typeface="Speak Pro" panose="020B0504020101020102" pitchFamily="34" charset="0"/>
              </a:rPr>
              <a:t>Why are our honey bees in danger? </a:t>
            </a:r>
          </a:p>
          <a:p>
            <a:r>
              <a:rPr lang="en-AU" dirty="0">
                <a:latin typeface="Speak Pro" panose="020B0504020101020102" pitchFamily="34" charset="0"/>
              </a:rPr>
              <a:t>What impact would this have on other living things?</a:t>
            </a:r>
          </a:p>
          <a:p>
            <a:r>
              <a:rPr lang="en-AU" dirty="0">
                <a:latin typeface="Speak Pro" panose="020B0504020101020102" pitchFamily="34" charset="0"/>
              </a:rPr>
              <a:t>Why might the honey bee be important to the survival of plants?</a:t>
            </a:r>
          </a:p>
          <a:p>
            <a:r>
              <a:rPr lang="en-AU" dirty="0">
                <a:latin typeface="Speak Pro" panose="020B0504020101020102" pitchFamily="34" charset="0"/>
              </a:rPr>
              <a:t>How might we protect and reduce the threat to honey bees across Australia?</a:t>
            </a:r>
          </a:p>
          <a:p>
            <a:endParaRPr lang="en-AU" dirty="0">
              <a:latin typeface="Speak Pro" panose="020B0504020101020102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B1C5F-A1A1-4916-AA4E-A2612B994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147977"/>
            <a:ext cx="5368736" cy="4331547"/>
          </a:xfrm>
          <a:solidFill>
            <a:schemeClr val="bg1">
              <a:lumMod val="95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AU" b="1" u="sng" dirty="0">
                <a:latin typeface="Speak Pro" panose="020B0504020101020102" pitchFamily="34" charset="0"/>
              </a:rPr>
              <a:t>Success Criteria:</a:t>
            </a:r>
          </a:p>
          <a:p>
            <a:pPr marL="0" indent="0">
              <a:buNone/>
            </a:pPr>
            <a:r>
              <a:rPr lang="en-AU" b="1" dirty="0">
                <a:latin typeface="Speak Pro" panose="020B0504020101020102" pitchFamily="34" charset="0"/>
              </a:rPr>
              <a:t>Present information in an informative brochure about the importance of bees to other living things, including:</a:t>
            </a:r>
          </a:p>
          <a:p>
            <a:r>
              <a:rPr lang="en-AU" dirty="0">
                <a:latin typeface="Speak Pro" panose="020B0504020101020102" pitchFamily="34" charset="0"/>
              </a:rPr>
              <a:t>Explanation of the role of the honey bee in food production and the impact on us and other living things if it disappeared</a:t>
            </a:r>
          </a:p>
          <a:p>
            <a:r>
              <a:rPr lang="en-AU" dirty="0">
                <a:latin typeface="Speak Pro" panose="020B0504020101020102" pitchFamily="34" charset="0"/>
              </a:rPr>
              <a:t>Outline ways to protect the honey bee</a:t>
            </a:r>
          </a:p>
          <a:p>
            <a:r>
              <a:rPr lang="en-AU" dirty="0">
                <a:latin typeface="Speak Pro" panose="020B0504020101020102" pitchFamily="34" charset="0"/>
              </a:rPr>
              <a:t>Appropriate information, facts and statistics gathered and recorded in students own words</a:t>
            </a:r>
          </a:p>
          <a:p>
            <a:r>
              <a:rPr lang="en-AU" dirty="0">
                <a:latin typeface="Speak Pro" panose="020B0504020101020102" pitchFamily="34" charset="0"/>
              </a:rPr>
              <a:t>Use of informative text features, such as headings, subheadings and technical vocabulary </a:t>
            </a:r>
          </a:p>
          <a:p>
            <a:r>
              <a:rPr lang="en-AU" dirty="0">
                <a:latin typeface="Speak Pro" panose="020B0504020101020102" pitchFamily="34" charset="0"/>
              </a:rPr>
              <a:t>Use of appropriate images, text and/or multimedia to support the informative text</a:t>
            </a:r>
          </a:p>
          <a:p>
            <a:r>
              <a:rPr lang="en-AU" dirty="0">
                <a:latin typeface="Speak Pro" panose="020B0504020101020102" pitchFamily="34" charset="0"/>
              </a:rPr>
              <a:t>List sources used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4EC964-C669-45C5-837D-6B1A2FB2E93D}"/>
              </a:ext>
            </a:extLst>
          </p:cNvPr>
          <p:cNvSpPr/>
          <p:nvPr/>
        </p:nvSpPr>
        <p:spPr>
          <a:xfrm rot="5400000">
            <a:off x="8856015" y="3143539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For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43D6A-E611-4A6E-91D4-9B9A5C5D10C5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F719-0A26-477E-A119-E119FAB50277}"/>
              </a:ext>
            </a:extLst>
          </p:cNvPr>
          <p:cNvSpPr txBox="1"/>
          <p:nvPr/>
        </p:nvSpPr>
        <p:spPr>
          <a:xfrm>
            <a:off x="10334445" y="6479524"/>
            <a:ext cx="185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pic>
        <p:nvPicPr>
          <p:cNvPr id="5122" name="Picture 2" descr="Google Classroom reaches 100 million Play Store downloads - 9to5Google">
            <a:extLst>
              <a:ext uri="{FF2B5EF4-FFF2-40B4-BE49-F238E27FC236}">
                <a16:creationId xmlns:a16="http://schemas.microsoft.com/office/drawing/2014/main" id="{19FDC133-9860-4B48-ADA6-671B23949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2" t="20920" r="30165" b="25024"/>
          <a:stretch/>
        </p:blipFill>
        <p:spPr bwMode="auto">
          <a:xfrm>
            <a:off x="5522239" y="5848105"/>
            <a:ext cx="1354785" cy="92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rtoon Bee | Bee images, Bee drawing, Cartoon bee">
            <a:extLst>
              <a:ext uri="{FF2B5EF4-FFF2-40B4-BE49-F238E27FC236}">
                <a16:creationId xmlns:a16="http://schemas.microsoft.com/office/drawing/2014/main" id="{48E17323-B51A-4D48-B817-AF1B98EE7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907">
            <a:off x="10535581" y="178303"/>
            <a:ext cx="1519709" cy="108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052077"/>
      </p:ext>
    </p:extLst>
  </p:cSld>
  <p:clrMapOvr>
    <a:masterClrMapping/>
  </p:clrMapOvr>
  <p:transition spd="slow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F949-27B3-4D62-92DA-76FF014F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5400" dirty="0">
                <a:latin typeface="AR DARLING" panose="02000000000000000000" pitchFamily="2" charset="0"/>
              </a:rPr>
              <a:t>The 3 Y’s – Thinking Routine</a:t>
            </a: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50C60972-B2A8-415D-AF48-3C0280036C43}"/>
              </a:ext>
            </a:extLst>
          </p:cNvPr>
          <p:cNvSpPr/>
          <p:nvPr/>
        </p:nvSpPr>
        <p:spPr>
          <a:xfrm>
            <a:off x="642670" y="2484405"/>
            <a:ext cx="3459190" cy="3488523"/>
          </a:xfrm>
          <a:prstGeom prst="foldedCorne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latin typeface="Speak Pro" panose="020B0504020101020102" pitchFamily="34" charset="0"/>
              </a:rPr>
              <a:t>Why do honey bees matter to me?</a:t>
            </a:r>
            <a:endParaRPr lang="en-AU" dirty="0">
              <a:latin typeface="Speak Pro" panose="020B0504020101020102" pitchFamily="34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06D78C1-2BAE-4339-8DC5-3A139F828BF8}"/>
              </a:ext>
            </a:extLst>
          </p:cNvPr>
          <p:cNvSpPr/>
          <p:nvPr/>
        </p:nvSpPr>
        <p:spPr>
          <a:xfrm>
            <a:off x="4366405" y="2484406"/>
            <a:ext cx="3459189" cy="3488522"/>
          </a:xfrm>
          <a:prstGeom prst="foldedCorne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latin typeface="Speak Pro" panose="020B0504020101020102" pitchFamily="34" charset="0"/>
              </a:rPr>
              <a:t>Why do honey bees matter to my community?</a:t>
            </a:r>
          </a:p>
          <a:p>
            <a:pPr algn="ctr"/>
            <a:endParaRPr lang="en-AU" sz="2000" dirty="0">
              <a:latin typeface="Speak Pro" panose="020B0504020101020102" pitchFamily="34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72F0F408-3EBD-492F-9C6A-D979D4DD1846}"/>
              </a:ext>
            </a:extLst>
          </p:cNvPr>
          <p:cNvSpPr/>
          <p:nvPr/>
        </p:nvSpPr>
        <p:spPr>
          <a:xfrm>
            <a:off x="8090139" y="2484404"/>
            <a:ext cx="3459188" cy="3488521"/>
          </a:xfrm>
          <a:prstGeom prst="foldedCorner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>
                <a:latin typeface="Speak Pro" panose="020B0504020101020102" pitchFamily="34" charset="0"/>
              </a:rPr>
              <a:t>Why might honey bees matter to the world?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0A183-D07B-43D8-93B4-3599578A5035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4DE2BC-B421-41CD-80F2-53AF91326BAD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Of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4E8D3-9880-4E33-9A52-0173BD939106}"/>
              </a:ext>
            </a:extLst>
          </p:cNvPr>
          <p:cNvSpPr txBox="1"/>
          <p:nvPr/>
        </p:nvSpPr>
        <p:spPr>
          <a:xfrm>
            <a:off x="10334445" y="6479524"/>
            <a:ext cx="185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</p:spTree>
    <p:extLst>
      <p:ext uri="{BB962C8B-B14F-4D97-AF65-F5344CB8AC3E}">
        <p14:creationId xmlns:p14="http://schemas.microsoft.com/office/powerpoint/2010/main" val="66049198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784D37-31DE-4670-904B-09F2F52C84EC}"/>
              </a:ext>
            </a:extLst>
          </p:cNvPr>
          <p:cNvSpPr txBox="1"/>
          <p:nvPr/>
        </p:nvSpPr>
        <p:spPr>
          <a:xfrm>
            <a:off x="10317193" y="6456980"/>
            <a:ext cx="181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87355B-4366-4B54-B386-6040801C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574" y="137143"/>
            <a:ext cx="5214672" cy="843932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solidFill>
                  <a:schemeClr val="accent5"/>
                </a:solidFill>
                <a:latin typeface="AR DARLING" panose="02000000000000000000" pitchFamily="2" charset="0"/>
                <a:ea typeface="CreativeFonts1" panose="02000603000000000000" pitchFamily="2" charset="0"/>
              </a:rPr>
              <a:t>Bee Friendly Garden – Design Challenge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097FBF-630A-4019-ADAA-12B7C3AE0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575" y="1590675"/>
            <a:ext cx="4942138" cy="4849106"/>
          </a:xfrm>
        </p:spPr>
        <p:txBody>
          <a:bodyPr>
            <a:normAutofit lnSpcReduction="10000"/>
          </a:bodyPr>
          <a:lstStyle/>
          <a:p>
            <a:pPr marL="0" indent="-164592">
              <a:buNone/>
            </a:pPr>
            <a:r>
              <a:rPr lang="en-AU" b="1" u="sng" dirty="0">
                <a:latin typeface="Speak Pro" panose="020B0504020101020102" pitchFamily="34" charset="0"/>
              </a:rPr>
              <a:t>Task:</a:t>
            </a:r>
            <a:r>
              <a:rPr lang="en-AU" b="1" dirty="0">
                <a:latin typeface="Speak Pro" panose="020B0504020101020102" pitchFamily="34" charset="0"/>
              </a:rPr>
              <a:t> Investigate and develop a proposal for a school garden that is bee friendly.</a:t>
            </a:r>
          </a:p>
          <a:p>
            <a:pPr marL="178308" indent="-342900">
              <a:buFont typeface="Wingdings" panose="05000000000000000000" pitchFamily="2" charset="2"/>
              <a:buChar char="§"/>
            </a:pPr>
            <a:r>
              <a:rPr lang="en-AU" dirty="0">
                <a:latin typeface="Speak Pro" panose="020B0504020101020102" pitchFamily="34" charset="0"/>
              </a:rPr>
              <a:t>What things might we need to consider?</a:t>
            </a:r>
          </a:p>
          <a:p>
            <a:pPr marL="178308" indent="-342900">
              <a:buFont typeface="Wingdings" panose="05000000000000000000" pitchFamily="2" charset="2"/>
              <a:buChar char="§"/>
            </a:pPr>
            <a:r>
              <a:rPr lang="en-AU" dirty="0">
                <a:latin typeface="Speak Pro" panose="020B0504020101020102" pitchFamily="34" charset="0"/>
              </a:rPr>
              <a:t>What challenges might we face?</a:t>
            </a:r>
          </a:p>
          <a:p>
            <a:pPr marL="178308" indent="-342900">
              <a:buFont typeface="Wingdings" panose="05000000000000000000" pitchFamily="2" charset="2"/>
              <a:buChar char="§"/>
            </a:pPr>
            <a:r>
              <a:rPr lang="en-AU" dirty="0">
                <a:latin typeface="Speak Pro" panose="020B0504020101020102" pitchFamily="34" charset="0"/>
              </a:rPr>
              <a:t>What solutions might solve help us overcome the challenges of this project?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FB92E7-860A-4EDD-9655-F4D194EEBDD6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For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ECE2F-D3B0-4A0A-82C2-A5D4C0C0F62E}"/>
              </a:ext>
            </a:extLst>
          </p:cNvPr>
          <p:cNvSpPr txBox="1"/>
          <p:nvPr/>
        </p:nvSpPr>
        <p:spPr>
          <a:xfrm>
            <a:off x="1294751" y="6508739"/>
            <a:ext cx="16289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Speak Pro" panose="020B0504020101020102" pitchFamily="34" charset="0"/>
              </a:rPr>
              <a:t>Source: </a:t>
            </a:r>
            <a:r>
              <a:rPr lang="en-AU" sz="1100" dirty="0">
                <a:solidFill>
                  <a:schemeClr val="bg1"/>
                </a:solidFill>
                <a:latin typeface="Speak Pro" panose="020B0504020101020102" pitchFamily="34" charset="0"/>
                <a:hlinkClick r:id="rId2"/>
              </a:rPr>
              <a:t>The Conversation</a:t>
            </a:r>
            <a:endParaRPr lang="en-AU" sz="1100" dirty="0">
              <a:solidFill>
                <a:schemeClr val="bg1"/>
              </a:solidFill>
              <a:latin typeface="Speak Pro" panose="020B0504020101020102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B6C47-1A52-4C2E-B46E-904D0F763440}"/>
              </a:ext>
            </a:extLst>
          </p:cNvPr>
          <p:cNvSpPr txBox="1"/>
          <p:nvPr/>
        </p:nvSpPr>
        <p:spPr>
          <a:xfrm>
            <a:off x="6095999" y="6572396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C97A1-7D57-436D-B3DA-0D85D996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23" y="224465"/>
            <a:ext cx="6303750" cy="62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78270"/>
      </p:ext>
    </p:extLst>
  </p:cSld>
  <p:clrMapOvr>
    <a:masterClrMapping/>
  </p:clrMapOvr>
  <p:transition spd="slow"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784D37-31DE-4670-904B-09F2F52C84EC}"/>
              </a:ext>
            </a:extLst>
          </p:cNvPr>
          <p:cNvSpPr txBox="1"/>
          <p:nvPr/>
        </p:nvSpPr>
        <p:spPr>
          <a:xfrm>
            <a:off x="10317193" y="6456980"/>
            <a:ext cx="181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87355B-4366-4B54-B386-6040801C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574" y="137143"/>
            <a:ext cx="5214672" cy="843932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solidFill>
                  <a:schemeClr val="accent5"/>
                </a:solidFill>
                <a:latin typeface="AR DARLING" panose="02000000000000000000" pitchFamily="2" charset="0"/>
                <a:ea typeface="CreativeFonts1" panose="02000603000000000000" pitchFamily="2" charset="0"/>
              </a:rPr>
              <a:t>Bee Friendly Garden – Design Challenge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097FBF-630A-4019-ADAA-12B7C3AE0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575" y="1590675"/>
            <a:ext cx="4942138" cy="4849106"/>
          </a:xfrm>
        </p:spPr>
        <p:txBody>
          <a:bodyPr>
            <a:normAutofit/>
          </a:bodyPr>
          <a:lstStyle/>
          <a:p>
            <a:pPr marL="0" indent="-164592">
              <a:buNone/>
            </a:pPr>
            <a:r>
              <a:rPr lang="en-AU" b="1" u="sng" dirty="0">
                <a:latin typeface="Speak Pro" panose="020B0504020101020102" pitchFamily="34" charset="0"/>
              </a:rPr>
              <a:t>Exploring the School Grounds:</a:t>
            </a:r>
            <a:endParaRPr lang="en-AU" dirty="0">
              <a:latin typeface="Speak Pro" panose="020B0504020101020102" pitchFamily="34" charset="0"/>
            </a:endParaRPr>
          </a:p>
          <a:p>
            <a:pPr marL="0" indent="-164592">
              <a:buNone/>
            </a:pPr>
            <a:r>
              <a:rPr lang="en-AU" b="1" dirty="0">
                <a:latin typeface="Speak Pro" panose="020B0504020101020102" pitchFamily="34" charset="0"/>
              </a:rPr>
              <a:t>Use the iPad devices to take photographs of potential places a bee friendly garden could be established. </a:t>
            </a:r>
          </a:p>
          <a:p>
            <a:pPr marL="0" indent="-164592">
              <a:buNone/>
            </a:pPr>
            <a:r>
              <a:rPr lang="en-AU" b="1" dirty="0">
                <a:latin typeface="Speak Pro" panose="020B0504020101020102" pitchFamily="34" charset="0"/>
              </a:rPr>
              <a:t>Record the locations on a blank map of the school.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FB92E7-860A-4EDD-9655-F4D194EEBDD6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For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ECE2F-D3B0-4A0A-82C2-A5D4C0C0F62E}"/>
              </a:ext>
            </a:extLst>
          </p:cNvPr>
          <p:cNvSpPr txBox="1"/>
          <p:nvPr/>
        </p:nvSpPr>
        <p:spPr>
          <a:xfrm>
            <a:off x="2201940" y="5908162"/>
            <a:ext cx="16962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Speak Pro" panose="020B0504020101020102" pitchFamily="34" charset="0"/>
              </a:rPr>
              <a:t>Source: </a:t>
            </a: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Speak Pro" panose="020B0504020101020102" pitchFamily="34" charset="0"/>
                <a:hlinkClick r:id="rId2"/>
              </a:rPr>
              <a:t>NSW Government </a:t>
            </a:r>
            <a:endParaRPr lang="en-AU" sz="1100" dirty="0">
              <a:solidFill>
                <a:schemeClr val="bg1"/>
              </a:solidFill>
              <a:latin typeface="Speak Pro" panose="020B0504020101020102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B6C47-1A52-4C2E-B46E-904D0F763440}"/>
              </a:ext>
            </a:extLst>
          </p:cNvPr>
          <p:cNvSpPr txBox="1"/>
          <p:nvPr/>
        </p:nvSpPr>
        <p:spPr>
          <a:xfrm>
            <a:off x="60385" y="6572396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pic>
        <p:nvPicPr>
          <p:cNvPr id="6150" name="Picture 6" descr="Home - Tumut Public School">
            <a:extLst>
              <a:ext uri="{FF2B5EF4-FFF2-40B4-BE49-F238E27FC236}">
                <a16:creationId xmlns:a16="http://schemas.microsoft.com/office/drawing/2014/main" id="{039B7B19-71C3-4B08-BC66-51F615C6E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4"/>
          <a:stretch/>
        </p:blipFill>
        <p:spPr bwMode="auto">
          <a:xfrm>
            <a:off x="0" y="754901"/>
            <a:ext cx="6505573" cy="512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386139"/>
      </p:ext>
    </p:extLst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784D37-31DE-4670-904B-09F2F52C84EC}"/>
              </a:ext>
            </a:extLst>
          </p:cNvPr>
          <p:cNvSpPr txBox="1"/>
          <p:nvPr/>
        </p:nvSpPr>
        <p:spPr>
          <a:xfrm>
            <a:off x="10317193" y="6456980"/>
            <a:ext cx="181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87355B-4366-4B54-B386-6040801C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574" y="137143"/>
            <a:ext cx="5214672" cy="843932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solidFill>
                  <a:schemeClr val="accent5"/>
                </a:solidFill>
                <a:latin typeface="AR DARLING" panose="02000000000000000000" pitchFamily="2" charset="0"/>
                <a:ea typeface="CreativeFonts1" panose="02000603000000000000" pitchFamily="2" charset="0"/>
              </a:rPr>
              <a:t>Bee Friendly Garden – Design Challenge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097FBF-630A-4019-ADAA-12B7C3AE0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575" y="1590675"/>
            <a:ext cx="4942138" cy="4849106"/>
          </a:xfrm>
        </p:spPr>
        <p:txBody>
          <a:bodyPr>
            <a:normAutofit lnSpcReduction="10000"/>
          </a:bodyPr>
          <a:lstStyle/>
          <a:p>
            <a:pPr marL="0" indent="-164592">
              <a:buNone/>
            </a:pPr>
            <a:r>
              <a:rPr lang="en-AU" sz="1600" b="1" u="sng" dirty="0">
                <a:latin typeface="Speak Pro" panose="020B0504020101020102" pitchFamily="34" charset="0"/>
              </a:rPr>
              <a:t>Task I:</a:t>
            </a:r>
            <a:r>
              <a:rPr lang="en-AU" sz="1600" b="1" dirty="0">
                <a:latin typeface="Speak Pro" panose="020B0504020101020102" pitchFamily="34" charset="0"/>
              </a:rPr>
              <a:t> Examine suitable plants for our bee friendly garden.</a:t>
            </a:r>
          </a:p>
          <a:p>
            <a:pPr marL="292608" indent="-457200">
              <a:buFont typeface="Wingdings" panose="05000000000000000000" pitchFamily="2" charset="2"/>
              <a:buChar char="§"/>
            </a:pPr>
            <a:r>
              <a:rPr lang="en-AU" sz="1600" dirty="0">
                <a:latin typeface="Speak Pro" panose="020B0504020101020102" pitchFamily="34" charset="0"/>
              </a:rPr>
              <a:t>What climate zone do we live in?</a:t>
            </a:r>
          </a:p>
          <a:p>
            <a:pPr marL="292608" indent="-457200">
              <a:buFont typeface="Wingdings" panose="05000000000000000000" pitchFamily="2" charset="2"/>
              <a:buChar char="§"/>
            </a:pPr>
            <a:r>
              <a:rPr lang="en-AU" sz="1600" dirty="0">
                <a:latin typeface="Speak Pro" panose="020B0504020101020102" pitchFamily="34" charset="0"/>
              </a:rPr>
              <a:t>What kind of plants best grow in this climate zone?</a:t>
            </a:r>
          </a:p>
          <a:p>
            <a:pPr marL="292608" indent="-457200">
              <a:buFont typeface="Wingdings" panose="05000000000000000000" pitchFamily="2" charset="2"/>
              <a:buChar char="§"/>
            </a:pPr>
            <a:r>
              <a:rPr lang="en-AU" sz="1600" dirty="0">
                <a:latin typeface="Speak Pro" panose="020B0504020101020102" pitchFamily="34" charset="0"/>
              </a:rPr>
              <a:t>Which plants would be most suitable for a school garden?</a:t>
            </a:r>
          </a:p>
          <a:p>
            <a:pPr marL="0" indent="0">
              <a:buNone/>
            </a:pPr>
            <a:endParaRPr lang="en-AU" sz="1600" b="1" u="sng" dirty="0">
              <a:latin typeface="Speak Pro" panose="020B0504020101020102" pitchFamily="34" charset="0"/>
            </a:endParaRPr>
          </a:p>
          <a:p>
            <a:pPr marL="0" indent="0">
              <a:buNone/>
            </a:pPr>
            <a:r>
              <a:rPr lang="en-AU" sz="1600" b="1" u="sng" dirty="0">
                <a:latin typeface="Speak Pro" panose="020B0504020101020102" pitchFamily="34" charset="0"/>
              </a:rPr>
              <a:t>Task II: </a:t>
            </a:r>
            <a:r>
              <a:rPr lang="en-AU" sz="1600" dirty="0">
                <a:latin typeface="Speak Pro" panose="020B0504020101020102" pitchFamily="34" charset="0"/>
              </a:rPr>
              <a:t> </a:t>
            </a:r>
            <a:r>
              <a:rPr lang="en-AU" sz="1600" b="1" dirty="0">
                <a:latin typeface="Speak Pro" panose="020B0504020101020102" pitchFamily="34" charset="0"/>
              </a:rPr>
              <a:t>Design the garden using grid paper.</a:t>
            </a:r>
            <a:endParaRPr lang="en-AU" sz="1600" dirty="0">
              <a:latin typeface="Speak Pro" panose="020B0504020101020102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AU" sz="1600" dirty="0">
                <a:latin typeface="Speak Pro" panose="020B0504020101020102" pitchFamily="34" charset="0"/>
              </a:rPr>
              <a:t>Include a colour key for the plants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1600" dirty="0">
                <a:latin typeface="Speak Pro" panose="020B0504020101020102" pitchFamily="34" charset="0"/>
              </a:rPr>
              <a:t>Include measurements to show the size of the garden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1600" dirty="0">
                <a:latin typeface="Speak Pro" panose="020B0504020101020102" pitchFamily="34" charset="0"/>
              </a:rPr>
              <a:t>Include a title for your garden design.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1600" dirty="0">
                <a:latin typeface="Speak Pro" panose="020B0504020101020102" pitchFamily="34" charset="0"/>
              </a:rPr>
              <a:t>Identify the location of the garden in the school.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1600" u="sng" dirty="0">
                <a:latin typeface="Speak Pro" panose="020B0504020101020102" pitchFamily="34" charset="0"/>
              </a:rPr>
              <a:t>Challenge:</a:t>
            </a:r>
            <a:r>
              <a:rPr lang="en-AU" sz="1600" dirty="0">
                <a:latin typeface="Speak Pro" panose="020B0504020101020102" pitchFamily="34" charset="0"/>
              </a:rPr>
              <a:t> determine how much it might cost to install the garden at school. </a:t>
            </a:r>
            <a:endParaRPr lang="en-AU" sz="1600" u="sng" dirty="0">
              <a:latin typeface="Speak Pro" panose="020B0504020101020102" pitchFamily="34" charset="0"/>
            </a:endParaRPr>
          </a:p>
          <a:p>
            <a:pPr marL="292608" indent="-457200">
              <a:buFont typeface="Wingdings" panose="05000000000000000000" pitchFamily="2" charset="2"/>
              <a:buChar char="§"/>
            </a:pPr>
            <a:endParaRPr lang="en-AU" sz="1600" dirty="0">
              <a:latin typeface="Speak Pro" panose="020B0504020101020102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FB92E7-860A-4EDD-9655-F4D194EEBDD6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For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ECE2F-D3B0-4A0A-82C2-A5D4C0C0F62E}"/>
              </a:ext>
            </a:extLst>
          </p:cNvPr>
          <p:cNvSpPr txBox="1"/>
          <p:nvPr/>
        </p:nvSpPr>
        <p:spPr>
          <a:xfrm>
            <a:off x="2302034" y="6575886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Speak Pro" panose="020B0504020101020102" pitchFamily="34" charset="0"/>
              </a:rPr>
              <a:t>Source: </a:t>
            </a:r>
            <a:r>
              <a:rPr lang="en-AU" sz="1100" dirty="0">
                <a:solidFill>
                  <a:schemeClr val="bg1"/>
                </a:solidFill>
                <a:latin typeface="Speak Pro" panose="020B0504020101020102" pitchFamily="34" charset="0"/>
                <a:hlinkClick r:id="rId2"/>
              </a:rPr>
              <a:t>Rural Industries</a:t>
            </a:r>
            <a:endParaRPr lang="en-AU" sz="1100" dirty="0">
              <a:solidFill>
                <a:schemeClr val="bg1"/>
              </a:solidFill>
              <a:latin typeface="Speak Pro" panose="020B0504020101020102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B6C47-1A52-4C2E-B46E-904D0F763440}"/>
              </a:ext>
            </a:extLst>
          </p:cNvPr>
          <p:cNvSpPr txBox="1"/>
          <p:nvPr/>
        </p:nvSpPr>
        <p:spPr>
          <a:xfrm>
            <a:off x="6095999" y="6572396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9C3BF-BC02-4140-A862-136E0287B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33040" cy="65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49756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08C7-5278-401F-92A8-3E013618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71" y="1362456"/>
            <a:ext cx="3390181" cy="2057400"/>
          </a:xfrm>
        </p:spPr>
        <p:txBody>
          <a:bodyPr>
            <a:noAutofit/>
          </a:bodyPr>
          <a:lstStyle/>
          <a:p>
            <a:pPr algn="ctr"/>
            <a:r>
              <a:rPr lang="en-AU" sz="4500" dirty="0">
                <a:solidFill>
                  <a:schemeClr val="accent3">
                    <a:lumMod val="75000"/>
                  </a:schemeClr>
                </a:solidFill>
                <a:latin typeface="AR DARLING" panose="02000000000000000000" pitchFamily="2" charset="0"/>
              </a:rPr>
              <a:t>Life Cycles of Living Things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56E598-0663-498C-927D-83BD5ADF3E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254" r="9254"/>
          <a:stretch>
            <a:fillRect/>
          </a:stretch>
        </p:blipFill>
        <p:spPr>
          <a:xfrm>
            <a:off x="4485736" y="267419"/>
            <a:ext cx="7530860" cy="63231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87F96-0D87-4E0A-B5F3-18D45A4F0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053" y="3558914"/>
            <a:ext cx="3099816" cy="2057400"/>
          </a:xfrm>
        </p:spPr>
        <p:txBody>
          <a:bodyPr>
            <a:normAutofit lnSpcReduction="10000"/>
          </a:bodyPr>
          <a:lstStyle/>
          <a:p>
            <a:pPr algn="ctr"/>
            <a:r>
              <a:rPr lang="en-AU" sz="2400" dirty="0">
                <a:latin typeface="Speak Pro" panose="020B0504020101020102" pitchFamily="34" charset="0"/>
              </a:rPr>
              <a:t>What are the similarities and differences between the life cycles of living things?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C346B-1453-41D2-84B0-264236B5971B}"/>
              </a:ext>
            </a:extLst>
          </p:cNvPr>
          <p:cNvSpPr txBox="1"/>
          <p:nvPr/>
        </p:nvSpPr>
        <p:spPr>
          <a:xfrm>
            <a:off x="60385" y="6530197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92D05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DDB18-556E-4A4A-993F-D215AA6DEC7B}"/>
              </a:ext>
            </a:extLst>
          </p:cNvPr>
          <p:cNvSpPr txBox="1"/>
          <p:nvPr/>
        </p:nvSpPr>
        <p:spPr>
          <a:xfrm>
            <a:off x="7550083" y="6276281"/>
            <a:ext cx="1527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chemeClr val="bg1"/>
                </a:solidFill>
                <a:latin typeface="Speak Pro" panose="020B0504020101020102" pitchFamily="34" charset="0"/>
              </a:rPr>
              <a:t>Source:</a:t>
            </a:r>
            <a:r>
              <a:rPr lang="en-AU" sz="1050" dirty="0">
                <a:latin typeface="Speak Pro" panose="020B0504020101020102" pitchFamily="34" charset="0"/>
              </a:rPr>
              <a:t> </a:t>
            </a:r>
            <a:r>
              <a:rPr lang="en-AU" sz="1050" dirty="0">
                <a:latin typeface="Speak Pro" panose="020B0504020101020102" pitchFamily="34" charset="0"/>
                <a:hlinkClick r:id="rId3"/>
              </a:rPr>
              <a:t>Training Industry</a:t>
            </a:r>
            <a:endParaRPr lang="en-AU" sz="1050" dirty="0">
              <a:latin typeface="Speak 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05617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784D37-31DE-4670-904B-09F2F52C84EC}"/>
              </a:ext>
            </a:extLst>
          </p:cNvPr>
          <p:cNvSpPr txBox="1"/>
          <p:nvPr/>
        </p:nvSpPr>
        <p:spPr>
          <a:xfrm>
            <a:off x="10317193" y="6456980"/>
            <a:ext cx="181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87355B-4366-4B54-B386-6040801C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574" y="137143"/>
            <a:ext cx="5214672" cy="843932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solidFill>
                  <a:schemeClr val="accent5"/>
                </a:solidFill>
                <a:latin typeface="AR DARLING" panose="02000000000000000000" pitchFamily="2" charset="0"/>
                <a:ea typeface="CreativeFonts1" panose="02000603000000000000" pitchFamily="2" charset="0"/>
              </a:rPr>
              <a:t>Bee Friendly Garden – Design Challenge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097FBF-630A-4019-ADAA-12B7C3AE0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575" y="1590675"/>
            <a:ext cx="4942138" cy="4849106"/>
          </a:xfrm>
        </p:spPr>
        <p:txBody>
          <a:bodyPr>
            <a:normAutofit/>
          </a:bodyPr>
          <a:lstStyle/>
          <a:p>
            <a:pPr marL="0" indent="-164592" algn="ctr">
              <a:buNone/>
            </a:pPr>
            <a:r>
              <a:rPr lang="en-AU" sz="3200" b="0" i="0" u="none" strike="noStrike" dirty="0">
                <a:solidFill>
                  <a:srgbClr val="000000"/>
                </a:solidFill>
                <a:effectLst/>
                <a:latin typeface="Speak Pro" panose="020B0504020101020102" pitchFamily="34" charset="0"/>
              </a:rPr>
              <a:t>Write a proposal to the Principal explaining why this garden should be built in our school and the benefits to us, our community and to bees, including the garden design.</a:t>
            </a:r>
            <a:endParaRPr lang="en-AU" sz="4400" dirty="0">
              <a:latin typeface="Speak Pro" panose="020B0504020101020102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FB92E7-860A-4EDD-9655-F4D194EEBDD6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Of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B6C47-1A52-4C2E-B46E-904D0F763440}"/>
              </a:ext>
            </a:extLst>
          </p:cNvPr>
          <p:cNvSpPr txBox="1"/>
          <p:nvPr/>
        </p:nvSpPr>
        <p:spPr>
          <a:xfrm>
            <a:off x="0" y="659390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999369-C223-4C55-AAED-9EF9E8F2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42"/>
            <a:ext cx="6357668" cy="643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55948"/>
      </p:ext>
    </p:extLst>
  </p:cSld>
  <p:clrMapOvr>
    <a:masterClrMapping/>
  </p:clrMapOvr>
  <p:transition spd="slow"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F949-27B3-4D62-92DA-76FF014F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5400" dirty="0">
                <a:latin typeface="AR DARLING" panose="02000000000000000000" pitchFamily="2" charset="0"/>
              </a:rPr>
              <a:t>3 2 1 Bridge – Thinking Routine</a:t>
            </a: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50C60972-B2A8-415D-AF48-3C0280036C43}"/>
              </a:ext>
            </a:extLst>
          </p:cNvPr>
          <p:cNvSpPr/>
          <p:nvPr/>
        </p:nvSpPr>
        <p:spPr>
          <a:xfrm>
            <a:off x="642670" y="2484406"/>
            <a:ext cx="3459190" cy="2645380"/>
          </a:xfrm>
          <a:prstGeom prst="foldedCorne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dirty="0">
                <a:latin typeface="Speak Pro" panose="020B0504020101020102" pitchFamily="34" charset="0"/>
              </a:rPr>
              <a:t>3 </a:t>
            </a:r>
            <a:r>
              <a:rPr lang="en-AU" sz="2800" dirty="0">
                <a:latin typeface="Speak Pro" panose="020B0504020101020102" pitchFamily="34" charset="0"/>
              </a:rPr>
              <a:t>things you know now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06D78C1-2BAE-4339-8DC5-3A139F828BF8}"/>
              </a:ext>
            </a:extLst>
          </p:cNvPr>
          <p:cNvSpPr/>
          <p:nvPr/>
        </p:nvSpPr>
        <p:spPr>
          <a:xfrm>
            <a:off x="4366405" y="2484406"/>
            <a:ext cx="3459189" cy="2645379"/>
          </a:xfrm>
          <a:prstGeom prst="foldedCorner">
            <a:avLst/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dirty="0">
                <a:latin typeface="Speak Pro" panose="020B0504020101020102" pitchFamily="34" charset="0"/>
              </a:rPr>
              <a:t>2 </a:t>
            </a:r>
            <a:r>
              <a:rPr lang="en-AU" sz="2800" dirty="0">
                <a:latin typeface="Speak Pro" panose="020B0504020101020102" pitchFamily="34" charset="0"/>
              </a:rPr>
              <a:t>questions you still have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72F0F408-3EBD-492F-9C6A-D979D4DD1846}"/>
              </a:ext>
            </a:extLst>
          </p:cNvPr>
          <p:cNvSpPr/>
          <p:nvPr/>
        </p:nvSpPr>
        <p:spPr>
          <a:xfrm>
            <a:off x="8090139" y="2484405"/>
            <a:ext cx="3459188" cy="2645380"/>
          </a:xfrm>
          <a:prstGeom prst="foldedCorner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400" dirty="0">
                <a:latin typeface="Speak Pro" panose="020B0504020101020102" pitchFamily="34" charset="0"/>
              </a:rPr>
              <a:t>1 </a:t>
            </a:r>
            <a:r>
              <a:rPr lang="en-AU" sz="2800" dirty="0">
                <a:latin typeface="Speak Pro" panose="020B0504020101020102" pitchFamily="34" charset="0"/>
              </a:rPr>
              <a:t>thing that still challenges or puzzles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0A183-D07B-43D8-93B4-3599578A5035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7B3C1-EB52-4D38-B8D1-253DA4A1C80E}"/>
              </a:ext>
            </a:extLst>
          </p:cNvPr>
          <p:cNvSpPr txBox="1"/>
          <p:nvPr/>
        </p:nvSpPr>
        <p:spPr>
          <a:xfrm>
            <a:off x="10317192" y="6479524"/>
            <a:ext cx="187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DE26B9-7BB1-42C2-97D7-F1CB8D992FDB}"/>
              </a:ext>
            </a:extLst>
          </p:cNvPr>
          <p:cNvSpPr/>
          <p:nvPr/>
        </p:nvSpPr>
        <p:spPr>
          <a:xfrm>
            <a:off x="1207697" y="5380235"/>
            <a:ext cx="9696091" cy="84883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latin typeface="Speak Pro" panose="020B0504020101020102" pitchFamily="34" charset="0"/>
              </a:rPr>
              <a:t>How does your thinking now, connect to or has shifted from your initial thinking? What makes you say that?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000FD9-0ED6-4337-8FB5-0A28398A783F}"/>
              </a:ext>
            </a:extLst>
          </p:cNvPr>
          <p:cNvSpPr/>
          <p:nvPr/>
        </p:nvSpPr>
        <p:spPr>
          <a:xfrm rot="5400000">
            <a:off x="8753594" y="3103796"/>
            <a:ext cx="630263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Speak Pro" panose="020B0504020101020102" pitchFamily="34" charset="0"/>
              </a:rPr>
              <a:t>Assessment As Learning</a:t>
            </a:r>
          </a:p>
        </p:txBody>
      </p:sp>
    </p:spTree>
    <p:extLst>
      <p:ext uri="{BB962C8B-B14F-4D97-AF65-F5344CB8AC3E}">
        <p14:creationId xmlns:p14="http://schemas.microsoft.com/office/powerpoint/2010/main" val="10624917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Paper to Plants">
            <a:hlinkClick r:id="" action="ppaction://media"/>
            <a:extLst>
              <a:ext uri="{FF2B5EF4-FFF2-40B4-BE49-F238E27FC236}">
                <a16:creationId xmlns:a16="http://schemas.microsoft.com/office/drawing/2014/main" id="{739A29B8-CDE2-452F-A2A2-CAEE8B7E11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8792" y="207034"/>
            <a:ext cx="11611154" cy="6383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F46ABB-0BA0-48D0-BBBD-F872C6238B36}"/>
              </a:ext>
            </a:extLst>
          </p:cNvPr>
          <p:cNvSpPr txBox="1"/>
          <p:nvPr/>
        </p:nvSpPr>
        <p:spPr>
          <a:xfrm>
            <a:off x="5580101" y="6623179"/>
            <a:ext cx="20072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Speak Pro" panose="020B0504020101020102" pitchFamily="34" charset="0"/>
              </a:rPr>
              <a:t>Source: </a:t>
            </a:r>
            <a:r>
              <a:rPr lang="en-AU" sz="1050" dirty="0">
                <a:latin typeface="Speak Pro" panose="020B0504020101020102" pitchFamily="34" charset="0"/>
                <a:hlinkClick r:id="rId4"/>
              </a:rPr>
              <a:t>Kelli Anderson &amp; </a:t>
            </a:r>
            <a:r>
              <a:rPr lang="en-AU" sz="1050" dirty="0" err="1">
                <a:latin typeface="Speak Pro" panose="020B0504020101020102" pitchFamily="34" charset="0"/>
                <a:hlinkClick r:id="rId4"/>
              </a:rPr>
              <a:t>Tinybop</a:t>
            </a:r>
            <a:endParaRPr lang="en-AU" sz="1050" dirty="0">
              <a:latin typeface="Speak Pro" panose="020B0504020101020102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0FC7B-A887-4A82-B392-50EDD081B693}"/>
              </a:ext>
            </a:extLst>
          </p:cNvPr>
          <p:cNvSpPr txBox="1"/>
          <p:nvPr/>
        </p:nvSpPr>
        <p:spPr>
          <a:xfrm>
            <a:off x="11000648" y="6565471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TUNING IN</a:t>
            </a:r>
          </a:p>
        </p:txBody>
      </p:sp>
    </p:spTree>
    <p:extLst>
      <p:ext uri="{BB962C8B-B14F-4D97-AF65-F5344CB8AC3E}">
        <p14:creationId xmlns:p14="http://schemas.microsoft.com/office/powerpoint/2010/main" val="261440619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E2712-3261-47B9-A642-D8ABCD5A8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73" y="1295860"/>
            <a:ext cx="3398806" cy="1709928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latin typeface="AR DARLING" panose="02000000000000000000" pitchFamily="2" charset="0"/>
              </a:rPr>
              <a:t>See Think Wonder - Thinking Routine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8C2C4-4CF7-45A4-849D-FC53BA58D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873" y="3083426"/>
            <a:ext cx="3398806" cy="267902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AU" dirty="0">
                <a:latin typeface="Speak Pro" panose="020B0504020101020102" pitchFamily="34" charset="0"/>
              </a:rPr>
              <a:t>What do you see, observe or notice?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AU" dirty="0">
                <a:latin typeface="Speak Pro" panose="020B0504020101020102" pitchFamily="34" charset="0"/>
              </a:rPr>
              <a:t>Why do you think this was represented this way?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AU" dirty="0">
                <a:latin typeface="Speak Pro" panose="020B0504020101020102" pitchFamily="34" charset="0"/>
              </a:rPr>
              <a:t>What other plants do you think follow this same pattern of growth?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AU" dirty="0">
                <a:latin typeface="Speak Pro" panose="020B0504020101020102" pitchFamily="34" charset="0"/>
              </a:rPr>
              <a:t>What do you wonder?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85E22D-F2F4-429E-89F4-91D6C71AF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869" y="-9144"/>
            <a:ext cx="7663132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826796-3BBC-41C5-A17C-FBDE8D2342EA}"/>
              </a:ext>
            </a:extLst>
          </p:cNvPr>
          <p:cNvSpPr txBox="1"/>
          <p:nvPr/>
        </p:nvSpPr>
        <p:spPr>
          <a:xfrm>
            <a:off x="8436453" y="6546376"/>
            <a:ext cx="9685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Speak Pro" panose="020B0504020101020102" pitchFamily="34" charset="0"/>
              </a:rPr>
              <a:t>Source: </a:t>
            </a:r>
            <a:r>
              <a:rPr lang="en-AU" sz="1050" dirty="0">
                <a:latin typeface="Speak Pro" panose="020B0504020101020102" pitchFamily="34" charset="0"/>
                <a:hlinkClick r:id="rId3"/>
              </a:rPr>
              <a:t>Reddit</a:t>
            </a:r>
            <a:endParaRPr lang="en-AU" sz="1050" dirty="0">
              <a:latin typeface="Speak Pro" panose="020B0504020101020102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15CDC-F6B0-46A5-8749-A52BE6B7D029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05BA96-AF0E-42A8-A568-E824E0A70A5A}"/>
              </a:ext>
            </a:extLst>
          </p:cNvPr>
          <p:cNvSpPr txBox="1"/>
          <p:nvPr/>
        </p:nvSpPr>
        <p:spPr>
          <a:xfrm>
            <a:off x="11000648" y="648866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Speak Pro" panose="020B0504020101020102" pitchFamily="34" charset="0"/>
              </a:rPr>
              <a:t>TUNING IN</a:t>
            </a:r>
          </a:p>
        </p:txBody>
      </p:sp>
    </p:spTree>
    <p:extLst>
      <p:ext uri="{BB962C8B-B14F-4D97-AF65-F5344CB8AC3E}">
        <p14:creationId xmlns:p14="http://schemas.microsoft.com/office/powerpoint/2010/main" val="102552451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358F-65DC-4F2C-8AD0-35381D01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U" sz="8000" dirty="0">
                <a:latin typeface="AR DARLING" panose="02000000000000000000" pitchFamily="2" charset="0"/>
              </a:rPr>
              <a:t>Life Cycles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26C0B6-CCB3-4DC5-8F58-9168F9862650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0B245-51AB-47A9-BD00-161735CE65A8}"/>
              </a:ext>
            </a:extLst>
          </p:cNvPr>
          <p:cNvSpPr txBox="1"/>
          <p:nvPr/>
        </p:nvSpPr>
        <p:spPr>
          <a:xfrm>
            <a:off x="11000648" y="648866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TUNING IN</a:t>
            </a:r>
          </a:p>
        </p:txBody>
      </p: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244F13CD-04E8-4579-8D35-C7599B9FBC8C}"/>
              </a:ext>
            </a:extLst>
          </p:cNvPr>
          <p:cNvSpPr/>
          <p:nvPr/>
        </p:nvSpPr>
        <p:spPr>
          <a:xfrm>
            <a:off x="707369" y="2743198"/>
            <a:ext cx="3459190" cy="3488523"/>
          </a:xfrm>
          <a:prstGeom prst="foldedCorner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>
                <a:latin typeface="Speak Pro" panose="020B0504020101020102" pitchFamily="34" charset="0"/>
              </a:rPr>
              <a:t>What do you </a:t>
            </a:r>
            <a:r>
              <a:rPr lang="en-AU" sz="2800" u="sng" dirty="0">
                <a:latin typeface="Speak Pro" panose="020B0504020101020102" pitchFamily="34" charset="0"/>
              </a:rPr>
              <a:t>think</a:t>
            </a:r>
            <a:r>
              <a:rPr lang="en-AU" sz="2800" dirty="0">
                <a:latin typeface="Speak Pro" panose="020B0504020101020102" pitchFamily="34" charset="0"/>
              </a:rPr>
              <a:t> the term ‘life cycle’ means?</a:t>
            </a:r>
          </a:p>
        </p:txBody>
      </p:sp>
      <p:sp>
        <p:nvSpPr>
          <p:cNvPr id="16" name="Rectangle: Folded Corner 15">
            <a:extLst>
              <a:ext uri="{FF2B5EF4-FFF2-40B4-BE49-F238E27FC236}">
                <a16:creationId xmlns:a16="http://schemas.microsoft.com/office/drawing/2014/main" id="{02B13B6C-64C9-4F7A-8A2D-AE9445132E44}"/>
              </a:ext>
            </a:extLst>
          </p:cNvPr>
          <p:cNvSpPr/>
          <p:nvPr/>
        </p:nvSpPr>
        <p:spPr>
          <a:xfrm>
            <a:off x="4431104" y="2743199"/>
            <a:ext cx="3459189" cy="3488522"/>
          </a:xfrm>
          <a:prstGeom prst="foldedCorner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>
                <a:latin typeface="Speak Pro" panose="020B0504020101020102" pitchFamily="34" charset="0"/>
              </a:rPr>
              <a:t>What questions or </a:t>
            </a:r>
            <a:r>
              <a:rPr lang="en-AU" sz="2800" u="sng" dirty="0">
                <a:latin typeface="Speak Pro" panose="020B0504020101020102" pitchFamily="34" charset="0"/>
              </a:rPr>
              <a:t>puzzle</a:t>
            </a:r>
            <a:r>
              <a:rPr lang="en-AU" sz="2800" dirty="0">
                <a:latin typeface="Speak Pro" panose="020B0504020101020102" pitchFamily="34" charset="0"/>
              </a:rPr>
              <a:t>s do you have about ‘life cycles’?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144AEEA2-6317-45F3-AFBA-D344AEDB4D29}"/>
              </a:ext>
            </a:extLst>
          </p:cNvPr>
          <p:cNvSpPr/>
          <p:nvPr/>
        </p:nvSpPr>
        <p:spPr>
          <a:xfrm>
            <a:off x="8154838" y="2743197"/>
            <a:ext cx="3459188" cy="3488521"/>
          </a:xfrm>
          <a:prstGeom prst="foldedCorne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>
                <a:latin typeface="Speak Pro" panose="020B0504020101020102" pitchFamily="34" charset="0"/>
              </a:rPr>
              <a:t>How might we </a:t>
            </a:r>
            <a:r>
              <a:rPr lang="en-AU" sz="2800" u="sng" dirty="0">
                <a:latin typeface="Speak Pro" panose="020B0504020101020102" pitchFamily="34" charset="0"/>
              </a:rPr>
              <a:t>explore</a:t>
            </a:r>
            <a:r>
              <a:rPr lang="en-AU" sz="2800" dirty="0">
                <a:latin typeface="Speak Pro" panose="020B0504020101020102" pitchFamily="34" charset="0"/>
              </a:rPr>
              <a:t> the similarities and differences between the life cycle of familiar living things?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3F4D94-0F49-4EA9-BE54-09A9B52A468F}"/>
              </a:ext>
            </a:extLst>
          </p:cNvPr>
          <p:cNvSpPr txBox="1"/>
          <p:nvPr/>
        </p:nvSpPr>
        <p:spPr>
          <a:xfrm>
            <a:off x="586596" y="2216989"/>
            <a:ext cx="1118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Speak Pro" panose="020B0504020101020102" pitchFamily="34" charset="0"/>
              </a:rPr>
              <a:t>Use the thinking routine Think Puzzle Explore to explore what life cycles mean and what we already know about them.</a:t>
            </a:r>
          </a:p>
        </p:txBody>
      </p:sp>
    </p:spTree>
    <p:extLst>
      <p:ext uri="{BB962C8B-B14F-4D97-AF65-F5344CB8AC3E}">
        <p14:creationId xmlns:p14="http://schemas.microsoft.com/office/powerpoint/2010/main" val="102733503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D2253-8E19-4B9E-A254-DADF586C3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" y="141958"/>
            <a:ext cx="11811617" cy="6543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3DF680-C1AE-473A-AF83-BB1531CC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504825"/>
            <a:ext cx="10810875" cy="5791200"/>
          </a:xfrm>
          <a:solidFill>
            <a:schemeClr val="bg1">
              <a:alpha val="56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AU" sz="9600" dirty="0">
                <a:latin typeface="AR CARTER" panose="02000000000000000000" pitchFamily="2" charset="0"/>
              </a:rPr>
              <a:t>What are the similarities and differences between the life cycles of living things?</a:t>
            </a:r>
          </a:p>
        </p:txBody>
      </p:sp>
    </p:spTree>
    <p:extLst>
      <p:ext uri="{BB962C8B-B14F-4D97-AF65-F5344CB8AC3E}">
        <p14:creationId xmlns:p14="http://schemas.microsoft.com/office/powerpoint/2010/main" val="3424756293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BFCC7-AC9E-47DB-9944-5582B9F6E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1485900"/>
            <a:ext cx="3099816" cy="40096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AU" sz="3600" dirty="0">
                <a:latin typeface="Speak Pro" panose="020B0504020101020102" pitchFamily="34" charset="0"/>
              </a:rPr>
              <a:t>What makes fruit appealing to you and animals? </a:t>
            </a:r>
          </a:p>
          <a:p>
            <a:pPr algn="ctr"/>
            <a:endParaRPr lang="en-AU" sz="3600" dirty="0">
              <a:latin typeface="Speak Pro" panose="020B0504020101020102" pitchFamily="34" charset="0"/>
            </a:endParaRPr>
          </a:p>
          <a:p>
            <a:pPr algn="ctr"/>
            <a:r>
              <a:rPr lang="en-AU" sz="3600" dirty="0">
                <a:latin typeface="Speak Pro" panose="020B0504020101020102" pitchFamily="34" charset="0"/>
              </a:rPr>
              <a:t>Why do plants grow fruit?</a:t>
            </a:r>
          </a:p>
        </p:txBody>
      </p:sp>
      <p:pic>
        <p:nvPicPr>
          <p:cNvPr id="5" name="Why do plants make fruit_ABC_EDUCATION_86130">
            <a:hlinkClick r:id="" action="ppaction://media"/>
            <a:extLst>
              <a:ext uri="{FF2B5EF4-FFF2-40B4-BE49-F238E27FC236}">
                <a16:creationId xmlns:a16="http://schemas.microsoft.com/office/drawing/2014/main" id="{AE2AC6B2-7F71-403B-ADA1-8D70A84BA3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4825" y="1"/>
            <a:ext cx="7877175" cy="647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807598-73E7-4491-99AB-73A90565A781}"/>
              </a:ext>
            </a:extLst>
          </p:cNvPr>
          <p:cNvSpPr txBox="1"/>
          <p:nvPr/>
        </p:nvSpPr>
        <p:spPr>
          <a:xfrm>
            <a:off x="7754857" y="6546376"/>
            <a:ext cx="1428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Speak Pro" panose="020B0504020101020102" pitchFamily="34" charset="0"/>
              </a:rPr>
              <a:t>Source: </a:t>
            </a:r>
            <a:r>
              <a:rPr lang="en-AU" sz="1050" dirty="0">
                <a:latin typeface="Speak Pro" panose="020B0504020101020102" pitchFamily="34" charset="0"/>
                <a:hlinkClick r:id="rId5"/>
              </a:rPr>
              <a:t>ABC Education</a:t>
            </a:r>
            <a:endParaRPr lang="en-AU" sz="1050" dirty="0">
              <a:latin typeface="Speak Pro" panose="020B0504020101020102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9EF5A-EB71-4100-A64F-975916606334}"/>
              </a:ext>
            </a:extLst>
          </p:cNvPr>
          <p:cNvSpPr txBox="1"/>
          <p:nvPr/>
        </p:nvSpPr>
        <p:spPr>
          <a:xfrm>
            <a:off x="146197" y="6594940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B0F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0A1A9-61D4-48BA-9113-A25DCB81C273}"/>
              </a:ext>
            </a:extLst>
          </p:cNvPr>
          <p:cNvSpPr txBox="1"/>
          <p:nvPr/>
        </p:nvSpPr>
        <p:spPr>
          <a:xfrm>
            <a:off x="10375477" y="6488668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</p:spTree>
    <p:extLst>
      <p:ext uri="{BB962C8B-B14F-4D97-AF65-F5344CB8AC3E}">
        <p14:creationId xmlns:p14="http://schemas.microsoft.com/office/powerpoint/2010/main" val="33998757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F635C88-017D-480E-9868-956D995375FD}"/>
              </a:ext>
            </a:extLst>
          </p:cNvPr>
          <p:cNvSpPr/>
          <p:nvPr/>
        </p:nvSpPr>
        <p:spPr>
          <a:xfrm>
            <a:off x="741872" y="4530777"/>
            <a:ext cx="2061713" cy="1766508"/>
          </a:xfrm>
          <a:prstGeom prst="foldedCorner">
            <a:avLst/>
          </a:prstGeom>
          <a:solidFill>
            <a:srgbClr val="4B4DA4"/>
          </a:solidFill>
          <a:ln>
            <a:solidFill>
              <a:srgbClr val="4B4D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latin typeface="Speak Pro" panose="020B0504020101020102" pitchFamily="34" charset="0"/>
              </a:rPr>
              <a:t>What do we know about fruits?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79F4C-59D4-4FA6-B494-4EC0C37FFB1F}"/>
              </a:ext>
            </a:extLst>
          </p:cNvPr>
          <p:cNvSpPr txBox="1"/>
          <p:nvPr/>
        </p:nvSpPr>
        <p:spPr>
          <a:xfrm>
            <a:off x="2461832" y="175994"/>
            <a:ext cx="7693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latin typeface="AR DARLING" panose="02000000000000000000" pitchFamily="2" charset="0"/>
                <a:ea typeface="CreativeFonts1" panose="02000603000000000000" pitchFamily="2" charset="0"/>
              </a:rPr>
              <a:t>Chalk Talk – Thinking Routine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25E8F-4041-4D73-B549-CEA79FB91065}"/>
              </a:ext>
            </a:extLst>
          </p:cNvPr>
          <p:cNvSpPr txBox="1"/>
          <p:nvPr/>
        </p:nvSpPr>
        <p:spPr>
          <a:xfrm>
            <a:off x="10375477" y="6414781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tx2">
                    <a:lumMod val="50000"/>
                    <a:lumOff val="50000"/>
                  </a:schemeClr>
                </a:solidFill>
                <a:latin typeface="Speak Pro" panose="020B0504020101020102" pitchFamily="34" charset="0"/>
              </a:rPr>
              <a:t>SHARED INQUIRY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F76306-6E85-4316-8496-2770DFE6C308}"/>
              </a:ext>
            </a:extLst>
          </p:cNvPr>
          <p:cNvSpPr txBox="1"/>
          <p:nvPr/>
        </p:nvSpPr>
        <p:spPr>
          <a:xfrm>
            <a:off x="60385" y="6530197"/>
            <a:ext cx="1191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3488A0"/>
                </a:solidFill>
                <a:latin typeface="Speak Pro" panose="020B0504020101020102" pitchFamily="34" charset="0"/>
              </a:rPr>
              <a:t>Alice Vigors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25AFC-D6CF-436F-8BC4-587A2001EDF3}"/>
              </a:ext>
            </a:extLst>
          </p:cNvPr>
          <p:cNvSpPr txBox="1"/>
          <p:nvPr/>
        </p:nvSpPr>
        <p:spPr>
          <a:xfrm>
            <a:off x="301923" y="837458"/>
            <a:ext cx="117319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Speak Pro" panose="020B0504020101020102" pitchFamily="34" charset="0"/>
              </a:rPr>
              <a:t>How the Chalk Talk works: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>
                <a:latin typeface="Speak Pro" panose="020B0504020101020102" pitchFamily="34" charset="0"/>
              </a:rPr>
              <a:t>Groups will visit one page at a time for a pre-determined amount of time. 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>
                <a:latin typeface="Speak Pro" panose="020B0504020101020102" pitchFamily="34" charset="0"/>
              </a:rPr>
              <a:t>Each member of the group </a:t>
            </a:r>
            <a:r>
              <a:rPr lang="en-AU" b="1" u="sng" dirty="0">
                <a:latin typeface="Speak Pro" panose="020B0504020101020102" pitchFamily="34" charset="0"/>
              </a:rPr>
              <a:t>silently</a:t>
            </a:r>
            <a:r>
              <a:rPr lang="en-AU" dirty="0">
                <a:latin typeface="Speak Pro" panose="020B0504020101020102" pitchFamily="34" charset="0"/>
              </a:rPr>
              <a:t> reads and responds to the question on the page simultaneously. 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>
                <a:latin typeface="Speak Pro" panose="020B0504020101020102" pitchFamily="34" charset="0"/>
              </a:rPr>
              <a:t>As other people begin to respond, think about: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AU" dirty="0">
                <a:latin typeface="Speak Pro" panose="020B0504020101020102" pitchFamily="34" charset="0"/>
              </a:rPr>
              <a:t>Does an idea need to be </a:t>
            </a:r>
            <a:r>
              <a:rPr lang="en-AU" u="sng" dirty="0">
                <a:latin typeface="Speak Pro" panose="020B0504020101020102" pitchFamily="34" charset="0"/>
              </a:rPr>
              <a:t>elaborated</a:t>
            </a:r>
            <a:r>
              <a:rPr lang="en-AU" dirty="0">
                <a:latin typeface="Speak Pro" panose="020B0504020101020102" pitchFamily="34" charset="0"/>
              </a:rPr>
              <a:t> further? </a:t>
            </a:r>
            <a:r>
              <a:rPr lang="en-AU" b="1" dirty="0">
                <a:latin typeface="Speak Pro" panose="020B0504020101020102" pitchFamily="34" charset="0"/>
              </a:rPr>
              <a:t>Add an elaboration to an idea by drawing a line off it and adding your thought.</a:t>
            </a:r>
            <a:endParaRPr lang="en-AU" dirty="0">
              <a:latin typeface="Speak Pro" panose="020B0504020101020102" pitchFamily="34" charset="0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en-AU" dirty="0">
                <a:latin typeface="Speak Pro" panose="020B0504020101020102" pitchFamily="34" charset="0"/>
              </a:rPr>
              <a:t>Does this idea have a </a:t>
            </a:r>
            <a:r>
              <a:rPr lang="en-AU" u="sng" dirty="0">
                <a:latin typeface="Speak Pro" panose="020B0504020101020102" pitchFamily="34" charset="0"/>
              </a:rPr>
              <a:t>connection</a:t>
            </a:r>
            <a:r>
              <a:rPr lang="en-AU" dirty="0">
                <a:latin typeface="Speak Pro" panose="020B0504020101020102" pitchFamily="34" charset="0"/>
              </a:rPr>
              <a:t> to your idea? If so, how?</a:t>
            </a:r>
            <a:r>
              <a:rPr lang="en-AU" b="1" dirty="0">
                <a:latin typeface="Speak Pro" panose="020B0504020101020102" pitchFamily="34" charset="0"/>
              </a:rPr>
              <a:t> Add your connection by drawing a line to your idea and writing how they connect on the connecting line you drew.</a:t>
            </a:r>
            <a:endParaRPr lang="en-AU" dirty="0">
              <a:latin typeface="Speak Pro" panose="020B0504020101020102" pitchFamily="34" charset="0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en-AU" dirty="0">
                <a:latin typeface="Speak Pro" panose="020B0504020101020102" pitchFamily="34" charset="0"/>
              </a:rPr>
              <a:t>Do you </a:t>
            </a:r>
            <a:r>
              <a:rPr lang="en-AU" u="sng" dirty="0">
                <a:latin typeface="Speak Pro" panose="020B0504020101020102" pitchFamily="34" charset="0"/>
              </a:rPr>
              <a:t>agree</a:t>
            </a:r>
            <a:r>
              <a:rPr lang="en-AU" dirty="0">
                <a:latin typeface="Speak Pro" panose="020B0504020101020102" pitchFamily="34" charset="0"/>
              </a:rPr>
              <a:t> with and support the idea of another person? If so, why? </a:t>
            </a:r>
            <a:r>
              <a:rPr lang="en-AU" b="1" dirty="0">
                <a:latin typeface="Speak Pro" panose="020B0504020101020102" pitchFamily="34" charset="0"/>
              </a:rPr>
              <a:t>Add a tick to show you agree and explain why you agree with this idea.</a:t>
            </a:r>
            <a:endParaRPr lang="en-AU" dirty="0">
              <a:latin typeface="Speak Pro" panose="020B0504020101020102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AU" dirty="0">
                <a:latin typeface="Speak Pro" panose="020B0504020101020102" pitchFamily="34" charset="0"/>
              </a:rPr>
              <a:t>After visiting all the prompts, return to the starting prompt and as a group discuss the ideas written on the page and highlight the big ideas or most important ideas that address the question on the page. Share findings with the class.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>
                <a:latin typeface="Speak Pro" panose="020B0504020101020102" pitchFamily="34" charset="0"/>
              </a:rPr>
              <a:t>Here are today’s question prompts:</a:t>
            </a:r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1ADF5521-DC4A-4995-9564-CA22471B5BF3}"/>
              </a:ext>
            </a:extLst>
          </p:cNvPr>
          <p:cNvSpPr/>
          <p:nvPr/>
        </p:nvSpPr>
        <p:spPr>
          <a:xfrm>
            <a:off x="9598324" y="4530777"/>
            <a:ext cx="2061713" cy="1766508"/>
          </a:xfrm>
          <a:prstGeom prst="foldedCorner">
            <a:avLst/>
          </a:prstGeom>
          <a:solidFill>
            <a:srgbClr val="FF6602"/>
          </a:solidFill>
          <a:ln>
            <a:solidFill>
              <a:srgbClr val="FF66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latin typeface="Speak Pro" panose="020B0504020101020102" pitchFamily="34" charset="0"/>
              </a:rPr>
              <a:t>Do all plants that produce fruit begin by producing a flower first?</a:t>
            </a: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9744573D-66E6-4CD5-A55A-6C924E29E8D8}"/>
              </a:ext>
            </a:extLst>
          </p:cNvPr>
          <p:cNvSpPr/>
          <p:nvPr/>
        </p:nvSpPr>
        <p:spPr>
          <a:xfrm>
            <a:off x="7384211" y="4530777"/>
            <a:ext cx="2061713" cy="1766508"/>
          </a:xfrm>
          <a:prstGeom prst="foldedCorner">
            <a:avLst/>
          </a:prstGeom>
          <a:solidFill>
            <a:srgbClr val="973A99"/>
          </a:solidFill>
          <a:ln>
            <a:solidFill>
              <a:srgbClr val="D04C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latin typeface="Speak Pro" panose="020B0504020101020102" pitchFamily="34" charset="0"/>
              </a:rPr>
              <a:t>Do all fruits contain seeds? Explain why or why not. </a:t>
            </a:r>
          </a:p>
        </p:txBody>
      </p: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CD3DC69E-B451-4E13-92A3-170CCFCBB7D1}"/>
              </a:ext>
            </a:extLst>
          </p:cNvPr>
          <p:cNvSpPr/>
          <p:nvPr/>
        </p:nvSpPr>
        <p:spPr>
          <a:xfrm>
            <a:off x="5170098" y="4530777"/>
            <a:ext cx="2061713" cy="1766508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latin typeface="Speak Pro" panose="020B0504020101020102" pitchFamily="34" charset="0"/>
              </a:rPr>
              <a:t>Why are the seeds in the fruit important to the survival of the plant?</a:t>
            </a:r>
          </a:p>
        </p:txBody>
      </p:sp>
      <p:sp>
        <p:nvSpPr>
          <p:cNvPr id="16" name="Rectangle: Folded Corner 15">
            <a:extLst>
              <a:ext uri="{FF2B5EF4-FFF2-40B4-BE49-F238E27FC236}">
                <a16:creationId xmlns:a16="http://schemas.microsoft.com/office/drawing/2014/main" id="{01AC1117-25A7-42BA-A89F-0EE282A600E1}"/>
              </a:ext>
            </a:extLst>
          </p:cNvPr>
          <p:cNvSpPr/>
          <p:nvPr/>
        </p:nvSpPr>
        <p:spPr>
          <a:xfrm>
            <a:off x="2955985" y="4530777"/>
            <a:ext cx="2061713" cy="1766508"/>
          </a:xfrm>
          <a:prstGeom prst="foldedCorner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latin typeface="Speak Pro" panose="020B0504020101020102" pitchFamily="34" charset="0"/>
              </a:rPr>
              <a:t>Why are some vegetables considered fruit?</a:t>
            </a:r>
          </a:p>
        </p:txBody>
      </p:sp>
    </p:spTree>
    <p:extLst>
      <p:ext uri="{BB962C8B-B14F-4D97-AF65-F5344CB8AC3E}">
        <p14:creationId xmlns:p14="http://schemas.microsoft.com/office/powerpoint/2010/main" val="336086317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1619</Words>
  <Application>Microsoft Office PowerPoint</Application>
  <PresentationFormat>Widescreen</PresentationFormat>
  <Paragraphs>215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Speak Pro</vt:lpstr>
      <vt:lpstr>AR DARLING</vt:lpstr>
      <vt:lpstr>Arial</vt:lpstr>
      <vt:lpstr>Wingdings</vt:lpstr>
      <vt:lpstr>Calibri</vt:lpstr>
      <vt:lpstr>Avenir Next LT Pro</vt:lpstr>
      <vt:lpstr>AR CARTER</vt:lpstr>
      <vt:lpstr>AccentBoxVTI</vt:lpstr>
      <vt:lpstr>Life Cycles and Survival</vt:lpstr>
      <vt:lpstr>Key Inquiry Questions</vt:lpstr>
      <vt:lpstr>Life Cycles of Living Things</vt:lpstr>
      <vt:lpstr>PowerPoint Presentation</vt:lpstr>
      <vt:lpstr>See Think Wonder - Thinking Routine</vt:lpstr>
      <vt:lpstr>Life Cycles</vt:lpstr>
      <vt:lpstr>What are the similarities and differences between the life cycles of living things?</vt:lpstr>
      <vt:lpstr>PowerPoint Presentation</vt:lpstr>
      <vt:lpstr>PowerPoint Presentation</vt:lpstr>
      <vt:lpstr>Generating Ideas and Explaining Choices</vt:lpstr>
      <vt:lpstr>PowerPoint Presentation</vt:lpstr>
      <vt:lpstr>See Think Wonder - Thinking Routine</vt:lpstr>
      <vt:lpstr>PowerPoint Presentation</vt:lpstr>
      <vt:lpstr>Investigation –  Cherry Tomatoes</vt:lpstr>
      <vt:lpstr>Research Task – Life Cycles of Fruit Producing Plants</vt:lpstr>
      <vt:lpstr>PowerPoint Presentation</vt:lpstr>
      <vt:lpstr>PowerPoint Presentation</vt:lpstr>
      <vt:lpstr>Reflecting on Learning –  Connect Extend Challenge </vt:lpstr>
      <vt:lpstr>Survival of Living Things</vt:lpstr>
      <vt:lpstr>PowerPoint Presentation</vt:lpstr>
      <vt:lpstr>PowerPoint Presentation</vt:lpstr>
      <vt:lpstr>3 2 1 Bridge – Thinking Routine</vt:lpstr>
      <vt:lpstr>How are environments and living things interdependent?</vt:lpstr>
      <vt:lpstr>Exploring Vocabulary</vt:lpstr>
      <vt:lpstr>Research Task – The Bee</vt:lpstr>
      <vt:lpstr>The 3 Y’s – Thinking Routine</vt:lpstr>
      <vt:lpstr>Bee Friendly Garden – Design Challenge</vt:lpstr>
      <vt:lpstr>Bee Friendly Garden – Design Challenge</vt:lpstr>
      <vt:lpstr>Bee Friendly Garden – Design Challenge</vt:lpstr>
      <vt:lpstr>Bee Friendly Garden – Design Challenge</vt:lpstr>
      <vt:lpstr>3 2 1 Bridge – Thinking Routine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Cycles and Survival_Stage 2 Living World</dc:title>
  <dc:creator>Alice Vigors</dc:creator>
  <cp:lastModifiedBy>Alice Vigors</cp:lastModifiedBy>
  <cp:revision>22</cp:revision>
  <dcterms:created xsi:type="dcterms:W3CDTF">2020-07-13T01:04:24Z</dcterms:created>
  <dcterms:modified xsi:type="dcterms:W3CDTF">2020-07-13T05:07:31Z</dcterms:modified>
</cp:coreProperties>
</file>