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257" r:id="rId3"/>
    <p:sldId id="259" r:id="rId4"/>
    <p:sldId id="258" r:id="rId5"/>
    <p:sldId id="260" r:id="rId6"/>
    <p:sldId id="269" r:id="rId7"/>
    <p:sldId id="270" r:id="rId8"/>
    <p:sldId id="271" r:id="rId9"/>
    <p:sldId id="272" r:id="rId10"/>
    <p:sldId id="261" r:id="rId11"/>
    <p:sldId id="262" r:id="rId12"/>
    <p:sldId id="265" r:id="rId13"/>
    <p:sldId id="268" r:id="rId14"/>
    <p:sldId id="267" r:id="rId15"/>
    <p:sldId id="295" r:id="rId16"/>
    <p:sldId id="296" r:id="rId17"/>
    <p:sldId id="297" r:id="rId18"/>
    <p:sldId id="298" r:id="rId19"/>
    <p:sldId id="299" r:id="rId20"/>
    <p:sldId id="307" r:id="rId21"/>
    <p:sldId id="303" r:id="rId22"/>
    <p:sldId id="308" r:id="rId23"/>
    <p:sldId id="306" r:id="rId24"/>
    <p:sldId id="304" r:id="rId25"/>
    <p:sldId id="327" r:id="rId26"/>
    <p:sldId id="309" r:id="rId27"/>
    <p:sldId id="310" r:id="rId28"/>
    <p:sldId id="311" r:id="rId29"/>
    <p:sldId id="312" r:id="rId30"/>
    <p:sldId id="314" r:id="rId31"/>
    <p:sldId id="315" r:id="rId32"/>
    <p:sldId id="316" r:id="rId33"/>
    <p:sldId id="317" r:id="rId34"/>
    <p:sldId id="318" r:id="rId35"/>
    <p:sldId id="319" r:id="rId36"/>
    <p:sldId id="305" r:id="rId37"/>
    <p:sldId id="300" r:id="rId38"/>
    <p:sldId id="320" r:id="rId39"/>
    <p:sldId id="321" r:id="rId40"/>
    <p:sldId id="322" r:id="rId41"/>
    <p:sldId id="323" r:id="rId42"/>
    <p:sldId id="324" r:id="rId43"/>
    <p:sldId id="325" r:id="rId44"/>
    <p:sldId id="326" r:id="rId45"/>
    <p:sldId id="294" r:id="rId46"/>
  </p:sldIdLst>
  <p:sldSz cx="12192000" cy="6858000"/>
  <p:notesSz cx="6858000" cy="9144000"/>
  <p:embeddedFontLst>
    <p:embeddedFont>
      <p:font typeface="AR DELANEY" panose="02000000000000000000" pitchFamily="2" charset="0"/>
      <p:regular r:id="rId48"/>
    </p:embeddedFon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
      <p:font typeface="DP Ohlala" panose="02000603000000000000" pitchFamily="2" charset="0"/>
      <p:regular r:id="rId55"/>
    </p:embeddedFont>
    <p:embeddedFont>
      <p:font typeface="FSFFatBottom" panose="02000603000000000000" pitchFamily="2" charset="0"/>
      <p:regular r:id="rId56"/>
    </p:embeddedFont>
    <p:embeddedFont>
      <p:font typeface="HelloBrownieBadge" panose="02000603000000000000" pitchFamily="2" charset="0"/>
      <p:regular r:id="rId57"/>
    </p:embeddedFont>
    <p:embeddedFont>
      <p:font typeface="HelloFirstieBig" panose="02000603000000000000" pitchFamily="2" charset="0"/>
      <p:regular r:id="rId58"/>
    </p:embeddedFont>
    <p:embeddedFont>
      <p:font typeface="HelloWhimsy" panose="02000603000000000000" pitchFamily="2"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6957"/>
    <a:srgbClr val="90CA8B"/>
    <a:srgbClr val="9FD734"/>
    <a:srgbClr val="5B4909"/>
    <a:srgbClr val="C9B510"/>
    <a:srgbClr val="0B0C06"/>
    <a:srgbClr val="3E78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749" autoAdjust="0"/>
  </p:normalViewPr>
  <p:slideViewPr>
    <p:cSldViewPr snapToGrid="0">
      <p:cViewPr varScale="1">
        <p:scale>
          <a:sx n="106" d="100"/>
          <a:sy n="106" d="100"/>
        </p:scale>
        <p:origin x="7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1DF3E-298D-4F12-90FA-34CBA5DF5340}" type="datetimeFigureOut">
              <a:rPr lang="en-AU" smtClean="0"/>
              <a:t>6/01/2019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71102-5366-492C-9EEB-8630BB61E8E0}" type="slidenum">
              <a:rPr lang="en-AU" smtClean="0"/>
              <a:t>‹#›</a:t>
            </a:fld>
            <a:endParaRPr lang="en-AU"/>
          </a:p>
        </p:txBody>
      </p:sp>
    </p:spTree>
    <p:extLst>
      <p:ext uri="{BB962C8B-B14F-4D97-AF65-F5344CB8AC3E}">
        <p14:creationId xmlns:p14="http://schemas.microsoft.com/office/powerpoint/2010/main" val="3481350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udyjams.scholastic.com/studyjams/jams/science/animals/animal-adaptations.htm"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thinkingpathwayz.weebly.com/explanationgame.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udyjams.scholastic.com/studyjams/jams/science/animals/animal-adaptations.ht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thinkingpathwayz.weebly.com/explanationgame.htm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udyjams.scholastic.com/studyjams/jams/science/animals/animal-adaptations.ht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thinkingpathwayz.weebly.com/explanationgame.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time_continue=198&amp;v=ZOtpz4h-WDA"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nga.gov.au/preston/" TargetMode="External"/><Relationship Id="rId5" Type="http://schemas.openxmlformats.org/officeDocument/2006/relationships/hyperlink" Target="https://www.youtube.com/watch?v=GPjfQh-IjSU" TargetMode="External"/><Relationship Id="rId4" Type="http://schemas.openxmlformats.org/officeDocument/2006/relationships/hyperlink" Target="https://www.youtube.com/watch?v=kAuJmvlnjAU"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time_continue=198&amp;v=ZOtpz4h-WDA"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nga.gov.au/preston/" TargetMode="External"/><Relationship Id="rId5" Type="http://schemas.openxmlformats.org/officeDocument/2006/relationships/hyperlink" Target="https://www.youtube.com/watch?v=GPjfQh-IjSU" TargetMode="External"/><Relationship Id="rId4" Type="http://schemas.openxmlformats.org/officeDocument/2006/relationships/hyperlink" Target="https://www.youtube.com/watch?v=kAuJmvlnjAU"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time_continue=198&amp;v=ZOtpz4h-WDA"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nga.gov.au/preston/" TargetMode="External"/><Relationship Id="rId5" Type="http://schemas.openxmlformats.org/officeDocument/2006/relationships/hyperlink" Target="https://www.youtube.com/watch?v=GPjfQh-IjSU" TargetMode="External"/><Relationship Id="rId4" Type="http://schemas.openxmlformats.org/officeDocument/2006/relationships/hyperlink" Target="https://www.youtube.com/watch?v=kAuJmvlnjAU"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time_continue=198&amp;v=ZOtpz4h-WDA"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nga.gov.au/preston/" TargetMode="External"/><Relationship Id="rId5" Type="http://schemas.openxmlformats.org/officeDocument/2006/relationships/hyperlink" Target="https://www.youtube.com/watch?v=GPjfQh-IjSU" TargetMode="External"/><Relationship Id="rId4" Type="http://schemas.openxmlformats.org/officeDocument/2006/relationships/hyperlink" Target="https://www.youtube.com/watch?v=kAuJmvlnjAU"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inkingpathwayz.weebly.com/thinkpuzzleexplor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Teaching and Learning Sequence:</a:t>
            </a:r>
            <a:endParaRPr lang="en-AU" sz="1200" b="0" i="0" u="none" strike="noStrike" kern="1200" baseline="0" dirty="0">
              <a:solidFill>
                <a:schemeClr val="tx1"/>
              </a:solidFill>
              <a:latin typeface="+mn-lt"/>
              <a:ea typeface="+mn-ea"/>
              <a:cs typeface="+mn-cs"/>
            </a:endParaRPr>
          </a:p>
          <a:p>
            <a:pPr marL="171450" indent="-171450">
              <a:buFont typeface="Wingdings" panose="05000000000000000000" pitchFamily="2" charset="2"/>
              <a:buChar char="§"/>
            </a:pPr>
            <a:r>
              <a:rPr lang="en-AU" sz="1200" b="0" i="0" u="none" strike="noStrike" kern="1200" baseline="0" dirty="0">
                <a:solidFill>
                  <a:schemeClr val="tx1"/>
                </a:solidFill>
                <a:latin typeface="+mn-lt"/>
                <a:ea typeface="+mn-ea"/>
                <a:cs typeface="+mn-cs"/>
              </a:rPr>
              <a:t>Small groups examine a range of 6-9 objects on a tray (e.g. rock, cup of water, balloon filled with air) that show different states of matter </a:t>
            </a:r>
          </a:p>
          <a:p>
            <a:r>
              <a:rPr lang="en-AU" sz="1200" b="0" i="0" u="none" strike="noStrike" kern="1200" baseline="0" dirty="0">
                <a:solidFill>
                  <a:schemeClr val="tx1"/>
                </a:solidFill>
                <a:latin typeface="+mn-lt"/>
                <a:ea typeface="+mn-ea"/>
                <a:cs typeface="+mn-cs"/>
              </a:rPr>
              <a:t>▪ Use the thinking routine </a:t>
            </a:r>
            <a:r>
              <a:rPr lang="en-AU" sz="1200" b="1" i="0" u="none" strike="noStrike" kern="1200" baseline="0" dirty="0">
                <a:solidFill>
                  <a:schemeClr val="tx1"/>
                </a:solidFill>
                <a:latin typeface="+mn-lt"/>
                <a:ea typeface="+mn-ea"/>
                <a:cs typeface="+mn-cs"/>
              </a:rPr>
              <a:t>See Think Wonder </a:t>
            </a:r>
            <a:r>
              <a:rPr lang="en-AU" sz="1200" b="0" i="0" u="none" strike="noStrike" kern="1200" baseline="0" dirty="0">
                <a:solidFill>
                  <a:schemeClr val="tx1"/>
                </a:solidFill>
                <a:latin typeface="+mn-lt"/>
                <a:ea typeface="+mn-ea"/>
                <a:cs typeface="+mn-cs"/>
              </a:rPr>
              <a:t>to help students/groups scaffold their discussion, thinking and wonderings about states of matter </a:t>
            </a:r>
          </a:p>
          <a:p>
            <a:r>
              <a:rPr lang="en-AU" sz="1200" b="0" i="0" u="none" strike="noStrike" kern="1200" baseline="0" dirty="0">
                <a:solidFill>
                  <a:schemeClr val="tx1"/>
                </a:solidFill>
                <a:latin typeface="+mn-lt"/>
                <a:ea typeface="+mn-ea"/>
                <a:cs typeface="+mn-cs"/>
              </a:rPr>
              <a:t>▪ Use the thinking routine </a:t>
            </a:r>
            <a:r>
              <a:rPr lang="en-AU" sz="1200" b="1" i="0" u="none" strike="noStrike" kern="1200" baseline="0" dirty="0">
                <a:solidFill>
                  <a:schemeClr val="tx1"/>
                </a:solidFill>
                <a:latin typeface="+mn-lt"/>
                <a:ea typeface="+mn-ea"/>
                <a:cs typeface="+mn-cs"/>
              </a:rPr>
              <a:t>Think Puzzle Explore </a:t>
            </a:r>
            <a:r>
              <a:rPr lang="en-AU" sz="1200" b="0" i="0" u="none" strike="noStrike" kern="1200" baseline="0" dirty="0">
                <a:solidFill>
                  <a:schemeClr val="tx1"/>
                </a:solidFill>
                <a:latin typeface="+mn-lt"/>
                <a:ea typeface="+mn-ea"/>
                <a:cs typeface="+mn-cs"/>
              </a:rPr>
              <a:t>to gauge understanding &amp; misconceptions </a:t>
            </a:r>
          </a:p>
          <a:p>
            <a:r>
              <a:rPr lang="en-AU" sz="1200" b="0" i="0" u="none" strike="noStrike" kern="1200" baseline="0" dirty="0">
                <a:solidFill>
                  <a:schemeClr val="tx1"/>
                </a:solidFill>
                <a:latin typeface="+mn-lt"/>
                <a:ea typeface="+mn-ea"/>
                <a:cs typeface="+mn-cs"/>
              </a:rPr>
              <a:t>▪ Watch </a:t>
            </a:r>
            <a:r>
              <a:rPr lang="en-AU" sz="1200" b="0" i="1" u="none" strike="noStrike" kern="1200" baseline="0" dirty="0">
                <a:solidFill>
                  <a:schemeClr val="tx1"/>
                </a:solidFill>
                <a:latin typeface="+mn-lt"/>
                <a:ea typeface="+mn-ea"/>
                <a:cs typeface="+mn-cs"/>
              </a:rPr>
              <a:t>Changing Water: States of Matter </a:t>
            </a:r>
            <a:r>
              <a:rPr lang="en-AU" sz="1200" b="0" i="0" u="none" strike="noStrike" kern="1200" baseline="0" dirty="0">
                <a:solidFill>
                  <a:schemeClr val="tx1"/>
                </a:solidFill>
                <a:latin typeface="+mn-lt"/>
                <a:ea typeface="+mn-ea"/>
                <a:cs typeface="+mn-cs"/>
              </a:rPr>
              <a:t>(stop video at 2:44) https://www.youtube.com/watch?v=tuE1LePDZ4Y </a:t>
            </a:r>
          </a:p>
          <a:p>
            <a:r>
              <a:rPr lang="en-AU" sz="1200" b="0" i="0" u="none" strike="noStrike" kern="1200" baseline="0" dirty="0">
                <a:solidFill>
                  <a:schemeClr val="tx1"/>
                </a:solidFill>
                <a:latin typeface="+mn-lt"/>
                <a:ea typeface="+mn-ea"/>
                <a:cs typeface="+mn-cs"/>
              </a:rPr>
              <a:t>▪ Use the thinking routine </a:t>
            </a:r>
            <a:r>
              <a:rPr lang="en-AU" sz="1200" b="1" i="0" u="none" strike="noStrike" kern="1200" baseline="0" dirty="0">
                <a:solidFill>
                  <a:schemeClr val="tx1"/>
                </a:solidFill>
                <a:latin typeface="+mn-lt"/>
                <a:ea typeface="+mn-ea"/>
                <a:cs typeface="+mn-cs"/>
              </a:rPr>
              <a:t>+1 </a:t>
            </a:r>
            <a:r>
              <a:rPr lang="en-AU" sz="1200" b="0" i="0" u="none" strike="noStrike" kern="1200" baseline="0" dirty="0">
                <a:solidFill>
                  <a:schemeClr val="tx1"/>
                </a:solidFill>
                <a:latin typeface="+mn-lt"/>
                <a:ea typeface="+mn-ea"/>
                <a:cs typeface="+mn-cs"/>
              </a:rPr>
              <a:t>identify key ideas from the video and generate questions or puzzles about the concepts of matter, mixtures and materials. </a:t>
            </a: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rgbClr val="C00000"/>
                </a:solidFill>
                <a:latin typeface="+mn-lt"/>
                <a:ea typeface="+mn-ea"/>
                <a:cs typeface="+mn-cs"/>
              </a:rPr>
              <a:t>Assessment </a:t>
            </a:r>
            <a:r>
              <a:rPr lang="en-AU" sz="1200" b="0" i="0" u="none" strike="noStrike" kern="1200" baseline="0" dirty="0">
                <a:solidFill>
                  <a:schemeClr val="tx1"/>
                </a:solidFill>
                <a:latin typeface="+mn-lt"/>
                <a:ea typeface="+mn-ea"/>
                <a:cs typeface="+mn-cs"/>
              </a:rPr>
              <a:t>(Diagnostic) 	</a:t>
            </a: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FOR THE TEACHER:</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How can we assess students’ prior knowledge and experience in relation to this context? </a:t>
            </a:r>
          </a:p>
          <a:p>
            <a:r>
              <a:rPr lang="en-AU" sz="1200" b="0" i="0" u="none" strike="noStrike" kern="1200" baseline="0" dirty="0">
                <a:solidFill>
                  <a:schemeClr val="tx1"/>
                </a:solidFill>
                <a:latin typeface="+mn-lt"/>
                <a:ea typeface="+mn-ea"/>
                <a:cs typeface="+mn-cs"/>
              </a:rPr>
              <a:t>▪ How will we record this information for later assessment? </a:t>
            </a:r>
          </a:p>
          <a:p>
            <a:r>
              <a:rPr lang="en-AU" sz="1200" b="0" i="0" u="none" strike="noStrike" kern="1200" baseline="0" dirty="0">
                <a:solidFill>
                  <a:schemeClr val="tx1"/>
                </a:solidFill>
                <a:latin typeface="+mn-lt"/>
                <a:ea typeface="+mn-ea"/>
                <a:cs typeface="+mn-cs"/>
              </a:rPr>
              <a:t>▪ What can we do to PROVOKE interest/enthusiasm/curiosity/motivation? </a:t>
            </a:r>
          </a:p>
          <a:p>
            <a:r>
              <a:rPr lang="en-AU" sz="1200" b="0" i="0" u="none" strike="noStrike" kern="1200" baseline="0" dirty="0">
                <a:solidFill>
                  <a:schemeClr val="tx1"/>
                </a:solidFill>
                <a:latin typeface="+mn-lt"/>
                <a:ea typeface="+mn-ea"/>
                <a:cs typeface="+mn-cs"/>
              </a:rPr>
              <a:t>▪ How can we assist students to make “conceptual connections” and see relationships to and links with their own lives? </a:t>
            </a:r>
          </a:p>
          <a:p>
            <a:r>
              <a:rPr lang="en-AU" sz="1200" b="0" i="0" u="none" strike="noStrike" kern="1200" baseline="0" dirty="0">
                <a:solidFill>
                  <a:schemeClr val="tx1"/>
                </a:solidFill>
                <a:latin typeface="+mn-lt"/>
                <a:ea typeface="+mn-ea"/>
                <a:cs typeface="+mn-cs"/>
              </a:rPr>
              <a:t>	</a:t>
            </a:r>
          </a:p>
          <a:p>
            <a:endParaRPr lang="en-AU" sz="1200" b="1" i="0" u="none" strike="noStrike" kern="1200" baseline="0" dirty="0">
              <a:solidFill>
                <a:schemeClr val="tx1"/>
              </a:solidFill>
              <a:latin typeface="+mn-lt"/>
              <a:ea typeface="+mn-ea"/>
              <a:cs typeface="+mn-cs"/>
            </a:endParaRPr>
          </a:p>
          <a:p>
            <a:endParaRPr lang="en-AU" b="1" u="sng" dirty="0"/>
          </a:p>
        </p:txBody>
      </p:sp>
      <p:sp>
        <p:nvSpPr>
          <p:cNvPr id="4" name="Slide Number Placeholder 3"/>
          <p:cNvSpPr>
            <a:spLocks noGrp="1"/>
          </p:cNvSpPr>
          <p:nvPr>
            <p:ph type="sldNum" sz="quarter" idx="10"/>
          </p:nvPr>
        </p:nvSpPr>
        <p:spPr/>
        <p:txBody>
          <a:bodyPr/>
          <a:lstStyle/>
          <a:p>
            <a:fld id="{378F92E7-23B5-43CE-92BC-AC64C075EC78}" type="slidenum">
              <a:rPr lang="en-AU" smtClean="0"/>
              <a:t>5</a:t>
            </a:fld>
            <a:endParaRPr lang="en-AU"/>
          </a:p>
        </p:txBody>
      </p:sp>
    </p:spTree>
    <p:extLst>
      <p:ext uri="{BB962C8B-B14F-4D97-AF65-F5344CB8AC3E}">
        <p14:creationId xmlns:p14="http://schemas.microsoft.com/office/powerpoint/2010/main" val="2124299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Examine a range of plants that live in different environments around Australia. Students categorise and classify the plants and provide an explanation of the specific features of each plant.</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15</a:t>
            </a:fld>
            <a:endParaRPr lang="en-AU"/>
          </a:p>
        </p:txBody>
      </p:sp>
    </p:spTree>
    <p:extLst>
      <p:ext uri="{BB962C8B-B14F-4D97-AF65-F5344CB8AC3E}">
        <p14:creationId xmlns:p14="http://schemas.microsoft.com/office/powerpoint/2010/main" val="3199539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Define the key terms </a:t>
            </a:r>
            <a:r>
              <a:rPr lang="en-AU" sz="1200" i="1" kern="1200" dirty="0">
                <a:solidFill>
                  <a:schemeClr val="tx1"/>
                </a:solidFill>
                <a:effectLst/>
                <a:latin typeface="+mn-lt"/>
                <a:ea typeface="+mn-ea"/>
                <a:cs typeface="+mn-cs"/>
              </a:rPr>
              <a:t>adaptation, habitat, survival, environment</a:t>
            </a:r>
            <a:r>
              <a:rPr lang="en-AU" sz="120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impact</a:t>
            </a:r>
            <a:r>
              <a:rPr lang="en-AU" sz="120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change</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16</a:t>
            </a:fld>
            <a:endParaRPr lang="en-AU"/>
          </a:p>
        </p:txBody>
      </p:sp>
    </p:spTree>
    <p:extLst>
      <p:ext uri="{BB962C8B-B14F-4D97-AF65-F5344CB8AC3E}">
        <p14:creationId xmlns:p14="http://schemas.microsoft.com/office/powerpoint/2010/main" val="132077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Watch the Videos: </a:t>
            </a:r>
            <a:r>
              <a:rPr lang="en-AU" sz="1200" i="1" u="sng" kern="1200" dirty="0">
                <a:solidFill>
                  <a:schemeClr val="tx1"/>
                </a:solidFill>
                <a:effectLst/>
                <a:latin typeface="+mn-lt"/>
                <a:ea typeface="+mn-ea"/>
                <a:cs typeface="+mn-cs"/>
                <a:hlinkClick r:id="rId3"/>
              </a:rPr>
              <a:t>Animal </a:t>
            </a:r>
            <a:r>
              <a:rPr lang="en-AU" sz="1200" i="0" u="sng" kern="1200" dirty="0">
                <a:solidFill>
                  <a:schemeClr val="tx1"/>
                </a:solidFill>
                <a:effectLst/>
                <a:latin typeface="+mn-lt"/>
                <a:ea typeface="+mn-ea"/>
                <a:cs typeface="+mn-cs"/>
                <a:hlinkClick r:id="rId3"/>
              </a:rPr>
              <a:t>Adaptations</a:t>
            </a:r>
            <a:r>
              <a:rPr lang="en-AU" sz="1200" kern="1200" dirty="0">
                <a:solidFill>
                  <a:schemeClr val="tx1"/>
                </a:solidFill>
                <a:effectLst/>
                <a:latin typeface="+mn-lt"/>
                <a:ea typeface="+mn-ea"/>
                <a:cs typeface="+mn-cs"/>
              </a:rPr>
              <a:t> and </a:t>
            </a:r>
            <a:r>
              <a:rPr lang="en-AU" sz="1200" i="1" u="sng" kern="1200" dirty="0">
                <a:solidFill>
                  <a:schemeClr val="tx1"/>
                </a:solidFill>
                <a:effectLst/>
                <a:latin typeface="+mn-lt"/>
                <a:ea typeface="+mn-ea"/>
                <a:cs typeface="+mn-cs"/>
              </a:rPr>
              <a:t>Structural Adaptations</a:t>
            </a:r>
            <a:r>
              <a:rPr lang="en-AU" sz="1200" kern="1200" dirty="0">
                <a:solidFill>
                  <a:schemeClr val="tx1"/>
                </a:solidFill>
                <a:effectLst/>
                <a:latin typeface="+mn-lt"/>
                <a:ea typeface="+mn-ea"/>
                <a:cs typeface="+mn-cs"/>
              </a:rPr>
              <a:t> to examine how structural and behavioural adaptations assist an organism to function within its environment. Use the thinking routine </a:t>
            </a:r>
            <a:r>
              <a:rPr lang="en-AU" sz="1200" u="sng" kern="1200" dirty="0">
                <a:solidFill>
                  <a:schemeClr val="tx1"/>
                </a:solidFill>
                <a:effectLst/>
                <a:latin typeface="+mn-lt"/>
                <a:ea typeface="+mn-ea"/>
                <a:cs typeface="+mn-cs"/>
                <a:hlinkClick r:id="rId4"/>
              </a:rPr>
              <a:t>The Explanation Game</a:t>
            </a:r>
            <a:r>
              <a:rPr lang="en-AU" sz="1200" kern="1200" dirty="0">
                <a:solidFill>
                  <a:schemeClr val="tx1"/>
                </a:solidFill>
                <a:effectLst/>
                <a:latin typeface="+mn-lt"/>
                <a:ea typeface="+mn-ea"/>
                <a:cs typeface="+mn-cs"/>
              </a:rPr>
              <a:t> to name and explain the different types of adaptations and provide examples for each one. </a:t>
            </a:r>
          </a:p>
          <a:p>
            <a:pPr lvl="1"/>
            <a:r>
              <a:rPr lang="en-AU" sz="1200" u="sng" kern="1200" dirty="0">
                <a:solidFill>
                  <a:schemeClr val="tx1"/>
                </a:solidFill>
                <a:effectLst/>
                <a:latin typeface="+mn-lt"/>
                <a:ea typeface="+mn-ea"/>
                <a:cs typeface="+mn-cs"/>
              </a:rPr>
              <a:t>Name</a:t>
            </a:r>
            <a:r>
              <a:rPr lang="en-AU" sz="1200" kern="1200" dirty="0">
                <a:solidFill>
                  <a:schemeClr val="tx1"/>
                </a:solidFill>
                <a:effectLst/>
                <a:latin typeface="+mn-lt"/>
                <a:ea typeface="+mn-ea"/>
                <a:cs typeface="+mn-cs"/>
              </a:rPr>
              <a:t>: What is the adaptation?</a:t>
            </a:r>
          </a:p>
          <a:p>
            <a:pPr lvl="1"/>
            <a:r>
              <a:rPr lang="en-AU" sz="1200" u="sng" kern="1200" dirty="0">
                <a:solidFill>
                  <a:schemeClr val="tx1"/>
                </a:solidFill>
                <a:effectLst/>
                <a:latin typeface="+mn-lt"/>
                <a:ea typeface="+mn-ea"/>
                <a:cs typeface="+mn-cs"/>
              </a:rPr>
              <a:t>Explain</a:t>
            </a:r>
            <a:r>
              <a:rPr lang="en-AU" sz="1200" kern="1200" dirty="0">
                <a:solidFill>
                  <a:schemeClr val="tx1"/>
                </a:solidFill>
                <a:effectLst/>
                <a:latin typeface="+mn-lt"/>
                <a:ea typeface="+mn-ea"/>
                <a:cs typeface="+mn-cs"/>
              </a:rPr>
              <a:t>: How might you describe what this adaptation is?</a:t>
            </a:r>
          </a:p>
          <a:p>
            <a:pPr lvl="1"/>
            <a:r>
              <a:rPr lang="en-AU" sz="1200" u="sng" kern="1200" dirty="0">
                <a:solidFill>
                  <a:schemeClr val="tx1"/>
                </a:solidFill>
                <a:effectLst/>
                <a:latin typeface="+mn-lt"/>
                <a:ea typeface="+mn-ea"/>
                <a:cs typeface="+mn-cs"/>
              </a:rPr>
              <a:t>Examples</a:t>
            </a:r>
            <a:r>
              <a:rPr lang="en-AU" sz="1200" kern="1200" dirty="0">
                <a:solidFill>
                  <a:schemeClr val="tx1"/>
                </a:solidFill>
                <a:effectLst/>
                <a:latin typeface="+mn-lt"/>
                <a:ea typeface="+mn-ea"/>
                <a:cs typeface="+mn-cs"/>
              </a:rPr>
              <a:t>: What examples can you give to support this adaptation?</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17</a:t>
            </a:fld>
            <a:endParaRPr lang="en-AU"/>
          </a:p>
        </p:txBody>
      </p:sp>
    </p:spTree>
    <p:extLst>
      <p:ext uri="{BB962C8B-B14F-4D97-AF65-F5344CB8AC3E}">
        <p14:creationId xmlns:p14="http://schemas.microsoft.com/office/powerpoint/2010/main" val="2239423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Watch the Videos: </a:t>
            </a:r>
            <a:r>
              <a:rPr lang="en-AU" sz="1200" i="1" u="sng" kern="1200" dirty="0">
                <a:solidFill>
                  <a:schemeClr val="tx1"/>
                </a:solidFill>
                <a:effectLst/>
                <a:latin typeface="+mn-lt"/>
                <a:ea typeface="+mn-ea"/>
                <a:cs typeface="+mn-cs"/>
                <a:hlinkClick r:id="rId3"/>
              </a:rPr>
              <a:t>Animal </a:t>
            </a:r>
            <a:r>
              <a:rPr lang="en-AU" sz="1200" i="0" u="sng" kern="1200" dirty="0">
                <a:solidFill>
                  <a:schemeClr val="tx1"/>
                </a:solidFill>
                <a:effectLst/>
                <a:latin typeface="+mn-lt"/>
                <a:ea typeface="+mn-ea"/>
                <a:cs typeface="+mn-cs"/>
                <a:hlinkClick r:id="rId3"/>
              </a:rPr>
              <a:t>Adaptations</a:t>
            </a:r>
            <a:r>
              <a:rPr lang="en-AU" sz="1200" kern="1200" dirty="0">
                <a:solidFill>
                  <a:schemeClr val="tx1"/>
                </a:solidFill>
                <a:effectLst/>
                <a:latin typeface="+mn-lt"/>
                <a:ea typeface="+mn-ea"/>
                <a:cs typeface="+mn-cs"/>
              </a:rPr>
              <a:t> and </a:t>
            </a:r>
            <a:r>
              <a:rPr lang="en-AU" sz="1200" i="1" u="sng" kern="1200" dirty="0">
                <a:solidFill>
                  <a:schemeClr val="tx1"/>
                </a:solidFill>
                <a:effectLst/>
                <a:latin typeface="+mn-lt"/>
                <a:ea typeface="+mn-ea"/>
                <a:cs typeface="+mn-cs"/>
              </a:rPr>
              <a:t>Adaptations In Action </a:t>
            </a:r>
            <a:r>
              <a:rPr lang="en-AU" sz="1200" kern="1200" dirty="0">
                <a:solidFill>
                  <a:schemeClr val="tx1"/>
                </a:solidFill>
                <a:effectLst/>
                <a:latin typeface="+mn-lt"/>
                <a:ea typeface="+mn-ea"/>
                <a:cs typeface="+mn-cs"/>
              </a:rPr>
              <a:t>to examine how structural and behavioural adaptations assist an organism to function within its environment. Use the thinking routine </a:t>
            </a:r>
            <a:r>
              <a:rPr lang="en-AU" sz="1200" u="sng" kern="1200" dirty="0">
                <a:solidFill>
                  <a:schemeClr val="tx1"/>
                </a:solidFill>
                <a:effectLst/>
                <a:latin typeface="+mn-lt"/>
                <a:ea typeface="+mn-ea"/>
                <a:cs typeface="+mn-cs"/>
                <a:hlinkClick r:id="rId4"/>
              </a:rPr>
              <a:t>The Explanation Game</a:t>
            </a:r>
            <a:r>
              <a:rPr lang="en-AU" sz="1200" kern="1200" dirty="0">
                <a:solidFill>
                  <a:schemeClr val="tx1"/>
                </a:solidFill>
                <a:effectLst/>
                <a:latin typeface="+mn-lt"/>
                <a:ea typeface="+mn-ea"/>
                <a:cs typeface="+mn-cs"/>
              </a:rPr>
              <a:t> to name and explain the different types of adaptations and provide examples for each one. </a:t>
            </a:r>
          </a:p>
          <a:p>
            <a:pPr lvl="1"/>
            <a:r>
              <a:rPr lang="en-AU" sz="1200" u="sng" kern="1200" dirty="0">
                <a:solidFill>
                  <a:schemeClr val="tx1"/>
                </a:solidFill>
                <a:effectLst/>
                <a:latin typeface="+mn-lt"/>
                <a:ea typeface="+mn-ea"/>
                <a:cs typeface="+mn-cs"/>
              </a:rPr>
              <a:t>Name</a:t>
            </a:r>
            <a:r>
              <a:rPr lang="en-AU" sz="1200" kern="1200" dirty="0">
                <a:solidFill>
                  <a:schemeClr val="tx1"/>
                </a:solidFill>
                <a:effectLst/>
                <a:latin typeface="+mn-lt"/>
                <a:ea typeface="+mn-ea"/>
                <a:cs typeface="+mn-cs"/>
              </a:rPr>
              <a:t>: What is the adaptation?</a:t>
            </a:r>
          </a:p>
          <a:p>
            <a:pPr lvl="1"/>
            <a:r>
              <a:rPr lang="en-AU" sz="1200" u="sng" kern="1200" dirty="0">
                <a:solidFill>
                  <a:schemeClr val="tx1"/>
                </a:solidFill>
                <a:effectLst/>
                <a:latin typeface="+mn-lt"/>
                <a:ea typeface="+mn-ea"/>
                <a:cs typeface="+mn-cs"/>
              </a:rPr>
              <a:t>Explain</a:t>
            </a:r>
            <a:r>
              <a:rPr lang="en-AU" sz="1200" kern="1200" dirty="0">
                <a:solidFill>
                  <a:schemeClr val="tx1"/>
                </a:solidFill>
                <a:effectLst/>
                <a:latin typeface="+mn-lt"/>
                <a:ea typeface="+mn-ea"/>
                <a:cs typeface="+mn-cs"/>
              </a:rPr>
              <a:t>: How might you describe what this adaptation is?</a:t>
            </a:r>
          </a:p>
          <a:p>
            <a:pPr lvl="1"/>
            <a:r>
              <a:rPr lang="en-AU" sz="1200" u="sng" kern="1200" dirty="0">
                <a:solidFill>
                  <a:schemeClr val="tx1"/>
                </a:solidFill>
                <a:effectLst/>
                <a:latin typeface="+mn-lt"/>
                <a:ea typeface="+mn-ea"/>
                <a:cs typeface="+mn-cs"/>
              </a:rPr>
              <a:t>Examples</a:t>
            </a:r>
            <a:r>
              <a:rPr lang="en-AU" sz="1200" kern="1200" dirty="0">
                <a:solidFill>
                  <a:schemeClr val="tx1"/>
                </a:solidFill>
                <a:effectLst/>
                <a:latin typeface="+mn-lt"/>
                <a:ea typeface="+mn-ea"/>
                <a:cs typeface="+mn-cs"/>
              </a:rPr>
              <a:t>: What examples can you give to support this adaptation?</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18</a:t>
            </a:fld>
            <a:endParaRPr lang="en-AU"/>
          </a:p>
        </p:txBody>
      </p:sp>
    </p:spTree>
    <p:extLst>
      <p:ext uri="{BB962C8B-B14F-4D97-AF65-F5344CB8AC3E}">
        <p14:creationId xmlns:p14="http://schemas.microsoft.com/office/powerpoint/2010/main" val="2121600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Watch the Videos: </a:t>
            </a:r>
            <a:r>
              <a:rPr lang="en-AU" sz="1200" i="1" u="sng" kern="1200" dirty="0">
                <a:solidFill>
                  <a:schemeClr val="tx1"/>
                </a:solidFill>
                <a:effectLst/>
                <a:latin typeface="+mn-lt"/>
                <a:ea typeface="+mn-ea"/>
                <a:cs typeface="+mn-cs"/>
                <a:hlinkClick r:id="rId3"/>
              </a:rPr>
              <a:t>Animal </a:t>
            </a:r>
            <a:r>
              <a:rPr lang="en-AU" sz="1200" i="0" u="sng" kern="1200" dirty="0">
                <a:solidFill>
                  <a:schemeClr val="tx1"/>
                </a:solidFill>
                <a:effectLst/>
                <a:latin typeface="+mn-lt"/>
                <a:ea typeface="+mn-ea"/>
                <a:cs typeface="+mn-cs"/>
                <a:hlinkClick r:id="rId3"/>
              </a:rPr>
              <a:t>Adaptations</a:t>
            </a:r>
            <a:r>
              <a:rPr lang="en-AU" sz="1200" kern="1200" dirty="0">
                <a:solidFill>
                  <a:schemeClr val="tx1"/>
                </a:solidFill>
                <a:effectLst/>
                <a:latin typeface="+mn-lt"/>
                <a:ea typeface="+mn-ea"/>
                <a:cs typeface="+mn-cs"/>
              </a:rPr>
              <a:t> and </a:t>
            </a:r>
            <a:r>
              <a:rPr lang="en-AU" sz="1200" i="1" u="sng" kern="1200" dirty="0">
                <a:solidFill>
                  <a:schemeClr val="tx1"/>
                </a:solidFill>
                <a:effectLst/>
                <a:latin typeface="+mn-lt"/>
                <a:ea typeface="+mn-ea"/>
                <a:cs typeface="+mn-cs"/>
              </a:rPr>
              <a:t>Structural Adaptations</a:t>
            </a:r>
            <a:r>
              <a:rPr lang="en-AU" sz="1200" kern="1200" dirty="0">
                <a:solidFill>
                  <a:schemeClr val="tx1"/>
                </a:solidFill>
                <a:effectLst/>
                <a:latin typeface="+mn-lt"/>
                <a:ea typeface="+mn-ea"/>
                <a:cs typeface="+mn-cs"/>
              </a:rPr>
              <a:t> to examine how structural and behavioural adaptations assist an organism to function within its environment. Use the thinking routine </a:t>
            </a:r>
            <a:r>
              <a:rPr lang="en-AU" sz="1200" u="sng" kern="1200" dirty="0">
                <a:solidFill>
                  <a:schemeClr val="tx1"/>
                </a:solidFill>
                <a:effectLst/>
                <a:latin typeface="+mn-lt"/>
                <a:ea typeface="+mn-ea"/>
                <a:cs typeface="+mn-cs"/>
                <a:hlinkClick r:id="rId4"/>
              </a:rPr>
              <a:t>The Explanation Game</a:t>
            </a:r>
            <a:r>
              <a:rPr lang="en-AU" sz="1200" kern="1200" dirty="0">
                <a:solidFill>
                  <a:schemeClr val="tx1"/>
                </a:solidFill>
                <a:effectLst/>
                <a:latin typeface="+mn-lt"/>
                <a:ea typeface="+mn-ea"/>
                <a:cs typeface="+mn-cs"/>
              </a:rPr>
              <a:t> to name and explain the different types of adaptations and provide examples for each one. </a:t>
            </a:r>
          </a:p>
          <a:p>
            <a:pPr lvl="1"/>
            <a:r>
              <a:rPr lang="en-AU" sz="1200" u="sng" kern="1200" dirty="0">
                <a:solidFill>
                  <a:schemeClr val="tx1"/>
                </a:solidFill>
                <a:effectLst/>
                <a:latin typeface="+mn-lt"/>
                <a:ea typeface="+mn-ea"/>
                <a:cs typeface="+mn-cs"/>
              </a:rPr>
              <a:t>Name</a:t>
            </a:r>
            <a:r>
              <a:rPr lang="en-AU" sz="1200" kern="1200" dirty="0">
                <a:solidFill>
                  <a:schemeClr val="tx1"/>
                </a:solidFill>
                <a:effectLst/>
                <a:latin typeface="+mn-lt"/>
                <a:ea typeface="+mn-ea"/>
                <a:cs typeface="+mn-cs"/>
              </a:rPr>
              <a:t>: What is the adaptation?</a:t>
            </a:r>
          </a:p>
          <a:p>
            <a:pPr lvl="1"/>
            <a:r>
              <a:rPr lang="en-AU" sz="1200" u="sng" kern="1200" dirty="0">
                <a:solidFill>
                  <a:schemeClr val="tx1"/>
                </a:solidFill>
                <a:effectLst/>
                <a:latin typeface="+mn-lt"/>
                <a:ea typeface="+mn-ea"/>
                <a:cs typeface="+mn-cs"/>
              </a:rPr>
              <a:t>Explain</a:t>
            </a:r>
            <a:r>
              <a:rPr lang="en-AU" sz="1200" kern="1200" dirty="0">
                <a:solidFill>
                  <a:schemeClr val="tx1"/>
                </a:solidFill>
                <a:effectLst/>
                <a:latin typeface="+mn-lt"/>
                <a:ea typeface="+mn-ea"/>
                <a:cs typeface="+mn-cs"/>
              </a:rPr>
              <a:t>: How might you describe  and explain what this adaptation is?</a:t>
            </a:r>
          </a:p>
          <a:p>
            <a:pPr lvl="1"/>
            <a:r>
              <a:rPr lang="en-AU" sz="1200" u="sng" kern="1200" dirty="0">
                <a:solidFill>
                  <a:schemeClr val="tx1"/>
                </a:solidFill>
                <a:effectLst/>
                <a:latin typeface="+mn-lt"/>
                <a:ea typeface="+mn-ea"/>
                <a:cs typeface="+mn-cs"/>
              </a:rPr>
              <a:t>Examples</a:t>
            </a:r>
            <a:r>
              <a:rPr lang="en-AU" sz="1200" kern="1200" dirty="0">
                <a:solidFill>
                  <a:schemeClr val="tx1"/>
                </a:solidFill>
                <a:effectLst/>
                <a:latin typeface="+mn-lt"/>
                <a:ea typeface="+mn-ea"/>
                <a:cs typeface="+mn-cs"/>
              </a:rPr>
              <a:t>: What examples can you give to support this adaptation?</a:t>
            </a:r>
          </a:p>
        </p:txBody>
      </p:sp>
      <p:sp>
        <p:nvSpPr>
          <p:cNvPr id="4" name="Slide Number Placeholder 3"/>
          <p:cNvSpPr>
            <a:spLocks noGrp="1"/>
          </p:cNvSpPr>
          <p:nvPr>
            <p:ph type="sldNum" sz="quarter" idx="5"/>
          </p:nvPr>
        </p:nvSpPr>
        <p:spPr/>
        <p:txBody>
          <a:bodyPr/>
          <a:lstStyle/>
          <a:p>
            <a:fld id="{378F92E7-23B5-43CE-92BC-AC64C075EC78}" type="slidenum">
              <a:rPr lang="en-AU" smtClean="0"/>
              <a:t>19</a:t>
            </a:fld>
            <a:endParaRPr lang="en-AU"/>
          </a:p>
        </p:txBody>
      </p:sp>
    </p:spTree>
    <p:extLst>
      <p:ext uri="{BB962C8B-B14F-4D97-AF65-F5344CB8AC3E}">
        <p14:creationId xmlns:p14="http://schemas.microsoft.com/office/powerpoint/2010/main" val="2859922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Pose the question </a:t>
            </a:r>
            <a:r>
              <a:rPr lang="en-AU" sz="1200" b="0" i="1" u="none" strike="noStrike" kern="1200" baseline="0" dirty="0">
                <a:solidFill>
                  <a:schemeClr val="tx1"/>
                </a:solidFill>
                <a:latin typeface="+mn-lt"/>
                <a:ea typeface="+mn-ea"/>
                <a:cs typeface="+mn-cs"/>
              </a:rPr>
              <a:t>What do you know about plants and how they survive? </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Record initial student responses. The thinking routine 3, 2, 1 Bridge would be a useful tool to scaffold student thinking. This could then be revisited and added to after undertaking a range of learning experiences. </a:t>
            </a:r>
          </a:p>
          <a:p>
            <a:r>
              <a:rPr lang="en-AU" sz="1200" b="0" i="0" u="none" strike="noStrike" kern="1200" baseline="0" dirty="0">
                <a:solidFill>
                  <a:schemeClr val="tx1"/>
                </a:solidFill>
                <a:latin typeface="+mn-lt"/>
                <a:ea typeface="+mn-ea"/>
                <a:cs typeface="+mn-cs"/>
              </a:rPr>
              <a:t>o 3 things you think you know about how plants survive </a:t>
            </a:r>
          </a:p>
          <a:p>
            <a:r>
              <a:rPr lang="en-AU" sz="1200" b="0" i="0" u="none" strike="noStrike" kern="1200" baseline="0" dirty="0">
                <a:solidFill>
                  <a:schemeClr val="tx1"/>
                </a:solidFill>
                <a:latin typeface="+mn-lt"/>
                <a:ea typeface="+mn-ea"/>
                <a:cs typeface="+mn-cs"/>
              </a:rPr>
              <a:t>o 2 questions you have </a:t>
            </a:r>
          </a:p>
          <a:p>
            <a:r>
              <a:rPr lang="en-AU" sz="1200" b="0" i="0" u="none" strike="noStrike" kern="1200" baseline="0" dirty="0">
                <a:solidFill>
                  <a:schemeClr val="tx1"/>
                </a:solidFill>
                <a:latin typeface="+mn-lt"/>
                <a:ea typeface="+mn-ea"/>
                <a:cs typeface="+mn-cs"/>
              </a:rPr>
              <a:t>o 1 labelled diagram </a:t>
            </a:r>
          </a:p>
          <a:p>
            <a:r>
              <a:rPr lang="en-AU"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5"/>
          </p:nvPr>
        </p:nvSpPr>
        <p:spPr/>
        <p:txBody>
          <a:bodyPr/>
          <a:lstStyle/>
          <a:p>
            <a:fld id="{378F92E7-23B5-43CE-92BC-AC64C075EC78}" type="slidenum">
              <a:rPr lang="en-AU" smtClean="0"/>
              <a:t>20</a:t>
            </a:fld>
            <a:endParaRPr lang="en-AU"/>
          </a:p>
        </p:txBody>
      </p:sp>
    </p:spTree>
    <p:extLst>
      <p:ext uri="{BB962C8B-B14F-4D97-AF65-F5344CB8AC3E}">
        <p14:creationId xmlns:p14="http://schemas.microsoft.com/office/powerpoint/2010/main" val="1683195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As an introduction to plant adaptations, ask why some plants have thorns? As part of the discussion, connect the structural feature of thorns (an adaptation) that helps protect the plant from predators feeding on its leaves. o Watch the video ‘Meet Spiky, Thorny and Carnivorous Plants’ ABC Education ▪ Identify other plant adaptations and discuss the purpose (function) of the adaptation </a:t>
            </a:r>
          </a:p>
          <a:p>
            <a:r>
              <a:rPr lang="en-AU" sz="1200" b="0" i="0" u="none" strike="noStrike" kern="1200" baseline="0" dirty="0">
                <a:solidFill>
                  <a:schemeClr val="tx1"/>
                </a:solidFill>
                <a:latin typeface="+mn-lt"/>
                <a:ea typeface="+mn-ea"/>
                <a:cs typeface="+mn-cs"/>
              </a:rPr>
              <a:t>▪ Describe the adaptations as a response to the plant meeting its needs of space, water, light, nutrients and ability to reproduce or to limit predation. </a:t>
            </a:r>
          </a:p>
          <a:p>
            <a:r>
              <a:rPr lang="en-AU" sz="1200" b="0" i="0" u="none" strike="noStrike" kern="1200" baseline="0" dirty="0">
                <a:solidFill>
                  <a:schemeClr val="tx1"/>
                </a:solidFill>
                <a:latin typeface="+mn-lt"/>
                <a:ea typeface="+mn-ea"/>
                <a:cs typeface="+mn-cs"/>
              </a:rPr>
              <a:t>▪ Sketch some of the different plants and label the parts that make these plants ‘great survivors’.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21</a:t>
            </a:fld>
            <a:endParaRPr lang="en-AU"/>
          </a:p>
        </p:txBody>
      </p:sp>
    </p:spTree>
    <p:extLst>
      <p:ext uri="{BB962C8B-B14F-4D97-AF65-F5344CB8AC3E}">
        <p14:creationId xmlns:p14="http://schemas.microsoft.com/office/powerpoint/2010/main" val="3177228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Watch the video Plant Leaves ABC Education and identify how leaves make their own food and transport energy to the rest of the plant.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22</a:t>
            </a:fld>
            <a:endParaRPr lang="en-AU"/>
          </a:p>
        </p:txBody>
      </p:sp>
    </p:spTree>
    <p:extLst>
      <p:ext uri="{BB962C8B-B14F-4D97-AF65-F5344CB8AC3E}">
        <p14:creationId xmlns:p14="http://schemas.microsoft.com/office/powerpoint/2010/main" val="1606552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What is a fair test and what are the scientific variables?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Watch Scientific Variables and discuss the 3 variables (dependent, independent and control).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23</a:t>
            </a:fld>
            <a:endParaRPr lang="en-AU"/>
          </a:p>
        </p:txBody>
      </p:sp>
    </p:spTree>
    <p:extLst>
      <p:ext uri="{BB962C8B-B14F-4D97-AF65-F5344CB8AC3E}">
        <p14:creationId xmlns:p14="http://schemas.microsoft.com/office/powerpoint/2010/main" val="2860611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Take a tour of the school grounds and look for examples of different plants that live in different environments within the school. Use scientific drawing and record notes on at least 3 locations within the school and the plants that live there. The thinking routine See Think Wonder would help students as they undertake this exploration. ▪ What do you see, observe or notice about these plants and their features? </a:t>
            </a:r>
          </a:p>
          <a:p>
            <a:r>
              <a:rPr lang="en-AU" sz="1200" b="0" i="0" u="none" strike="noStrike" kern="1200" baseline="0" dirty="0">
                <a:solidFill>
                  <a:schemeClr val="tx1"/>
                </a:solidFill>
                <a:latin typeface="+mn-lt"/>
                <a:ea typeface="+mn-ea"/>
                <a:cs typeface="+mn-cs"/>
              </a:rPr>
              <a:t>▪ Why do you think it grows like this or in this location? What structural or behavioural features help it to survive in this environment? </a:t>
            </a:r>
          </a:p>
          <a:p>
            <a:r>
              <a:rPr lang="en-AU" sz="1200" b="0" i="0" u="none" strike="noStrike" kern="1200" baseline="0" dirty="0">
                <a:solidFill>
                  <a:schemeClr val="tx1"/>
                </a:solidFill>
                <a:latin typeface="+mn-lt"/>
                <a:ea typeface="+mn-ea"/>
                <a:cs typeface="+mn-cs"/>
              </a:rPr>
              <a:t>▪ What questions or puzzles do you have?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378F92E7-23B5-43CE-92BC-AC64C075EC78}" type="slidenum">
              <a:rPr lang="en-AU" smtClean="0"/>
              <a:t>24</a:t>
            </a:fld>
            <a:endParaRPr lang="en-AU"/>
          </a:p>
        </p:txBody>
      </p:sp>
    </p:spTree>
    <p:extLst>
      <p:ext uri="{BB962C8B-B14F-4D97-AF65-F5344CB8AC3E}">
        <p14:creationId xmlns:p14="http://schemas.microsoft.com/office/powerpoint/2010/main" val="328701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Examine a range of images, poetic and literary texts, as well as multimedia resources that evoke curiosity and wonder and how and why plants and animals can live in a range of harsh Australian environments. For example:</a:t>
            </a:r>
          </a:p>
          <a:p>
            <a:pPr lvl="1"/>
            <a:r>
              <a:rPr lang="en-AU" sz="1200" kern="1200" dirty="0">
                <a:solidFill>
                  <a:schemeClr val="tx1"/>
                </a:solidFill>
                <a:effectLst/>
                <a:latin typeface="+mn-lt"/>
                <a:ea typeface="+mn-ea"/>
                <a:cs typeface="+mn-cs"/>
              </a:rPr>
              <a:t>VIDEO: </a:t>
            </a:r>
            <a:r>
              <a:rPr lang="en-AU" sz="1200" u="sng" kern="1200" dirty="0">
                <a:solidFill>
                  <a:schemeClr val="tx1"/>
                </a:solidFill>
                <a:effectLst/>
                <a:latin typeface="+mn-lt"/>
                <a:ea typeface="+mn-ea"/>
                <a:cs typeface="+mn-cs"/>
                <a:hlinkClick r:id="rId3"/>
              </a:rPr>
              <a:t>Australian Wildlife</a:t>
            </a:r>
            <a:r>
              <a:rPr lang="en-AU" sz="1200" kern="1200" dirty="0">
                <a:solidFill>
                  <a:schemeClr val="tx1"/>
                </a:solidFill>
                <a:effectLst/>
                <a:latin typeface="+mn-lt"/>
                <a:ea typeface="+mn-ea"/>
                <a:cs typeface="+mn-cs"/>
              </a:rPr>
              <a:t> and Ted Egan Central Australia: The Eighth Wonder (</a:t>
            </a:r>
            <a:r>
              <a:rPr lang="en-AU" sz="1200" u="sng" kern="1200" dirty="0">
                <a:solidFill>
                  <a:schemeClr val="tx1"/>
                </a:solidFill>
                <a:effectLst/>
                <a:latin typeface="+mn-lt"/>
                <a:ea typeface="+mn-ea"/>
                <a:cs typeface="+mn-cs"/>
                <a:hlinkClick r:id="rId4"/>
              </a:rPr>
              <a:t>long version</a:t>
            </a:r>
            <a:r>
              <a:rPr lang="en-AU" sz="1200" kern="1200" dirty="0">
                <a:solidFill>
                  <a:schemeClr val="tx1"/>
                </a:solidFill>
                <a:effectLst/>
                <a:latin typeface="+mn-lt"/>
                <a:ea typeface="+mn-ea"/>
                <a:cs typeface="+mn-cs"/>
              </a:rPr>
              <a:t>) or (</a:t>
            </a:r>
            <a:r>
              <a:rPr lang="en-AU" sz="1200" u="sng" kern="1200" dirty="0">
                <a:solidFill>
                  <a:schemeClr val="tx1"/>
                </a:solidFill>
                <a:effectLst/>
                <a:latin typeface="+mn-lt"/>
                <a:ea typeface="+mn-ea"/>
                <a:cs typeface="+mn-cs"/>
                <a:hlinkClick r:id="rId5"/>
              </a:rPr>
              <a:t>short version</a:t>
            </a:r>
            <a:r>
              <a:rPr lang="en-AU" sz="1200" kern="1200" dirty="0">
                <a:solidFill>
                  <a:schemeClr val="tx1"/>
                </a:solidFill>
                <a:effectLst/>
                <a:latin typeface="+mn-lt"/>
                <a:ea typeface="+mn-ea"/>
                <a:cs typeface="+mn-cs"/>
              </a:rPr>
              <a:t>)</a:t>
            </a:r>
          </a:p>
          <a:p>
            <a:pPr lvl="1"/>
            <a:r>
              <a:rPr lang="en-AU" sz="1200" kern="1200" dirty="0">
                <a:solidFill>
                  <a:schemeClr val="tx1"/>
                </a:solidFill>
                <a:effectLst/>
                <a:latin typeface="+mn-lt"/>
                <a:ea typeface="+mn-ea"/>
                <a:cs typeface="+mn-cs"/>
              </a:rPr>
              <a:t>Artwork by Margaret Preston (</a:t>
            </a:r>
            <a:r>
              <a:rPr lang="en-AU" sz="1200" u="sng" kern="1200" dirty="0">
                <a:solidFill>
                  <a:schemeClr val="tx1"/>
                </a:solidFill>
                <a:effectLst/>
                <a:latin typeface="+mn-lt"/>
                <a:ea typeface="+mn-ea"/>
                <a:cs typeface="+mn-cs"/>
                <a:hlinkClick r:id="rId6"/>
              </a:rPr>
              <a:t>National Gallery of Australia</a:t>
            </a:r>
            <a:r>
              <a:rPr lang="en-AU" sz="1200" kern="1200" dirty="0">
                <a:solidFill>
                  <a:schemeClr val="tx1"/>
                </a:solidFill>
                <a:effectLst/>
                <a:latin typeface="+mn-lt"/>
                <a:ea typeface="+mn-ea"/>
                <a:cs typeface="+mn-cs"/>
              </a:rPr>
              <a:t>)</a:t>
            </a:r>
          </a:p>
          <a:p>
            <a:pPr lvl="1"/>
            <a:r>
              <a:rPr lang="en-AU" sz="1200" kern="1200" dirty="0">
                <a:solidFill>
                  <a:schemeClr val="tx1"/>
                </a:solidFill>
                <a:effectLst/>
                <a:latin typeface="+mn-lt"/>
                <a:ea typeface="+mn-ea"/>
                <a:cs typeface="+mn-cs"/>
              </a:rPr>
              <a:t>Poem ‘My Country’ by Dorothea </a:t>
            </a:r>
            <a:r>
              <a:rPr lang="en-AU" sz="1200" kern="1200" dirty="0" err="1">
                <a:solidFill>
                  <a:schemeClr val="tx1"/>
                </a:solidFill>
                <a:effectLst/>
                <a:latin typeface="+mn-lt"/>
                <a:ea typeface="+mn-ea"/>
                <a:cs typeface="+mn-cs"/>
              </a:rPr>
              <a:t>Mackeller</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6</a:t>
            </a:fld>
            <a:endParaRPr lang="en-AU"/>
          </a:p>
        </p:txBody>
      </p:sp>
    </p:spTree>
    <p:extLst>
      <p:ext uri="{BB962C8B-B14F-4D97-AF65-F5344CB8AC3E}">
        <p14:creationId xmlns:p14="http://schemas.microsoft.com/office/powerpoint/2010/main" val="2139673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sz="1200" kern="1200" dirty="0">
                <a:solidFill>
                  <a:schemeClr val="tx1"/>
                </a:solidFill>
                <a:effectLst/>
                <a:latin typeface="+mn-lt"/>
                <a:ea typeface="+mn-ea"/>
                <a:cs typeface="+mn-cs"/>
              </a:rPr>
              <a:t>Define the key terms </a:t>
            </a:r>
            <a:r>
              <a:rPr lang="en-AU" sz="1200" i="1" kern="1200" dirty="0">
                <a:solidFill>
                  <a:schemeClr val="tx1"/>
                </a:solidFill>
                <a:effectLst/>
                <a:latin typeface="+mn-lt"/>
                <a:ea typeface="+mn-ea"/>
                <a:cs typeface="+mn-cs"/>
              </a:rPr>
              <a:t>water retention, surface area, condensation, drought</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25</a:t>
            </a:fld>
            <a:endParaRPr lang="en-AU"/>
          </a:p>
        </p:txBody>
      </p:sp>
    </p:spTree>
    <p:extLst>
      <p:ext uri="{BB962C8B-B14F-4D97-AF65-F5344CB8AC3E}">
        <p14:creationId xmlns:p14="http://schemas.microsoft.com/office/powerpoint/2010/main" val="2062682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Take a tour of the school grounds and collect samples of different types of plant leaves (</a:t>
            </a:r>
            <a:r>
              <a:rPr lang="en-AU" sz="1200" b="1" i="0" u="none" strike="noStrike" kern="1200" baseline="0" dirty="0">
                <a:solidFill>
                  <a:schemeClr val="tx1"/>
                </a:solidFill>
                <a:latin typeface="+mn-lt"/>
                <a:ea typeface="+mn-ea"/>
                <a:cs typeface="+mn-cs"/>
              </a:rPr>
              <a:t>NB: </a:t>
            </a:r>
            <a:r>
              <a:rPr lang="en-AU" sz="1200" b="0" i="0" u="none" strike="noStrike" kern="1200" baseline="0" dirty="0">
                <a:solidFill>
                  <a:schemeClr val="tx1"/>
                </a:solidFill>
                <a:latin typeface="+mn-lt"/>
                <a:ea typeface="+mn-ea"/>
                <a:cs typeface="+mn-cs"/>
              </a:rPr>
              <a:t>it may be useful for teachers to gather other examples for this experiment, e.g. succulent leaves). Students investigate in small groups what happens to leaves enclosed in plastic bags – (</a:t>
            </a:r>
            <a:r>
              <a:rPr lang="en-AU" sz="1200" b="1" i="0" u="none" strike="noStrike" kern="1200" baseline="0" dirty="0">
                <a:solidFill>
                  <a:schemeClr val="tx1"/>
                </a:solidFill>
                <a:latin typeface="+mn-lt"/>
                <a:ea typeface="+mn-ea"/>
                <a:cs typeface="+mn-cs"/>
              </a:rPr>
              <a:t>NB: </a:t>
            </a:r>
            <a:r>
              <a:rPr lang="en-AU" sz="1200" b="0" i="0" u="none" strike="noStrike" kern="1200" baseline="0" dirty="0">
                <a:solidFill>
                  <a:schemeClr val="tx1"/>
                </a:solidFill>
                <a:latin typeface="+mn-lt"/>
                <a:ea typeface="+mn-ea"/>
                <a:cs typeface="+mn-cs"/>
              </a:rPr>
              <a:t>1 bag with no leaves needed) o Hypothesis – </a:t>
            </a:r>
            <a:r>
              <a:rPr lang="en-AU" sz="1200" b="0" i="1" u="none" strike="noStrike" kern="1200" baseline="0" dirty="0">
                <a:solidFill>
                  <a:schemeClr val="tx1"/>
                </a:solidFill>
                <a:latin typeface="+mn-lt"/>
                <a:ea typeface="+mn-ea"/>
                <a:cs typeface="+mn-cs"/>
              </a:rPr>
              <a:t>What do you think will happen? </a:t>
            </a:r>
            <a:r>
              <a:rPr lang="en-AU" sz="1200" b="0" i="0" u="none" strike="noStrike" kern="1200" baseline="0" dirty="0">
                <a:solidFill>
                  <a:schemeClr val="tx1"/>
                </a:solidFill>
                <a:latin typeface="+mn-lt"/>
                <a:ea typeface="+mn-ea"/>
                <a:cs typeface="+mn-cs"/>
              </a:rPr>
              <a:t>Explain why. </a:t>
            </a:r>
          </a:p>
          <a:p>
            <a:r>
              <a:rPr lang="en-AU" sz="1200" b="0" i="0" u="none" strike="noStrike" kern="1200" baseline="0" dirty="0">
                <a:solidFill>
                  <a:schemeClr val="tx1"/>
                </a:solidFill>
                <a:latin typeface="+mn-lt"/>
                <a:ea typeface="+mn-ea"/>
                <a:cs typeface="+mn-cs"/>
              </a:rPr>
              <a:t>o Variables – ▪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dependent variable</a:t>
            </a:r>
            <a:r>
              <a:rPr lang="en-AU" sz="1200" b="0" i="1" u="none" strike="noStrike" kern="1200" baseline="0" dirty="0">
                <a:solidFill>
                  <a:schemeClr val="tx1"/>
                </a:solidFill>
                <a:latin typeface="+mn-lt"/>
                <a:ea typeface="+mn-ea"/>
                <a:cs typeface="+mn-cs"/>
              </a:rPr>
              <a:t>? What are you going to measure?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independent variable</a:t>
            </a:r>
            <a:r>
              <a:rPr lang="en-AU" sz="1200" b="0" i="1" u="none" strike="noStrike" kern="1200" baseline="0" dirty="0">
                <a:solidFill>
                  <a:schemeClr val="tx1"/>
                </a:solidFill>
                <a:latin typeface="+mn-lt"/>
                <a:ea typeface="+mn-ea"/>
                <a:cs typeface="+mn-cs"/>
              </a:rPr>
              <a:t>? What are you going to change?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variables will you need to </a:t>
            </a:r>
            <a:r>
              <a:rPr lang="en-AU" sz="1200" b="1" i="1" u="none" strike="noStrike" kern="1200" baseline="0" dirty="0">
                <a:solidFill>
                  <a:schemeClr val="tx1"/>
                </a:solidFill>
                <a:latin typeface="+mn-lt"/>
                <a:ea typeface="+mn-ea"/>
                <a:cs typeface="+mn-cs"/>
              </a:rPr>
              <a:t>control</a:t>
            </a:r>
            <a:r>
              <a:rPr lang="en-AU" sz="1200" b="0" i="1" u="none" strike="noStrike" kern="1200" baseline="0" dirty="0">
                <a:solidFill>
                  <a:schemeClr val="tx1"/>
                </a:solidFill>
                <a:latin typeface="+mn-lt"/>
                <a:ea typeface="+mn-ea"/>
                <a:cs typeface="+mn-cs"/>
              </a:rPr>
              <a:t>? What will you need to keep the same? </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Day Two &amp; Onwards – record the appearance of the bag contents using an annotated drawing, including the date and time of observation. Students need to pay particular attention to the amount of condensation that builds in the bag compared to the size of the leaves. Students make predictions about why they think these differences are occurring. </a:t>
            </a:r>
          </a:p>
          <a:p>
            <a:r>
              <a:rPr lang="en-AU" sz="1200" b="0" i="0" u="none" strike="noStrike" kern="1200" baseline="0" dirty="0">
                <a:solidFill>
                  <a:schemeClr val="tx1"/>
                </a:solidFill>
                <a:latin typeface="+mn-lt"/>
                <a:ea typeface="+mn-ea"/>
                <a:cs typeface="+mn-cs"/>
              </a:rPr>
              <a:t>o Measure and compare the surface area of different leaf samples using 1cm x 1cm grid paper. Graph the results and include an explanation of findings. </a:t>
            </a:r>
          </a:p>
          <a:p>
            <a:r>
              <a:rPr lang="en-AU" sz="1200" b="0" i="0" u="none" strike="noStrike" kern="1200" baseline="0" dirty="0">
                <a:solidFill>
                  <a:schemeClr val="tx1"/>
                </a:solidFill>
                <a:latin typeface="+mn-lt"/>
                <a:ea typeface="+mn-ea"/>
                <a:cs typeface="+mn-cs"/>
              </a:rPr>
              <a:t>o Pose the claim: </a:t>
            </a:r>
            <a:r>
              <a:rPr lang="en-AU" sz="1200" b="1" i="1" u="none" strike="noStrike" kern="1200" baseline="0" dirty="0">
                <a:solidFill>
                  <a:schemeClr val="tx1"/>
                </a:solidFill>
                <a:latin typeface="+mn-lt"/>
                <a:ea typeface="+mn-ea"/>
                <a:cs typeface="+mn-cs"/>
              </a:rPr>
              <a:t>The surface area of leaves affects water retention in plants</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Use the collected evidence and knowledge about structural adaptations that might impact water retention in leaves. Annotated drawings and pictures can be used to support explanation. The thinking routine Claim Support Question would be useful to help scaffold student thinking.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Assessment </a:t>
            </a:r>
            <a:r>
              <a:rPr lang="en-AU" sz="1200" b="0" i="0" u="none" strike="noStrike" kern="1200" baseline="0" dirty="0">
                <a:solidFill>
                  <a:schemeClr val="tx1"/>
                </a:solidFill>
                <a:latin typeface="+mn-lt"/>
                <a:ea typeface="+mn-ea"/>
                <a:cs typeface="+mn-cs"/>
              </a:rPr>
              <a:t>(</a:t>
            </a:r>
            <a:r>
              <a:rPr lang="en-AU" sz="1200" b="1" i="0" u="none" strike="noStrike" kern="1200" baseline="0" dirty="0">
                <a:solidFill>
                  <a:schemeClr val="tx1"/>
                </a:solidFill>
                <a:latin typeface="+mn-lt"/>
                <a:ea typeface="+mn-ea"/>
                <a:cs typeface="+mn-cs"/>
              </a:rPr>
              <a:t>ST3-1WS-S, ST3-2DP-T </a:t>
            </a:r>
            <a:r>
              <a:rPr lang="en-AU" sz="1200" b="0" i="0" u="none" strike="noStrike" kern="1200" baseline="0" dirty="0">
                <a:solidFill>
                  <a:schemeClr val="tx1"/>
                </a:solidFill>
                <a:latin typeface="+mn-lt"/>
                <a:ea typeface="+mn-ea"/>
                <a:cs typeface="+mn-cs"/>
              </a:rPr>
              <a:t>and </a:t>
            </a:r>
            <a:r>
              <a:rPr lang="en-AU" sz="1200" b="1" i="0" u="none" strike="noStrike" kern="1200" baseline="0" dirty="0">
                <a:solidFill>
                  <a:schemeClr val="tx1"/>
                </a:solidFill>
                <a:latin typeface="+mn-lt"/>
                <a:ea typeface="+mn-ea"/>
                <a:cs typeface="+mn-cs"/>
              </a:rPr>
              <a:t>ST3-4LW-S</a:t>
            </a:r>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26</a:t>
            </a:fld>
            <a:endParaRPr lang="en-AU"/>
          </a:p>
        </p:txBody>
      </p:sp>
    </p:spTree>
    <p:extLst>
      <p:ext uri="{BB962C8B-B14F-4D97-AF65-F5344CB8AC3E}">
        <p14:creationId xmlns:p14="http://schemas.microsoft.com/office/powerpoint/2010/main" val="683616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Take a tour of the school grounds and collect samples of different types of plant leaves (</a:t>
            </a:r>
            <a:r>
              <a:rPr lang="en-AU" sz="1200" b="1" i="0" u="none" strike="noStrike" kern="1200" baseline="0" dirty="0">
                <a:solidFill>
                  <a:schemeClr val="tx1"/>
                </a:solidFill>
                <a:latin typeface="+mn-lt"/>
                <a:ea typeface="+mn-ea"/>
                <a:cs typeface="+mn-cs"/>
              </a:rPr>
              <a:t>NB: </a:t>
            </a:r>
            <a:r>
              <a:rPr lang="en-AU" sz="1200" b="0" i="0" u="none" strike="noStrike" kern="1200" baseline="0" dirty="0">
                <a:solidFill>
                  <a:schemeClr val="tx1"/>
                </a:solidFill>
                <a:latin typeface="+mn-lt"/>
                <a:ea typeface="+mn-ea"/>
                <a:cs typeface="+mn-cs"/>
              </a:rPr>
              <a:t>it may be useful for teachers to gather other examples for this experiment, e.g. succulent leaves). Students investigate in small groups what happens to leaves enclosed in plastic bags – (</a:t>
            </a:r>
            <a:r>
              <a:rPr lang="en-AU" sz="1200" b="1" i="0" u="none" strike="noStrike" kern="1200" baseline="0" dirty="0">
                <a:solidFill>
                  <a:schemeClr val="tx1"/>
                </a:solidFill>
                <a:latin typeface="+mn-lt"/>
                <a:ea typeface="+mn-ea"/>
                <a:cs typeface="+mn-cs"/>
              </a:rPr>
              <a:t>NB: </a:t>
            </a:r>
            <a:r>
              <a:rPr lang="en-AU" sz="1200" b="0" i="0" u="none" strike="noStrike" kern="1200" baseline="0" dirty="0">
                <a:solidFill>
                  <a:schemeClr val="tx1"/>
                </a:solidFill>
                <a:latin typeface="+mn-lt"/>
                <a:ea typeface="+mn-ea"/>
                <a:cs typeface="+mn-cs"/>
              </a:rPr>
              <a:t>1 bag with no leaves needed) o Hypothesis – </a:t>
            </a:r>
            <a:r>
              <a:rPr lang="en-AU" sz="1200" b="0" i="1" u="none" strike="noStrike" kern="1200" baseline="0" dirty="0">
                <a:solidFill>
                  <a:schemeClr val="tx1"/>
                </a:solidFill>
                <a:latin typeface="+mn-lt"/>
                <a:ea typeface="+mn-ea"/>
                <a:cs typeface="+mn-cs"/>
              </a:rPr>
              <a:t>What do you think will happen? </a:t>
            </a:r>
            <a:r>
              <a:rPr lang="en-AU" sz="1200" b="0" i="0" u="none" strike="noStrike" kern="1200" baseline="0" dirty="0">
                <a:solidFill>
                  <a:schemeClr val="tx1"/>
                </a:solidFill>
                <a:latin typeface="+mn-lt"/>
                <a:ea typeface="+mn-ea"/>
                <a:cs typeface="+mn-cs"/>
              </a:rPr>
              <a:t>Explain why. </a:t>
            </a:r>
          </a:p>
          <a:p>
            <a:r>
              <a:rPr lang="en-AU" sz="1200" b="0" i="0" u="none" strike="noStrike" kern="1200" baseline="0" dirty="0">
                <a:solidFill>
                  <a:schemeClr val="tx1"/>
                </a:solidFill>
                <a:latin typeface="+mn-lt"/>
                <a:ea typeface="+mn-ea"/>
                <a:cs typeface="+mn-cs"/>
              </a:rPr>
              <a:t>o Variables – ▪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dependent variable</a:t>
            </a:r>
            <a:r>
              <a:rPr lang="en-AU" sz="1200" b="0" i="1" u="none" strike="noStrike" kern="1200" baseline="0" dirty="0">
                <a:solidFill>
                  <a:schemeClr val="tx1"/>
                </a:solidFill>
                <a:latin typeface="+mn-lt"/>
                <a:ea typeface="+mn-ea"/>
                <a:cs typeface="+mn-cs"/>
              </a:rPr>
              <a:t>? What are you going to measure?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independent variable</a:t>
            </a:r>
            <a:r>
              <a:rPr lang="en-AU" sz="1200" b="0" i="1" u="none" strike="noStrike" kern="1200" baseline="0" dirty="0">
                <a:solidFill>
                  <a:schemeClr val="tx1"/>
                </a:solidFill>
                <a:latin typeface="+mn-lt"/>
                <a:ea typeface="+mn-ea"/>
                <a:cs typeface="+mn-cs"/>
              </a:rPr>
              <a:t>? What are you going to change?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variables will you need to </a:t>
            </a:r>
            <a:r>
              <a:rPr lang="en-AU" sz="1200" b="1" i="1" u="none" strike="noStrike" kern="1200" baseline="0" dirty="0">
                <a:solidFill>
                  <a:schemeClr val="tx1"/>
                </a:solidFill>
                <a:latin typeface="+mn-lt"/>
                <a:ea typeface="+mn-ea"/>
                <a:cs typeface="+mn-cs"/>
              </a:rPr>
              <a:t>control</a:t>
            </a:r>
            <a:r>
              <a:rPr lang="en-AU" sz="1200" b="0" i="1" u="none" strike="noStrike" kern="1200" baseline="0" dirty="0">
                <a:solidFill>
                  <a:schemeClr val="tx1"/>
                </a:solidFill>
                <a:latin typeface="+mn-lt"/>
                <a:ea typeface="+mn-ea"/>
                <a:cs typeface="+mn-cs"/>
              </a:rPr>
              <a:t>? What will you need to keep the same? </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Day Two &amp; Onwards – record the appearance of the bag contents using an annotated drawing, including the date and time of observation. Students need to pay particular attention to the amount of condensation that builds in the bag compared to the size of the leaves. Students make predictions about why they think these differences are occurring. </a:t>
            </a:r>
          </a:p>
          <a:p>
            <a:r>
              <a:rPr lang="en-AU" sz="1200" b="0" i="0" u="none" strike="noStrike" kern="1200" baseline="0" dirty="0">
                <a:solidFill>
                  <a:schemeClr val="tx1"/>
                </a:solidFill>
                <a:latin typeface="+mn-lt"/>
                <a:ea typeface="+mn-ea"/>
                <a:cs typeface="+mn-cs"/>
              </a:rPr>
              <a:t>o Measure and compare the surface area of different leaf samples using 1cm x 1cm grid paper. Graph the results and include an explanation of findings. </a:t>
            </a:r>
          </a:p>
          <a:p>
            <a:r>
              <a:rPr lang="en-AU" sz="1200" b="0" i="0" u="none" strike="noStrike" kern="1200" baseline="0" dirty="0">
                <a:solidFill>
                  <a:schemeClr val="tx1"/>
                </a:solidFill>
                <a:latin typeface="+mn-lt"/>
                <a:ea typeface="+mn-ea"/>
                <a:cs typeface="+mn-cs"/>
              </a:rPr>
              <a:t>o Pose the claim: </a:t>
            </a:r>
            <a:r>
              <a:rPr lang="en-AU" sz="1200" b="1" i="1" u="none" strike="noStrike" kern="1200" baseline="0" dirty="0">
                <a:solidFill>
                  <a:schemeClr val="tx1"/>
                </a:solidFill>
                <a:latin typeface="+mn-lt"/>
                <a:ea typeface="+mn-ea"/>
                <a:cs typeface="+mn-cs"/>
              </a:rPr>
              <a:t>The surface area of leaves affects water retention in plants</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Use the collected evidence and knowledge about structural adaptations that might impact water retention in leaves. Annotated drawings and pictures can be used to support explanation. The thinking routine Claim Support Question would be useful to help scaffold student thinking.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Assessment </a:t>
            </a:r>
            <a:r>
              <a:rPr lang="en-AU" sz="1200" b="0" i="0" u="none" strike="noStrike" kern="1200" baseline="0" dirty="0">
                <a:solidFill>
                  <a:schemeClr val="tx1"/>
                </a:solidFill>
                <a:latin typeface="+mn-lt"/>
                <a:ea typeface="+mn-ea"/>
                <a:cs typeface="+mn-cs"/>
              </a:rPr>
              <a:t>(</a:t>
            </a:r>
            <a:r>
              <a:rPr lang="en-AU" sz="1200" b="1" i="0" u="none" strike="noStrike" kern="1200" baseline="0" dirty="0">
                <a:solidFill>
                  <a:schemeClr val="tx1"/>
                </a:solidFill>
                <a:latin typeface="+mn-lt"/>
                <a:ea typeface="+mn-ea"/>
                <a:cs typeface="+mn-cs"/>
              </a:rPr>
              <a:t>ST3-1WS-S, ST3-2DP-T </a:t>
            </a:r>
            <a:r>
              <a:rPr lang="en-AU" sz="1200" b="0" i="0" u="none" strike="noStrike" kern="1200" baseline="0" dirty="0">
                <a:solidFill>
                  <a:schemeClr val="tx1"/>
                </a:solidFill>
                <a:latin typeface="+mn-lt"/>
                <a:ea typeface="+mn-ea"/>
                <a:cs typeface="+mn-cs"/>
              </a:rPr>
              <a:t>and </a:t>
            </a:r>
            <a:r>
              <a:rPr lang="en-AU" sz="1200" b="1" i="0" u="none" strike="noStrike" kern="1200" baseline="0" dirty="0">
                <a:solidFill>
                  <a:schemeClr val="tx1"/>
                </a:solidFill>
                <a:latin typeface="+mn-lt"/>
                <a:ea typeface="+mn-ea"/>
                <a:cs typeface="+mn-cs"/>
              </a:rPr>
              <a:t>ST3-4LW-S</a:t>
            </a:r>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27</a:t>
            </a:fld>
            <a:endParaRPr lang="en-AU"/>
          </a:p>
        </p:txBody>
      </p:sp>
    </p:spTree>
    <p:extLst>
      <p:ext uri="{BB962C8B-B14F-4D97-AF65-F5344CB8AC3E}">
        <p14:creationId xmlns:p14="http://schemas.microsoft.com/office/powerpoint/2010/main" val="2237938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Take a tour of the school grounds and collect samples of different types of plant leaves (</a:t>
            </a:r>
            <a:r>
              <a:rPr lang="en-AU" sz="1200" b="1" i="0" u="none" strike="noStrike" kern="1200" baseline="0" dirty="0">
                <a:solidFill>
                  <a:schemeClr val="tx1"/>
                </a:solidFill>
                <a:latin typeface="+mn-lt"/>
                <a:ea typeface="+mn-ea"/>
                <a:cs typeface="+mn-cs"/>
              </a:rPr>
              <a:t>NB: </a:t>
            </a:r>
            <a:r>
              <a:rPr lang="en-AU" sz="1200" b="0" i="0" u="none" strike="noStrike" kern="1200" baseline="0" dirty="0">
                <a:solidFill>
                  <a:schemeClr val="tx1"/>
                </a:solidFill>
                <a:latin typeface="+mn-lt"/>
                <a:ea typeface="+mn-ea"/>
                <a:cs typeface="+mn-cs"/>
              </a:rPr>
              <a:t>it may be useful for teachers to gather other examples for this experiment, e.g. succulent leaves). Students investigate in small groups what happens to leaves enclosed in plastic bags – (</a:t>
            </a:r>
            <a:r>
              <a:rPr lang="en-AU" sz="1200" b="1" i="0" u="none" strike="noStrike" kern="1200" baseline="0" dirty="0">
                <a:solidFill>
                  <a:schemeClr val="tx1"/>
                </a:solidFill>
                <a:latin typeface="+mn-lt"/>
                <a:ea typeface="+mn-ea"/>
                <a:cs typeface="+mn-cs"/>
              </a:rPr>
              <a:t>NB: </a:t>
            </a:r>
            <a:r>
              <a:rPr lang="en-AU" sz="1200" b="0" i="0" u="none" strike="noStrike" kern="1200" baseline="0" dirty="0">
                <a:solidFill>
                  <a:schemeClr val="tx1"/>
                </a:solidFill>
                <a:latin typeface="+mn-lt"/>
                <a:ea typeface="+mn-ea"/>
                <a:cs typeface="+mn-cs"/>
              </a:rPr>
              <a:t>1 bag with no leaves needed) o Hypothesis – </a:t>
            </a:r>
            <a:r>
              <a:rPr lang="en-AU" sz="1200" b="0" i="1" u="none" strike="noStrike" kern="1200" baseline="0" dirty="0">
                <a:solidFill>
                  <a:schemeClr val="tx1"/>
                </a:solidFill>
                <a:latin typeface="+mn-lt"/>
                <a:ea typeface="+mn-ea"/>
                <a:cs typeface="+mn-cs"/>
              </a:rPr>
              <a:t>What do you think will happen? </a:t>
            </a:r>
            <a:r>
              <a:rPr lang="en-AU" sz="1200" b="0" i="0" u="none" strike="noStrike" kern="1200" baseline="0" dirty="0">
                <a:solidFill>
                  <a:schemeClr val="tx1"/>
                </a:solidFill>
                <a:latin typeface="+mn-lt"/>
                <a:ea typeface="+mn-ea"/>
                <a:cs typeface="+mn-cs"/>
              </a:rPr>
              <a:t>Explain why. </a:t>
            </a:r>
          </a:p>
          <a:p>
            <a:r>
              <a:rPr lang="en-AU" sz="1200" b="0" i="0" u="none" strike="noStrike" kern="1200" baseline="0" dirty="0">
                <a:solidFill>
                  <a:schemeClr val="tx1"/>
                </a:solidFill>
                <a:latin typeface="+mn-lt"/>
                <a:ea typeface="+mn-ea"/>
                <a:cs typeface="+mn-cs"/>
              </a:rPr>
              <a:t>o Variables – ▪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dependent variable</a:t>
            </a:r>
            <a:r>
              <a:rPr lang="en-AU" sz="1200" b="0" i="1" u="none" strike="noStrike" kern="1200" baseline="0" dirty="0">
                <a:solidFill>
                  <a:schemeClr val="tx1"/>
                </a:solidFill>
                <a:latin typeface="+mn-lt"/>
                <a:ea typeface="+mn-ea"/>
                <a:cs typeface="+mn-cs"/>
              </a:rPr>
              <a:t>? What are you going to measure?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independent variable</a:t>
            </a:r>
            <a:r>
              <a:rPr lang="en-AU" sz="1200" b="0" i="1" u="none" strike="noStrike" kern="1200" baseline="0" dirty="0">
                <a:solidFill>
                  <a:schemeClr val="tx1"/>
                </a:solidFill>
                <a:latin typeface="+mn-lt"/>
                <a:ea typeface="+mn-ea"/>
                <a:cs typeface="+mn-cs"/>
              </a:rPr>
              <a:t>? What are you going to change?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variables will you need to </a:t>
            </a:r>
            <a:r>
              <a:rPr lang="en-AU" sz="1200" b="1" i="1" u="none" strike="noStrike" kern="1200" baseline="0" dirty="0">
                <a:solidFill>
                  <a:schemeClr val="tx1"/>
                </a:solidFill>
                <a:latin typeface="+mn-lt"/>
                <a:ea typeface="+mn-ea"/>
                <a:cs typeface="+mn-cs"/>
              </a:rPr>
              <a:t>control</a:t>
            </a:r>
            <a:r>
              <a:rPr lang="en-AU" sz="1200" b="0" i="1" u="none" strike="noStrike" kern="1200" baseline="0" dirty="0">
                <a:solidFill>
                  <a:schemeClr val="tx1"/>
                </a:solidFill>
                <a:latin typeface="+mn-lt"/>
                <a:ea typeface="+mn-ea"/>
                <a:cs typeface="+mn-cs"/>
              </a:rPr>
              <a:t>? What will you need to keep the same? </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Day Two &amp; Onwards – record the appearance of the bag contents using an annotated drawing, including the date and time of observation. Students need to pay particular attention to the amount of condensation that builds in the bag compared to the size of the leaves. Students make predictions about why they think these differences are occurring. </a:t>
            </a:r>
          </a:p>
          <a:p>
            <a:r>
              <a:rPr lang="en-AU" sz="1200" b="0" i="0" u="none" strike="noStrike" kern="1200" baseline="0" dirty="0">
                <a:solidFill>
                  <a:schemeClr val="tx1"/>
                </a:solidFill>
                <a:latin typeface="+mn-lt"/>
                <a:ea typeface="+mn-ea"/>
                <a:cs typeface="+mn-cs"/>
              </a:rPr>
              <a:t>o Measure and compare the surface area of different leaf samples using 1cm x 1cm grid paper. Graph the results and include an explanation of findings. </a:t>
            </a:r>
          </a:p>
          <a:p>
            <a:r>
              <a:rPr lang="en-AU" sz="1200" b="0" i="0" u="none" strike="noStrike" kern="1200" baseline="0" dirty="0">
                <a:solidFill>
                  <a:schemeClr val="tx1"/>
                </a:solidFill>
                <a:latin typeface="+mn-lt"/>
                <a:ea typeface="+mn-ea"/>
                <a:cs typeface="+mn-cs"/>
              </a:rPr>
              <a:t>o Pose the claim: </a:t>
            </a:r>
            <a:r>
              <a:rPr lang="en-AU" sz="1200" b="1" i="1" u="none" strike="noStrike" kern="1200" baseline="0" dirty="0">
                <a:solidFill>
                  <a:schemeClr val="tx1"/>
                </a:solidFill>
                <a:latin typeface="+mn-lt"/>
                <a:ea typeface="+mn-ea"/>
                <a:cs typeface="+mn-cs"/>
              </a:rPr>
              <a:t>The surface area of leaves affects water retention in plants</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Use the collected evidence and knowledge about structural adaptations that might impact water retention in leaves. Annotated drawings and pictures can be used to support explanation. The thinking routine Claim Support Question would be useful to help scaffold student thinking.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Assessment </a:t>
            </a:r>
            <a:r>
              <a:rPr lang="en-AU" sz="1200" b="0" i="0" u="none" strike="noStrike" kern="1200" baseline="0" dirty="0">
                <a:solidFill>
                  <a:schemeClr val="tx1"/>
                </a:solidFill>
                <a:latin typeface="+mn-lt"/>
                <a:ea typeface="+mn-ea"/>
                <a:cs typeface="+mn-cs"/>
              </a:rPr>
              <a:t>(</a:t>
            </a:r>
            <a:r>
              <a:rPr lang="en-AU" sz="1200" b="1" i="0" u="none" strike="noStrike" kern="1200" baseline="0" dirty="0">
                <a:solidFill>
                  <a:schemeClr val="tx1"/>
                </a:solidFill>
                <a:latin typeface="+mn-lt"/>
                <a:ea typeface="+mn-ea"/>
                <a:cs typeface="+mn-cs"/>
              </a:rPr>
              <a:t>ST3-1WS-S, ST3-2DP-T </a:t>
            </a:r>
            <a:r>
              <a:rPr lang="en-AU" sz="1200" b="0" i="0" u="none" strike="noStrike" kern="1200" baseline="0" dirty="0">
                <a:solidFill>
                  <a:schemeClr val="tx1"/>
                </a:solidFill>
                <a:latin typeface="+mn-lt"/>
                <a:ea typeface="+mn-ea"/>
                <a:cs typeface="+mn-cs"/>
              </a:rPr>
              <a:t>and </a:t>
            </a:r>
            <a:r>
              <a:rPr lang="en-AU" sz="1200" b="1" i="0" u="none" strike="noStrike" kern="1200" baseline="0" dirty="0">
                <a:solidFill>
                  <a:schemeClr val="tx1"/>
                </a:solidFill>
                <a:latin typeface="+mn-lt"/>
                <a:ea typeface="+mn-ea"/>
                <a:cs typeface="+mn-cs"/>
              </a:rPr>
              <a:t>ST3-4LW-S</a:t>
            </a:r>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28</a:t>
            </a:fld>
            <a:endParaRPr lang="en-AU"/>
          </a:p>
        </p:txBody>
      </p:sp>
    </p:spTree>
    <p:extLst>
      <p:ext uri="{BB962C8B-B14F-4D97-AF65-F5344CB8AC3E}">
        <p14:creationId xmlns:p14="http://schemas.microsoft.com/office/powerpoint/2010/main" val="1276233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Take a tour of the school grounds and collect samples of different types of plant leaves (</a:t>
            </a:r>
            <a:r>
              <a:rPr lang="en-AU" sz="1200" b="1" i="0" u="none" strike="noStrike" kern="1200" baseline="0" dirty="0">
                <a:solidFill>
                  <a:schemeClr val="tx1"/>
                </a:solidFill>
                <a:latin typeface="+mn-lt"/>
                <a:ea typeface="+mn-ea"/>
                <a:cs typeface="+mn-cs"/>
              </a:rPr>
              <a:t>NB: </a:t>
            </a:r>
            <a:r>
              <a:rPr lang="en-AU" sz="1200" b="0" i="0" u="none" strike="noStrike" kern="1200" baseline="0" dirty="0">
                <a:solidFill>
                  <a:schemeClr val="tx1"/>
                </a:solidFill>
                <a:latin typeface="+mn-lt"/>
                <a:ea typeface="+mn-ea"/>
                <a:cs typeface="+mn-cs"/>
              </a:rPr>
              <a:t>it may be useful for teachers to gather other examples for this experiment, e.g. succulent leaves). Students investigate in small groups what happens to leaves enclosed in plastic bags – (</a:t>
            </a:r>
            <a:r>
              <a:rPr lang="en-AU" sz="1200" b="1" i="0" u="none" strike="noStrike" kern="1200" baseline="0" dirty="0">
                <a:solidFill>
                  <a:schemeClr val="tx1"/>
                </a:solidFill>
                <a:latin typeface="+mn-lt"/>
                <a:ea typeface="+mn-ea"/>
                <a:cs typeface="+mn-cs"/>
              </a:rPr>
              <a:t>NB: </a:t>
            </a:r>
            <a:r>
              <a:rPr lang="en-AU" sz="1200" b="0" i="0" u="none" strike="noStrike" kern="1200" baseline="0" dirty="0">
                <a:solidFill>
                  <a:schemeClr val="tx1"/>
                </a:solidFill>
                <a:latin typeface="+mn-lt"/>
                <a:ea typeface="+mn-ea"/>
                <a:cs typeface="+mn-cs"/>
              </a:rPr>
              <a:t>1 bag with no leaves needed) o Hypothesis – </a:t>
            </a:r>
            <a:r>
              <a:rPr lang="en-AU" sz="1200" b="0" i="1" u="none" strike="noStrike" kern="1200" baseline="0" dirty="0">
                <a:solidFill>
                  <a:schemeClr val="tx1"/>
                </a:solidFill>
                <a:latin typeface="+mn-lt"/>
                <a:ea typeface="+mn-ea"/>
                <a:cs typeface="+mn-cs"/>
              </a:rPr>
              <a:t>What do you think will happen? </a:t>
            </a:r>
            <a:r>
              <a:rPr lang="en-AU" sz="1200" b="0" i="0" u="none" strike="noStrike" kern="1200" baseline="0" dirty="0">
                <a:solidFill>
                  <a:schemeClr val="tx1"/>
                </a:solidFill>
                <a:latin typeface="+mn-lt"/>
                <a:ea typeface="+mn-ea"/>
                <a:cs typeface="+mn-cs"/>
              </a:rPr>
              <a:t>Explain why. </a:t>
            </a:r>
          </a:p>
          <a:p>
            <a:r>
              <a:rPr lang="en-AU" sz="1200" b="0" i="0" u="none" strike="noStrike" kern="1200" baseline="0" dirty="0">
                <a:solidFill>
                  <a:schemeClr val="tx1"/>
                </a:solidFill>
                <a:latin typeface="+mn-lt"/>
                <a:ea typeface="+mn-ea"/>
                <a:cs typeface="+mn-cs"/>
              </a:rPr>
              <a:t>o Variables – ▪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dependent variable</a:t>
            </a:r>
            <a:r>
              <a:rPr lang="en-AU" sz="1200" b="0" i="1" u="none" strike="noStrike" kern="1200" baseline="0" dirty="0">
                <a:solidFill>
                  <a:schemeClr val="tx1"/>
                </a:solidFill>
                <a:latin typeface="+mn-lt"/>
                <a:ea typeface="+mn-ea"/>
                <a:cs typeface="+mn-cs"/>
              </a:rPr>
              <a:t>? What are you going to measure?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independent variable</a:t>
            </a:r>
            <a:r>
              <a:rPr lang="en-AU" sz="1200" b="0" i="1" u="none" strike="noStrike" kern="1200" baseline="0" dirty="0">
                <a:solidFill>
                  <a:schemeClr val="tx1"/>
                </a:solidFill>
                <a:latin typeface="+mn-lt"/>
                <a:ea typeface="+mn-ea"/>
                <a:cs typeface="+mn-cs"/>
              </a:rPr>
              <a:t>? What are you going to change?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variables will you need to </a:t>
            </a:r>
            <a:r>
              <a:rPr lang="en-AU" sz="1200" b="1" i="1" u="none" strike="noStrike" kern="1200" baseline="0" dirty="0">
                <a:solidFill>
                  <a:schemeClr val="tx1"/>
                </a:solidFill>
                <a:latin typeface="+mn-lt"/>
                <a:ea typeface="+mn-ea"/>
                <a:cs typeface="+mn-cs"/>
              </a:rPr>
              <a:t>control</a:t>
            </a:r>
            <a:r>
              <a:rPr lang="en-AU" sz="1200" b="0" i="1" u="none" strike="noStrike" kern="1200" baseline="0" dirty="0">
                <a:solidFill>
                  <a:schemeClr val="tx1"/>
                </a:solidFill>
                <a:latin typeface="+mn-lt"/>
                <a:ea typeface="+mn-ea"/>
                <a:cs typeface="+mn-cs"/>
              </a:rPr>
              <a:t>? What will you need to keep the same? </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Day Two &amp; Onwards – record the appearance of the bag contents using an annotated drawing, including the date and time of observation. Students need to pay particular attention to the amount of condensation that builds in the bag compared to the size of the leaves. Students make predictions about why they think these differences are occurring. </a:t>
            </a:r>
          </a:p>
          <a:p>
            <a:r>
              <a:rPr lang="en-AU" sz="1200" b="0" i="0" u="none" strike="noStrike" kern="1200" baseline="0" dirty="0">
                <a:solidFill>
                  <a:schemeClr val="tx1"/>
                </a:solidFill>
                <a:latin typeface="+mn-lt"/>
                <a:ea typeface="+mn-ea"/>
                <a:cs typeface="+mn-cs"/>
              </a:rPr>
              <a:t>o Measure and compare the surface area of different leaf samples using 1cm x 1cm grid paper. Graph the results and include an explanation of findings. </a:t>
            </a:r>
          </a:p>
          <a:p>
            <a:r>
              <a:rPr lang="en-AU" sz="1200" b="0" i="0" u="none" strike="noStrike" kern="1200" baseline="0" dirty="0">
                <a:solidFill>
                  <a:schemeClr val="tx1"/>
                </a:solidFill>
                <a:latin typeface="+mn-lt"/>
                <a:ea typeface="+mn-ea"/>
                <a:cs typeface="+mn-cs"/>
              </a:rPr>
              <a:t>o Pose the claim: </a:t>
            </a:r>
            <a:r>
              <a:rPr lang="en-AU" sz="1200" b="1" i="1" u="none" strike="noStrike" kern="1200" baseline="0" dirty="0">
                <a:solidFill>
                  <a:schemeClr val="tx1"/>
                </a:solidFill>
                <a:latin typeface="+mn-lt"/>
                <a:ea typeface="+mn-ea"/>
                <a:cs typeface="+mn-cs"/>
              </a:rPr>
              <a:t>The surface area of leaves affects water retention in plants</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Use the collected evidence and knowledge about structural adaptations that might impact water retention in leaves. Annotated drawings and pictures can be used to support explanation. The thinking routine Claim Support Question would be useful to help scaffold student thinking.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Assessment </a:t>
            </a:r>
            <a:r>
              <a:rPr lang="en-AU" sz="1200" b="0" i="0" u="none" strike="noStrike" kern="1200" baseline="0" dirty="0">
                <a:solidFill>
                  <a:schemeClr val="tx1"/>
                </a:solidFill>
                <a:latin typeface="+mn-lt"/>
                <a:ea typeface="+mn-ea"/>
                <a:cs typeface="+mn-cs"/>
              </a:rPr>
              <a:t>(</a:t>
            </a:r>
            <a:r>
              <a:rPr lang="en-AU" sz="1200" b="1" i="0" u="none" strike="noStrike" kern="1200" baseline="0" dirty="0">
                <a:solidFill>
                  <a:schemeClr val="tx1"/>
                </a:solidFill>
                <a:latin typeface="+mn-lt"/>
                <a:ea typeface="+mn-ea"/>
                <a:cs typeface="+mn-cs"/>
              </a:rPr>
              <a:t>ST3-1WS-S, ST3-2DP-T </a:t>
            </a:r>
            <a:r>
              <a:rPr lang="en-AU" sz="1200" b="0" i="0" u="none" strike="noStrike" kern="1200" baseline="0" dirty="0">
                <a:solidFill>
                  <a:schemeClr val="tx1"/>
                </a:solidFill>
                <a:latin typeface="+mn-lt"/>
                <a:ea typeface="+mn-ea"/>
                <a:cs typeface="+mn-cs"/>
              </a:rPr>
              <a:t>and </a:t>
            </a:r>
            <a:r>
              <a:rPr lang="en-AU" sz="1200" b="1" i="0" u="none" strike="noStrike" kern="1200" baseline="0" dirty="0">
                <a:solidFill>
                  <a:schemeClr val="tx1"/>
                </a:solidFill>
                <a:latin typeface="+mn-lt"/>
                <a:ea typeface="+mn-ea"/>
                <a:cs typeface="+mn-cs"/>
              </a:rPr>
              <a:t>ST3-4LW-S</a:t>
            </a:r>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29</a:t>
            </a:fld>
            <a:endParaRPr lang="en-AU"/>
          </a:p>
        </p:txBody>
      </p:sp>
    </p:spTree>
    <p:extLst>
      <p:ext uri="{BB962C8B-B14F-4D97-AF65-F5344CB8AC3E}">
        <p14:creationId xmlns:p14="http://schemas.microsoft.com/office/powerpoint/2010/main" val="3128682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Read the text </a:t>
            </a:r>
            <a:r>
              <a:rPr lang="en-AU" sz="1200" b="0" i="1" u="none" strike="noStrike" kern="1200" baseline="0" dirty="0">
                <a:solidFill>
                  <a:schemeClr val="tx1"/>
                </a:solidFill>
                <a:latin typeface="+mn-lt"/>
                <a:ea typeface="+mn-ea"/>
                <a:cs typeface="+mn-cs"/>
              </a:rPr>
              <a:t>The Story of Rosy Dock</a:t>
            </a:r>
            <a:r>
              <a:rPr lang="en-AU" sz="1200" b="0" i="0" u="none" strike="noStrike" kern="1200" baseline="0" dirty="0">
                <a:solidFill>
                  <a:schemeClr val="tx1"/>
                </a:solidFill>
                <a:latin typeface="+mn-lt"/>
                <a:ea typeface="+mn-ea"/>
                <a:cs typeface="+mn-cs"/>
              </a:rPr>
              <a:t>. This could be undertaken in English. Compare to the animated version.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30</a:t>
            </a:fld>
            <a:endParaRPr lang="en-AU"/>
          </a:p>
        </p:txBody>
      </p:sp>
    </p:spTree>
    <p:extLst>
      <p:ext uri="{BB962C8B-B14F-4D97-AF65-F5344CB8AC3E}">
        <p14:creationId xmlns:p14="http://schemas.microsoft.com/office/powerpoint/2010/main" val="1997731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Investigate the impact of different physical conditions on the survival of plants. Plant 5 beans in clear plastic cups – depriving 4 of one of the essential elements needed for survival ▼ No soil: seeds in a plastic cup </a:t>
            </a:r>
          </a:p>
          <a:p>
            <a:r>
              <a:rPr lang="en-AU" sz="1200" b="0" i="0" u="none" strike="noStrike" kern="1200" baseline="0" dirty="0">
                <a:solidFill>
                  <a:schemeClr val="tx1"/>
                </a:solidFill>
                <a:latin typeface="+mn-lt"/>
                <a:ea typeface="+mn-ea"/>
                <a:cs typeface="+mn-cs"/>
              </a:rPr>
              <a:t>▼ No water: seeds in soil </a:t>
            </a:r>
          </a:p>
          <a:p>
            <a:r>
              <a:rPr lang="en-AU" sz="1200" b="0" i="0" u="none" strike="noStrike" kern="1200" baseline="0" dirty="0">
                <a:solidFill>
                  <a:schemeClr val="tx1"/>
                </a:solidFill>
                <a:latin typeface="+mn-lt"/>
                <a:ea typeface="+mn-ea"/>
                <a:cs typeface="+mn-cs"/>
              </a:rPr>
              <a:t>▼ No light: seeds in soil placed in a dark cupboard </a:t>
            </a:r>
          </a:p>
          <a:p>
            <a:r>
              <a:rPr lang="en-AU" sz="1200" b="0" i="0" u="none" strike="noStrike" kern="1200" baseline="0" dirty="0">
                <a:solidFill>
                  <a:schemeClr val="tx1"/>
                </a:solidFill>
                <a:latin typeface="+mn-lt"/>
                <a:ea typeface="+mn-ea"/>
                <a:cs typeface="+mn-cs"/>
              </a:rPr>
              <a:t>▼ No air: seeds in soil inside a zip lock bag </a:t>
            </a:r>
          </a:p>
          <a:p>
            <a:r>
              <a:rPr lang="en-AU" sz="1200" b="0" i="0" u="none" strike="noStrike" kern="1200" baseline="0" dirty="0">
                <a:solidFill>
                  <a:schemeClr val="tx1"/>
                </a:solidFill>
                <a:latin typeface="+mn-lt"/>
                <a:ea typeface="+mn-ea"/>
                <a:cs typeface="+mn-cs"/>
              </a:rPr>
              <a:t>▼ Seeds in soil receiving all essential elements </a:t>
            </a:r>
          </a:p>
          <a:p>
            <a:r>
              <a:rPr lang="en-AU" sz="1200" b="0" i="0" u="none" strike="noStrike" kern="1200" baseline="0" dirty="0">
                <a:solidFill>
                  <a:schemeClr val="tx1"/>
                </a:solidFill>
                <a:latin typeface="+mn-lt"/>
                <a:ea typeface="+mn-ea"/>
                <a:cs typeface="+mn-cs"/>
              </a:rPr>
              <a:t>o Hypothesis – </a:t>
            </a:r>
            <a:r>
              <a:rPr lang="en-AU" sz="1200" b="0" i="1" u="none" strike="noStrike" kern="1200" baseline="0" dirty="0">
                <a:solidFill>
                  <a:schemeClr val="tx1"/>
                </a:solidFill>
                <a:latin typeface="+mn-lt"/>
                <a:ea typeface="+mn-ea"/>
                <a:cs typeface="+mn-cs"/>
              </a:rPr>
              <a:t>What do you think will happen? </a:t>
            </a:r>
            <a:r>
              <a:rPr lang="en-AU" sz="1200" b="0" i="0" u="none" strike="noStrike" kern="1200" baseline="0" dirty="0">
                <a:solidFill>
                  <a:schemeClr val="tx1"/>
                </a:solidFill>
                <a:latin typeface="+mn-lt"/>
                <a:ea typeface="+mn-ea"/>
                <a:cs typeface="+mn-cs"/>
              </a:rPr>
              <a:t>Explain why. </a:t>
            </a:r>
          </a:p>
          <a:p>
            <a:r>
              <a:rPr lang="en-AU" sz="1200" b="0" i="0" u="none" strike="noStrike" kern="1200" baseline="0" dirty="0">
                <a:solidFill>
                  <a:schemeClr val="tx1"/>
                </a:solidFill>
                <a:latin typeface="+mn-lt"/>
                <a:ea typeface="+mn-ea"/>
                <a:cs typeface="+mn-cs"/>
              </a:rPr>
              <a:t>o Variables – ▪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dependent variable</a:t>
            </a:r>
            <a:r>
              <a:rPr lang="en-AU" sz="1200" b="0" i="1" u="none" strike="noStrike" kern="1200" baseline="0" dirty="0">
                <a:solidFill>
                  <a:schemeClr val="tx1"/>
                </a:solidFill>
                <a:latin typeface="+mn-lt"/>
                <a:ea typeface="+mn-ea"/>
                <a:cs typeface="+mn-cs"/>
              </a:rPr>
              <a:t>? What are you going to measure?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independent variable</a:t>
            </a:r>
            <a:r>
              <a:rPr lang="en-AU" sz="1200" b="0" i="1" u="none" strike="noStrike" kern="1200" baseline="0" dirty="0">
                <a:solidFill>
                  <a:schemeClr val="tx1"/>
                </a:solidFill>
                <a:latin typeface="+mn-lt"/>
                <a:ea typeface="+mn-ea"/>
                <a:cs typeface="+mn-cs"/>
              </a:rPr>
              <a:t>? What are you going to change?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variables will you need to </a:t>
            </a:r>
            <a:r>
              <a:rPr lang="en-AU" sz="1200" b="1" i="1" u="none" strike="noStrike" kern="1200" baseline="0" dirty="0">
                <a:solidFill>
                  <a:schemeClr val="tx1"/>
                </a:solidFill>
                <a:latin typeface="+mn-lt"/>
                <a:ea typeface="+mn-ea"/>
                <a:cs typeface="+mn-cs"/>
              </a:rPr>
              <a:t>control</a:t>
            </a:r>
            <a:r>
              <a:rPr lang="en-AU" sz="1200" b="0" i="1" u="none" strike="noStrike" kern="1200" baseline="0" dirty="0">
                <a:solidFill>
                  <a:schemeClr val="tx1"/>
                </a:solidFill>
                <a:latin typeface="+mn-lt"/>
                <a:ea typeface="+mn-ea"/>
                <a:cs typeface="+mn-cs"/>
              </a:rPr>
              <a:t>? What will you need to keep the same? </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Observe the plants over the next two weeks, using annotated drawings to record changes and growth. </a:t>
            </a:r>
          </a:p>
          <a:p>
            <a:r>
              <a:rPr lang="en-AU" sz="1200" b="0" i="0" u="none" strike="noStrike" kern="1200" baseline="0" dirty="0">
                <a:solidFill>
                  <a:schemeClr val="tx1"/>
                </a:solidFill>
                <a:latin typeface="+mn-lt"/>
                <a:ea typeface="+mn-ea"/>
                <a:cs typeface="+mn-cs"/>
              </a:rPr>
              <a:t>o Measure and compare the growth of the plants over the course of two weeks using an appropriate unit and measuring device. Students are encouraged to estimate first before measuring and describe how a length was estimated and measured. Graph the results and include an explanation of findings. </a:t>
            </a:r>
          </a:p>
          <a:p>
            <a:r>
              <a:rPr lang="en-AU" sz="1200" b="0" i="0" u="none" strike="noStrike" kern="1200" baseline="0" dirty="0">
                <a:solidFill>
                  <a:schemeClr val="tx1"/>
                </a:solidFill>
                <a:latin typeface="+mn-lt"/>
                <a:ea typeface="+mn-ea"/>
                <a:cs typeface="+mn-cs"/>
              </a:rPr>
              <a:t>o Pose the claim: </a:t>
            </a:r>
            <a:r>
              <a:rPr lang="en-AU" sz="1200" b="1" i="1" u="none" strike="noStrike" kern="1200" baseline="0" dirty="0">
                <a:solidFill>
                  <a:schemeClr val="tx1"/>
                </a:solidFill>
                <a:latin typeface="+mn-lt"/>
                <a:ea typeface="+mn-ea"/>
                <a:cs typeface="+mn-cs"/>
              </a:rPr>
              <a:t>Changing the physical conditions in the environment affects the growth and survival of living things</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Use the collected evidence and knowledge about adaptations that might impact growth and survival of living things, in particular plants. Annotated drawings, pictures and data can be used to support explanation. The thinking routine Claim Support Question would be useful to help scaffold student thinking.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Assessment </a:t>
            </a:r>
            <a:r>
              <a:rPr lang="en-AU" sz="1200" b="0" i="0" u="none" strike="noStrike" kern="1200" baseline="0" dirty="0">
                <a:solidFill>
                  <a:schemeClr val="tx1"/>
                </a:solidFill>
                <a:latin typeface="+mn-lt"/>
                <a:ea typeface="+mn-ea"/>
                <a:cs typeface="+mn-cs"/>
              </a:rPr>
              <a:t>(</a:t>
            </a:r>
            <a:r>
              <a:rPr lang="en-AU" sz="1200" b="1" i="0" u="none" strike="noStrike" kern="1200" baseline="0" dirty="0">
                <a:solidFill>
                  <a:schemeClr val="tx1"/>
                </a:solidFill>
                <a:latin typeface="+mn-lt"/>
                <a:ea typeface="+mn-ea"/>
                <a:cs typeface="+mn-cs"/>
              </a:rPr>
              <a:t>ST3-1WS-S, ST3-2DP-T </a:t>
            </a:r>
            <a:r>
              <a:rPr lang="en-AU" sz="1200" b="0" i="0" u="none" strike="noStrike" kern="1200" baseline="0" dirty="0">
                <a:solidFill>
                  <a:schemeClr val="tx1"/>
                </a:solidFill>
                <a:latin typeface="+mn-lt"/>
                <a:ea typeface="+mn-ea"/>
                <a:cs typeface="+mn-cs"/>
              </a:rPr>
              <a:t>and </a:t>
            </a:r>
            <a:r>
              <a:rPr lang="en-AU" sz="1200" b="1" i="0" u="none" strike="noStrike" kern="1200" baseline="0" dirty="0">
                <a:solidFill>
                  <a:schemeClr val="tx1"/>
                </a:solidFill>
                <a:latin typeface="+mn-lt"/>
                <a:ea typeface="+mn-ea"/>
                <a:cs typeface="+mn-cs"/>
              </a:rPr>
              <a:t>ST3-4LW-S</a:t>
            </a:r>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31</a:t>
            </a:fld>
            <a:endParaRPr lang="en-AU"/>
          </a:p>
        </p:txBody>
      </p:sp>
    </p:spTree>
    <p:extLst>
      <p:ext uri="{BB962C8B-B14F-4D97-AF65-F5344CB8AC3E}">
        <p14:creationId xmlns:p14="http://schemas.microsoft.com/office/powerpoint/2010/main" val="1655967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Investigate the impact of different physical conditions on the survival of plants. Plant 5 beans in clear plastic cups – depriving 4 of one of the essential elements needed for survival ▼ No soil: seeds in a plastic cup </a:t>
            </a:r>
          </a:p>
          <a:p>
            <a:r>
              <a:rPr lang="en-AU" sz="1200" b="0" i="0" u="none" strike="noStrike" kern="1200" baseline="0" dirty="0">
                <a:solidFill>
                  <a:schemeClr val="tx1"/>
                </a:solidFill>
                <a:latin typeface="+mn-lt"/>
                <a:ea typeface="+mn-ea"/>
                <a:cs typeface="+mn-cs"/>
              </a:rPr>
              <a:t>▼ No water: seeds in soil </a:t>
            </a:r>
          </a:p>
          <a:p>
            <a:r>
              <a:rPr lang="en-AU" sz="1200" b="0" i="0" u="none" strike="noStrike" kern="1200" baseline="0" dirty="0">
                <a:solidFill>
                  <a:schemeClr val="tx1"/>
                </a:solidFill>
                <a:latin typeface="+mn-lt"/>
                <a:ea typeface="+mn-ea"/>
                <a:cs typeface="+mn-cs"/>
              </a:rPr>
              <a:t>▼ No light: seeds in soil placed in a dark cupboard </a:t>
            </a:r>
          </a:p>
          <a:p>
            <a:r>
              <a:rPr lang="en-AU" sz="1200" b="0" i="0" u="none" strike="noStrike" kern="1200" baseline="0" dirty="0">
                <a:solidFill>
                  <a:schemeClr val="tx1"/>
                </a:solidFill>
                <a:latin typeface="+mn-lt"/>
                <a:ea typeface="+mn-ea"/>
                <a:cs typeface="+mn-cs"/>
              </a:rPr>
              <a:t>▼ No air: seeds in soil inside a zip lock bag </a:t>
            </a:r>
          </a:p>
          <a:p>
            <a:r>
              <a:rPr lang="en-AU" sz="1200" b="0" i="0" u="none" strike="noStrike" kern="1200" baseline="0" dirty="0">
                <a:solidFill>
                  <a:schemeClr val="tx1"/>
                </a:solidFill>
                <a:latin typeface="+mn-lt"/>
                <a:ea typeface="+mn-ea"/>
                <a:cs typeface="+mn-cs"/>
              </a:rPr>
              <a:t>▼ Seeds in soil receiving all essential elements </a:t>
            </a:r>
          </a:p>
          <a:p>
            <a:r>
              <a:rPr lang="en-AU" sz="1200" b="0" i="0" u="none" strike="noStrike" kern="1200" baseline="0" dirty="0">
                <a:solidFill>
                  <a:schemeClr val="tx1"/>
                </a:solidFill>
                <a:latin typeface="+mn-lt"/>
                <a:ea typeface="+mn-ea"/>
                <a:cs typeface="+mn-cs"/>
              </a:rPr>
              <a:t>o Hypothesis – </a:t>
            </a:r>
            <a:r>
              <a:rPr lang="en-AU" sz="1200" b="0" i="1" u="none" strike="noStrike" kern="1200" baseline="0" dirty="0">
                <a:solidFill>
                  <a:schemeClr val="tx1"/>
                </a:solidFill>
                <a:latin typeface="+mn-lt"/>
                <a:ea typeface="+mn-ea"/>
                <a:cs typeface="+mn-cs"/>
              </a:rPr>
              <a:t>What do you think will happen? </a:t>
            </a:r>
            <a:r>
              <a:rPr lang="en-AU" sz="1200" b="0" i="0" u="none" strike="noStrike" kern="1200" baseline="0" dirty="0">
                <a:solidFill>
                  <a:schemeClr val="tx1"/>
                </a:solidFill>
                <a:latin typeface="+mn-lt"/>
                <a:ea typeface="+mn-ea"/>
                <a:cs typeface="+mn-cs"/>
              </a:rPr>
              <a:t>Explain why. </a:t>
            </a:r>
          </a:p>
          <a:p>
            <a:r>
              <a:rPr lang="en-AU" sz="1200" b="0" i="0" u="none" strike="noStrike" kern="1200" baseline="0" dirty="0">
                <a:solidFill>
                  <a:schemeClr val="tx1"/>
                </a:solidFill>
                <a:latin typeface="+mn-lt"/>
                <a:ea typeface="+mn-ea"/>
                <a:cs typeface="+mn-cs"/>
              </a:rPr>
              <a:t>o Variables – ▪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dependent variable</a:t>
            </a:r>
            <a:r>
              <a:rPr lang="en-AU" sz="1200" b="0" i="1" u="none" strike="noStrike" kern="1200" baseline="0" dirty="0">
                <a:solidFill>
                  <a:schemeClr val="tx1"/>
                </a:solidFill>
                <a:latin typeface="+mn-lt"/>
                <a:ea typeface="+mn-ea"/>
                <a:cs typeface="+mn-cs"/>
              </a:rPr>
              <a:t>? What are you going to measure?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independent variable</a:t>
            </a:r>
            <a:r>
              <a:rPr lang="en-AU" sz="1200" b="0" i="1" u="none" strike="noStrike" kern="1200" baseline="0" dirty="0">
                <a:solidFill>
                  <a:schemeClr val="tx1"/>
                </a:solidFill>
                <a:latin typeface="+mn-lt"/>
                <a:ea typeface="+mn-ea"/>
                <a:cs typeface="+mn-cs"/>
              </a:rPr>
              <a:t>? What are you going to change?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variables will you need to </a:t>
            </a:r>
            <a:r>
              <a:rPr lang="en-AU" sz="1200" b="1" i="1" u="none" strike="noStrike" kern="1200" baseline="0" dirty="0">
                <a:solidFill>
                  <a:schemeClr val="tx1"/>
                </a:solidFill>
                <a:latin typeface="+mn-lt"/>
                <a:ea typeface="+mn-ea"/>
                <a:cs typeface="+mn-cs"/>
              </a:rPr>
              <a:t>control</a:t>
            </a:r>
            <a:r>
              <a:rPr lang="en-AU" sz="1200" b="0" i="1" u="none" strike="noStrike" kern="1200" baseline="0" dirty="0">
                <a:solidFill>
                  <a:schemeClr val="tx1"/>
                </a:solidFill>
                <a:latin typeface="+mn-lt"/>
                <a:ea typeface="+mn-ea"/>
                <a:cs typeface="+mn-cs"/>
              </a:rPr>
              <a:t>? What will you need to keep the same? </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Observe the plants over the next two weeks, using annotated drawings to record changes and growth. </a:t>
            </a:r>
          </a:p>
          <a:p>
            <a:r>
              <a:rPr lang="en-AU" sz="1200" b="0" i="0" u="none" strike="noStrike" kern="1200" baseline="0" dirty="0">
                <a:solidFill>
                  <a:schemeClr val="tx1"/>
                </a:solidFill>
                <a:latin typeface="+mn-lt"/>
                <a:ea typeface="+mn-ea"/>
                <a:cs typeface="+mn-cs"/>
              </a:rPr>
              <a:t>o Measure and compare the growth of the plants over the course of two weeks using an appropriate unit and measuring device. Students are encouraged to estimate first before measuring and describe how a length was estimated and measured. Graph the results and include an explanation of findings. </a:t>
            </a:r>
          </a:p>
          <a:p>
            <a:r>
              <a:rPr lang="en-AU" sz="1200" b="0" i="0" u="none" strike="noStrike" kern="1200" baseline="0" dirty="0">
                <a:solidFill>
                  <a:schemeClr val="tx1"/>
                </a:solidFill>
                <a:latin typeface="+mn-lt"/>
                <a:ea typeface="+mn-ea"/>
                <a:cs typeface="+mn-cs"/>
              </a:rPr>
              <a:t>o Pose the claim: </a:t>
            </a:r>
            <a:r>
              <a:rPr lang="en-AU" sz="1200" b="1" i="1" u="none" strike="noStrike" kern="1200" baseline="0" dirty="0">
                <a:solidFill>
                  <a:schemeClr val="tx1"/>
                </a:solidFill>
                <a:latin typeface="+mn-lt"/>
                <a:ea typeface="+mn-ea"/>
                <a:cs typeface="+mn-cs"/>
              </a:rPr>
              <a:t>Changing the physical conditions in the environment affects the growth and survival of living things</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Use the collected evidence and knowledge about adaptations that might impact growth and survival of living things, in particular plants. Annotated drawings, pictures and data can be used to support explanation. The thinking routine Claim Support Question would be useful to help scaffold student thinking.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Assessment </a:t>
            </a:r>
            <a:r>
              <a:rPr lang="en-AU" sz="1200" b="0" i="0" u="none" strike="noStrike" kern="1200" baseline="0" dirty="0">
                <a:solidFill>
                  <a:schemeClr val="tx1"/>
                </a:solidFill>
                <a:latin typeface="+mn-lt"/>
                <a:ea typeface="+mn-ea"/>
                <a:cs typeface="+mn-cs"/>
              </a:rPr>
              <a:t>(</a:t>
            </a:r>
            <a:r>
              <a:rPr lang="en-AU" sz="1200" b="1" i="0" u="none" strike="noStrike" kern="1200" baseline="0" dirty="0">
                <a:solidFill>
                  <a:schemeClr val="tx1"/>
                </a:solidFill>
                <a:latin typeface="+mn-lt"/>
                <a:ea typeface="+mn-ea"/>
                <a:cs typeface="+mn-cs"/>
              </a:rPr>
              <a:t>ST3-1WS-S, ST3-2DP-T </a:t>
            </a:r>
            <a:r>
              <a:rPr lang="en-AU" sz="1200" b="0" i="0" u="none" strike="noStrike" kern="1200" baseline="0" dirty="0">
                <a:solidFill>
                  <a:schemeClr val="tx1"/>
                </a:solidFill>
                <a:latin typeface="+mn-lt"/>
                <a:ea typeface="+mn-ea"/>
                <a:cs typeface="+mn-cs"/>
              </a:rPr>
              <a:t>and </a:t>
            </a:r>
            <a:r>
              <a:rPr lang="en-AU" sz="1200" b="1" i="0" u="none" strike="noStrike" kern="1200" baseline="0" dirty="0">
                <a:solidFill>
                  <a:schemeClr val="tx1"/>
                </a:solidFill>
                <a:latin typeface="+mn-lt"/>
                <a:ea typeface="+mn-ea"/>
                <a:cs typeface="+mn-cs"/>
              </a:rPr>
              <a:t>ST3-4LW-S</a:t>
            </a:r>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32</a:t>
            </a:fld>
            <a:endParaRPr lang="en-AU"/>
          </a:p>
        </p:txBody>
      </p:sp>
    </p:spTree>
    <p:extLst>
      <p:ext uri="{BB962C8B-B14F-4D97-AF65-F5344CB8AC3E}">
        <p14:creationId xmlns:p14="http://schemas.microsoft.com/office/powerpoint/2010/main" val="1934607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Investigate the impact of different physical conditions on the survival of plants. Plant 5 beans in clear plastic cups – depriving 4 of one of the essential elements needed for survival ▼ No soil: seeds in a plastic cup </a:t>
            </a:r>
          </a:p>
          <a:p>
            <a:r>
              <a:rPr lang="en-AU" sz="1200" b="0" i="0" u="none" strike="noStrike" kern="1200" baseline="0" dirty="0">
                <a:solidFill>
                  <a:schemeClr val="tx1"/>
                </a:solidFill>
                <a:latin typeface="+mn-lt"/>
                <a:ea typeface="+mn-ea"/>
                <a:cs typeface="+mn-cs"/>
              </a:rPr>
              <a:t>▼ No water: seeds in soil </a:t>
            </a:r>
          </a:p>
          <a:p>
            <a:r>
              <a:rPr lang="en-AU" sz="1200" b="0" i="0" u="none" strike="noStrike" kern="1200" baseline="0" dirty="0">
                <a:solidFill>
                  <a:schemeClr val="tx1"/>
                </a:solidFill>
                <a:latin typeface="+mn-lt"/>
                <a:ea typeface="+mn-ea"/>
                <a:cs typeface="+mn-cs"/>
              </a:rPr>
              <a:t>▼ No light: seeds in soil placed in a dark cupboard </a:t>
            </a:r>
          </a:p>
          <a:p>
            <a:r>
              <a:rPr lang="en-AU" sz="1200" b="0" i="0" u="none" strike="noStrike" kern="1200" baseline="0" dirty="0">
                <a:solidFill>
                  <a:schemeClr val="tx1"/>
                </a:solidFill>
                <a:latin typeface="+mn-lt"/>
                <a:ea typeface="+mn-ea"/>
                <a:cs typeface="+mn-cs"/>
              </a:rPr>
              <a:t>▼ No air: seeds in soil inside a zip lock bag </a:t>
            </a:r>
          </a:p>
          <a:p>
            <a:r>
              <a:rPr lang="en-AU" sz="1200" b="0" i="0" u="none" strike="noStrike" kern="1200" baseline="0" dirty="0">
                <a:solidFill>
                  <a:schemeClr val="tx1"/>
                </a:solidFill>
                <a:latin typeface="+mn-lt"/>
                <a:ea typeface="+mn-ea"/>
                <a:cs typeface="+mn-cs"/>
              </a:rPr>
              <a:t>▼ Seeds in soil receiving all essential elements </a:t>
            </a:r>
          </a:p>
          <a:p>
            <a:r>
              <a:rPr lang="en-AU" sz="1200" b="0" i="0" u="none" strike="noStrike" kern="1200" baseline="0" dirty="0">
                <a:solidFill>
                  <a:schemeClr val="tx1"/>
                </a:solidFill>
                <a:latin typeface="+mn-lt"/>
                <a:ea typeface="+mn-ea"/>
                <a:cs typeface="+mn-cs"/>
              </a:rPr>
              <a:t>o Hypothesis – </a:t>
            </a:r>
            <a:r>
              <a:rPr lang="en-AU" sz="1200" b="0" i="1" u="none" strike="noStrike" kern="1200" baseline="0" dirty="0">
                <a:solidFill>
                  <a:schemeClr val="tx1"/>
                </a:solidFill>
                <a:latin typeface="+mn-lt"/>
                <a:ea typeface="+mn-ea"/>
                <a:cs typeface="+mn-cs"/>
              </a:rPr>
              <a:t>What do you think will happen? </a:t>
            </a:r>
            <a:r>
              <a:rPr lang="en-AU" sz="1200" b="0" i="0" u="none" strike="noStrike" kern="1200" baseline="0" dirty="0">
                <a:solidFill>
                  <a:schemeClr val="tx1"/>
                </a:solidFill>
                <a:latin typeface="+mn-lt"/>
                <a:ea typeface="+mn-ea"/>
                <a:cs typeface="+mn-cs"/>
              </a:rPr>
              <a:t>Explain why. </a:t>
            </a:r>
          </a:p>
          <a:p>
            <a:r>
              <a:rPr lang="en-AU" sz="1200" b="0" i="0" u="none" strike="noStrike" kern="1200" baseline="0" dirty="0">
                <a:solidFill>
                  <a:schemeClr val="tx1"/>
                </a:solidFill>
                <a:latin typeface="+mn-lt"/>
                <a:ea typeface="+mn-ea"/>
                <a:cs typeface="+mn-cs"/>
              </a:rPr>
              <a:t>o Variables – ▪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dependent variable</a:t>
            </a:r>
            <a:r>
              <a:rPr lang="en-AU" sz="1200" b="0" i="1" u="none" strike="noStrike" kern="1200" baseline="0" dirty="0">
                <a:solidFill>
                  <a:schemeClr val="tx1"/>
                </a:solidFill>
                <a:latin typeface="+mn-lt"/>
                <a:ea typeface="+mn-ea"/>
                <a:cs typeface="+mn-cs"/>
              </a:rPr>
              <a:t>? What are you going to measure?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independent variable</a:t>
            </a:r>
            <a:r>
              <a:rPr lang="en-AU" sz="1200" b="0" i="1" u="none" strike="noStrike" kern="1200" baseline="0" dirty="0">
                <a:solidFill>
                  <a:schemeClr val="tx1"/>
                </a:solidFill>
                <a:latin typeface="+mn-lt"/>
                <a:ea typeface="+mn-ea"/>
                <a:cs typeface="+mn-cs"/>
              </a:rPr>
              <a:t>? What are you going to change?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variables will you need to </a:t>
            </a:r>
            <a:r>
              <a:rPr lang="en-AU" sz="1200" b="1" i="1" u="none" strike="noStrike" kern="1200" baseline="0" dirty="0">
                <a:solidFill>
                  <a:schemeClr val="tx1"/>
                </a:solidFill>
                <a:latin typeface="+mn-lt"/>
                <a:ea typeface="+mn-ea"/>
                <a:cs typeface="+mn-cs"/>
              </a:rPr>
              <a:t>control</a:t>
            </a:r>
            <a:r>
              <a:rPr lang="en-AU" sz="1200" b="0" i="1" u="none" strike="noStrike" kern="1200" baseline="0" dirty="0">
                <a:solidFill>
                  <a:schemeClr val="tx1"/>
                </a:solidFill>
                <a:latin typeface="+mn-lt"/>
                <a:ea typeface="+mn-ea"/>
                <a:cs typeface="+mn-cs"/>
              </a:rPr>
              <a:t>? What will you need to keep the same? </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Observe the plants over the next two weeks, using annotated drawings to record changes and growth. </a:t>
            </a:r>
          </a:p>
          <a:p>
            <a:r>
              <a:rPr lang="en-AU" sz="1200" b="0" i="0" u="none" strike="noStrike" kern="1200" baseline="0" dirty="0">
                <a:solidFill>
                  <a:schemeClr val="tx1"/>
                </a:solidFill>
                <a:latin typeface="+mn-lt"/>
                <a:ea typeface="+mn-ea"/>
                <a:cs typeface="+mn-cs"/>
              </a:rPr>
              <a:t>o Measure and compare the growth of the plants over the course of two weeks using an appropriate unit and measuring device. Students are encouraged to estimate first before measuring and describe how a length was estimated and measured. Graph the results and include an explanation of findings. </a:t>
            </a:r>
          </a:p>
          <a:p>
            <a:r>
              <a:rPr lang="en-AU" sz="1200" b="0" i="0" u="none" strike="noStrike" kern="1200" baseline="0" dirty="0">
                <a:solidFill>
                  <a:schemeClr val="tx1"/>
                </a:solidFill>
                <a:latin typeface="+mn-lt"/>
                <a:ea typeface="+mn-ea"/>
                <a:cs typeface="+mn-cs"/>
              </a:rPr>
              <a:t>o Pose the claim: </a:t>
            </a:r>
            <a:r>
              <a:rPr lang="en-AU" sz="1200" b="1" i="1" u="none" strike="noStrike" kern="1200" baseline="0" dirty="0">
                <a:solidFill>
                  <a:schemeClr val="tx1"/>
                </a:solidFill>
                <a:latin typeface="+mn-lt"/>
                <a:ea typeface="+mn-ea"/>
                <a:cs typeface="+mn-cs"/>
              </a:rPr>
              <a:t>Changing the physical conditions in the environment affects the growth and survival of living things</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Use the collected evidence and knowledge about adaptations that might impact growth and survival of living things, in particular plants. Annotated drawings, pictures and data can be used to support explanation. The thinking routine Claim Support Question would be useful to help scaffold student thinking.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Assessment </a:t>
            </a:r>
            <a:r>
              <a:rPr lang="en-AU" sz="1200" b="0" i="0" u="none" strike="noStrike" kern="1200" baseline="0" dirty="0">
                <a:solidFill>
                  <a:schemeClr val="tx1"/>
                </a:solidFill>
                <a:latin typeface="+mn-lt"/>
                <a:ea typeface="+mn-ea"/>
                <a:cs typeface="+mn-cs"/>
              </a:rPr>
              <a:t>(</a:t>
            </a:r>
            <a:r>
              <a:rPr lang="en-AU" sz="1200" b="1" i="0" u="none" strike="noStrike" kern="1200" baseline="0" dirty="0">
                <a:solidFill>
                  <a:schemeClr val="tx1"/>
                </a:solidFill>
                <a:latin typeface="+mn-lt"/>
                <a:ea typeface="+mn-ea"/>
                <a:cs typeface="+mn-cs"/>
              </a:rPr>
              <a:t>ST3-1WS-S, ST3-2DP-T </a:t>
            </a:r>
            <a:r>
              <a:rPr lang="en-AU" sz="1200" b="0" i="0" u="none" strike="noStrike" kern="1200" baseline="0" dirty="0">
                <a:solidFill>
                  <a:schemeClr val="tx1"/>
                </a:solidFill>
                <a:latin typeface="+mn-lt"/>
                <a:ea typeface="+mn-ea"/>
                <a:cs typeface="+mn-cs"/>
              </a:rPr>
              <a:t>and </a:t>
            </a:r>
            <a:r>
              <a:rPr lang="en-AU" sz="1200" b="1" i="0" u="none" strike="noStrike" kern="1200" baseline="0" dirty="0">
                <a:solidFill>
                  <a:schemeClr val="tx1"/>
                </a:solidFill>
                <a:latin typeface="+mn-lt"/>
                <a:ea typeface="+mn-ea"/>
                <a:cs typeface="+mn-cs"/>
              </a:rPr>
              <a:t>ST3-4LW-S</a:t>
            </a:r>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33</a:t>
            </a:fld>
            <a:endParaRPr lang="en-AU"/>
          </a:p>
        </p:txBody>
      </p:sp>
    </p:spTree>
    <p:extLst>
      <p:ext uri="{BB962C8B-B14F-4D97-AF65-F5344CB8AC3E}">
        <p14:creationId xmlns:p14="http://schemas.microsoft.com/office/powerpoint/2010/main" val="1172744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Investigate the impact of different physical conditions on the survival of plants. Plant 5 beans in clear plastic cups – depriving 4 of one of the essential elements needed for survival ▼ No soil: seeds in a plastic cup </a:t>
            </a:r>
          </a:p>
          <a:p>
            <a:r>
              <a:rPr lang="en-AU" sz="1200" b="0" i="0" u="none" strike="noStrike" kern="1200" baseline="0" dirty="0">
                <a:solidFill>
                  <a:schemeClr val="tx1"/>
                </a:solidFill>
                <a:latin typeface="+mn-lt"/>
                <a:ea typeface="+mn-ea"/>
                <a:cs typeface="+mn-cs"/>
              </a:rPr>
              <a:t>▼ No water: seeds in soil </a:t>
            </a:r>
          </a:p>
          <a:p>
            <a:r>
              <a:rPr lang="en-AU" sz="1200" b="0" i="0" u="none" strike="noStrike" kern="1200" baseline="0" dirty="0">
                <a:solidFill>
                  <a:schemeClr val="tx1"/>
                </a:solidFill>
                <a:latin typeface="+mn-lt"/>
                <a:ea typeface="+mn-ea"/>
                <a:cs typeface="+mn-cs"/>
              </a:rPr>
              <a:t>▼ No light: seeds in soil placed in a dark cupboard </a:t>
            </a:r>
          </a:p>
          <a:p>
            <a:r>
              <a:rPr lang="en-AU" sz="1200" b="0" i="0" u="none" strike="noStrike" kern="1200" baseline="0" dirty="0">
                <a:solidFill>
                  <a:schemeClr val="tx1"/>
                </a:solidFill>
                <a:latin typeface="+mn-lt"/>
                <a:ea typeface="+mn-ea"/>
                <a:cs typeface="+mn-cs"/>
              </a:rPr>
              <a:t>▼ No air: seeds in soil inside a zip lock bag </a:t>
            </a:r>
          </a:p>
          <a:p>
            <a:r>
              <a:rPr lang="en-AU" sz="1200" b="0" i="0" u="none" strike="noStrike" kern="1200" baseline="0" dirty="0">
                <a:solidFill>
                  <a:schemeClr val="tx1"/>
                </a:solidFill>
                <a:latin typeface="+mn-lt"/>
                <a:ea typeface="+mn-ea"/>
                <a:cs typeface="+mn-cs"/>
              </a:rPr>
              <a:t>▼ Seeds in soil receiving all essential elements </a:t>
            </a:r>
          </a:p>
          <a:p>
            <a:r>
              <a:rPr lang="en-AU" sz="1200" b="0" i="0" u="none" strike="noStrike" kern="1200" baseline="0" dirty="0">
                <a:solidFill>
                  <a:schemeClr val="tx1"/>
                </a:solidFill>
                <a:latin typeface="+mn-lt"/>
                <a:ea typeface="+mn-ea"/>
                <a:cs typeface="+mn-cs"/>
              </a:rPr>
              <a:t>o Hypothesis – </a:t>
            </a:r>
            <a:r>
              <a:rPr lang="en-AU" sz="1200" b="0" i="1" u="none" strike="noStrike" kern="1200" baseline="0" dirty="0">
                <a:solidFill>
                  <a:schemeClr val="tx1"/>
                </a:solidFill>
                <a:latin typeface="+mn-lt"/>
                <a:ea typeface="+mn-ea"/>
                <a:cs typeface="+mn-cs"/>
              </a:rPr>
              <a:t>What do you think will happen? </a:t>
            </a:r>
            <a:r>
              <a:rPr lang="en-AU" sz="1200" b="0" i="0" u="none" strike="noStrike" kern="1200" baseline="0" dirty="0">
                <a:solidFill>
                  <a:schemeClr val="tx1"/>
                </a:solidFill>
                <a:latin typeface="+mn-lt"/>
                <a:ea typeface="+mn-ea"/>
                <a:cs typeface="+mn-cs"/>
              </a:rPr>
              <a:t>Explain why. </a:t>
            </a:r>
          </a:p>
          <a:p>
            <a:r>
              <a:rPr lang="en-AU" sz="1200" b="0" i="0" u="none" strike="noStrike" kern="1200" baseline="0" dirty="0">
                <a:solidFill>
                  <a:schemeClr val="tx1"/>
                </a:solidFill>
                <a:latin typeface="+mn-lt"/>
                <a:ea typeface="+mn-ea"/>
                <a:cs typeface="+mn-cs"/>
              </a:rPr>
              <a:t>o Variables – ▪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dependent variable</a:t>
            </a:r>
            <a:r>
              <a:rPr lang="en-AU" sz="1200" b="0" i="1" u="none" strike="noStrike" kern="1200" baseline="0" dirty="0">
                <a:solidFill>
                  <a:schemeClr val="tx1"/>
                </a:solidFill>
                <a:latin typeface="+mn-lt"/>
                <a:ea typeface="+mn-ea"/>
                <a:cs typeface="+mn-cs"/>
              </a:rPr>
              <a:t>? What are you going to measure?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independent variable</a:t>
            </a:r>
            <a:r>
              <a:rPr lang="en-AU" sz="1200" b="0" i="1" u="none" strike="noStrike" kern="1200" baseline="0" dirty="0">
                <a:solidFill>
                  <a:schemeClr val="tx1"/>
                </a:solidFill>
                <a:latin typeface="+mn-lt"/>
                <a:ea typeface="+mn-ea"/>
                <a:cs typeface="+mn-cs"/>
              </a:rPr>
              <a:t>? What are you going to change?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variables will you need to </a:t>
            </a:r>
            <a:r>
              <a:rPr lang="en-AU" sz="1200" b="1" i="1" u="none" strike="noStrike" kern="1200" baseline="0" dirty="0">
                <a:solidFill>
                  <a:schemeClr val="tx1"/>
                </a:solidFill>
                <a:latin typeface="+mn-lt"/>
                <a:ea typeface="+mn-ea"/>
                <a:cs typeface="+mn-cs"/>
              </a:rPr>
              <a:t>control</a:t>
            </a:r>
            <a:r>
              <a:rPr lang="en-AU" sz="1200" b="0" i="1" u="none" strike="noStrike" kern="1200" baseline="0" dirty="0">
                <a:solidFill>
                  <a:schemeClr val="tx1"/>
                </a:solidFill>
                <a:latin typeface="+mn-lt"/>
                <a:ea typeface="+mn-ea"/>
                <a:cs typeface="+mn-cs"/>
              </a:rPr>
              <a:t>? What will you need to keep the same? </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Observe the plants over the next two weeks, using annotated drawings to record changes and growth. </a:t>
            </a:r>
          </a:p>
          <a:p>
            <a:r>
              <a:rPr lang="en-AU" sz="1200" b="0" i="0" u="none" strike="noStrike" kern="1200" baseline="0" dirty="0">
                <a:solidFill>
                  <a:schemeClr val="tx1"/>
                </a:solidFill>
                <a:latin typeface="+mn-lt"/>
                <a:ea typeface="+mn-ea"/>
                <a:cs typeface="+mn-cs"/>
              </a:rPr>
              <a:t>o Measure and compare the growth of the plants over the course of two weeks using an appropriate unit and measuring device. Students are encouraged to estimate first before measuring and describe how a length was estimated and measured. Graph the results and include an explanation of findings. </a:t>
            </a:r>
          </a:p>
          <a:p>
            <a:r>
              <a:rPr lang="en-AU" sz="1200" b="0" i="0" u="none" strike="noStrike" kern="1200" baseline="0" dirty="0">
                <a:solidFill>
                  <a:schemeClr val="tx1"/>
                </a:solidFill>
                <a:latin typeface="+mn-lt"/>
                <a:ea typeface="+mn-ea"/>
                <a:cs typeface="+mn-cs"/>
              </a:rPr>
              <a:t>o Pose the claim: </a:t>
            </a:r>
            <a:r>
              <a:rPr lang="en-AU" sz="1200" b="1" i="1" u="none" strike="noStrike" kern="1200" baseline="0" dirty="0">
                <a:solidFill>
                  <a:schemeClr val="tx1"/>
                </a:solidFill>
                <a:latin typeface="+mn-lt"/>
                <a:ea typeface="+mn-ea"/>
                <a:cs typeface="+mn-cs"/>
              </a:rPr>
              <a:t>Changing the physical conditions in the environment affects the growth and survival of living things</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Use the collected evidence and knowledge about adaptations that might impact growth and survival of living things, in particular plants. Annotated drawings, pictures and data can be used to support explanation. The thinking routine Claim Support Question would be useful to help scaffold student thinking.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Assessment </a:t>
            </a:r>
            <a:r>
              <a:rPr lang="en-AU" sz="1200" b="0" i="0" u="none" strike="noStrike" kern="1200" baseline="0" dirty="0">
                <a:solidFill>
                  <a:schemeClr val="tx1"/>
                </a:solidFill>
                <a:latin typeface="+mn-lt"/>
                <a:ea typeface="+mn-ea"/>
                <a:cs typeface="+mn-cs"/>
              </a:rPr>
              <a:t>(</a:t>
            </a:r>
            <a:r>
              <a:rPr lang="en-AU" sz="1200" b="1" i="0" u="none" strike="noStrike" kern="1200" baseline="0" dirty="0">
                <a:solidFill>
                  <a:schemeClr val="tx1"/>
                </a:solidFill>
                <a:latin typeface="+mn-lt"/>
                <a:ea typeface="+mn-ea"/>
                <a:cs typeface="+mn-cs"/>
              </a:rPr>
              <a:t>ST3-1WS-S, ST3-2DP-T </a:t>
            </a:r>
            <a:r>
              <a:rPr lang="en-AU" sz="1200" b="0" i="0" u="none" strike="noStrike" kern="1200" baseline="0" dirty="0">
                <a:solidFill>
                  <a:schemeClr val="tx1"/>
                </a:solidFill>
                <a:latin typeface="+mn-lt"/>
                <a:ea typeface="+mn-ea"/>
                <a:cs typeface="+mn-cs"/>
              </a:rPr>
              <a:t>and </a:t>
            </a:r>
            <a:r>
              <a:rPr lang="en-AU" sz="1200" b="1" i="0" u="none" strike="noStrike" kern="1200" baseline="0" dirty="0">
                <a:solidFill>
                  <a:schemeClr val="tx1"/>
                </a:solidFill>
                <a:latin typeface="+mn-lt"/>
                <a:ea typeface="+mn-ea"/>
                <a:cs typeface="+mn-cs"/>
              </a:rPr>
              <a:t>ST3-4LW-S</a:t>
            </a:r>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34</a:t>
            </a:fld>
            <a:endParaRPr lang="en-AU"/>
          </a:p>
        </p:txBody>
      </p:sp>
    </p:spTree>
    <p:extLst>
      <p:ext uri="{BB962C8B-B14F-4D97-AF65-F5344CB8AC3E}">
        <p14:creationId xmlns:p14="http://schemas.microsoft.com/office/powerpoint/2010/main" val="3965123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Examine a range of images, poetic and literary texts, as well as multimedia resources that evoke curiosity and wonder and how and why plants and animals can live in a range of harsh Australian environments. For example:</a:t>
            </a:r>
          </a:p>
          <a:p>
            <a:pPr lvl="1"/>
            <a:r>
              <a:rPr lang="en-AU" sz="1200" kern="1200" dirty="0">
                <a:solidFill>
                  <a:schemeClr val="tx1"/>
                </a:solidFill>
                <a:effectLst/>
                <a:latin typeface="+mn-lt"/>
                <a:ea typeface="+mn-ea"/>
                <a:cs typeface="+mn-cs"/>
              </a:rPr>
              <a:t>VIDEO: </a:t>
            </a:r>
            <a:r>
              <a:rPr lang="en-AU" sz="1200" u="sng" kern="1200" dirty="0">
                <a:solidFill>
                  <a:schemeClr val="tx1"/>
                </a:solidFill>
                <a:effectLst/>
                <a:latin typeface="+mn-lt"/>
                <a:ea typeface="+mn-ea"/>
                <a:cs typeface="+mn-cs"/>
                <a:hlinkClick r:id="rId3"/>
              </a:rPr>
              <a:t>Australian Wildlife</a:t>
            </a:r>
            <a:r>
              <a:rPr lang="en-AU" sz="1200" kern="1200" dirty="0">
                <a:solidFill>
                  <a:schemeClr val="tx1"/>
                </a:solidFill>
                <a:effectLst/>
                <a:latin typeface="+mn-lt"/>
                <a:ea typeface="+mn-ea"/>
                <a:cs typeface="+mn-cs"/>
              </a:rPr>
              <a:t> and Ted Egan Central Australia: The Eighth Wonder (</a:t>
            </a:r>
            <a:r>
              <a:rPr lang="en-AU" sz="1200" u="sng" kern="1200" dirty="0">
                <a:solidFill>
                  <a:schemeClr val="tx1"/>
                </a:solidFill>
                <a:effectLst/>
                <a:latin typeface="+mn-lt"/>
                <a:ea typeface="+mn-ea"/>
                <a:cs typeface="+mn-cs"/>
                <a:hlinkClick r:id="rId4"/>
              </a:rPr>
              <a:t>long version</a:t>
            </a:r>
            <a:r>
              <a:rPr lang="en-AU" sz="1200" kern="1200" dirty="0">
                <a:solidFill>
                  <a:schemeClr val="tx1"/>
                </a:solidFill>
                <a:effectLst/>
                <a:latin typeface="+mn-lt"/>
                <a:ea typeface="+mn-ea"/>
                <a:cs typeface="+mn-cs"/>
              </a:rPr>
              <a:t>) or (</a:t>
            </a:r>
            <a:r>
              <a:rPr lang="en-AU" sz="1200" u="sng" kern="1200" dirty="0">
                <a:solidFill>
                  <a:schemeClr val="tx1"/>
                </a:solidFill>
                <a:effectLst/>
                <a:latin typeface="+mn-lt"/>
                <a:ea typeface="+mn-ea"/>
                <a:cs typeface="+mn-cs"/>
                <a:hlinkClick r:id="rId5"/>
              </a:rPr>
              <a:t>short version</a:t>
            </a:r>
            <a:r>
              <a:rPr lang="en-AU" sz="1200" kern="1200" dirty="0">
                <a:solidFill>
                  <a:schemeClr val="tx1"/>
                </a:solidFill>
                <a:effectLst/>
                <a:latin typeface="+mn-lt"/>
                <a:ea typeface="+mn-ea"/>
                <a:cs typeface="+mn-cs"/>
              </a:rPr>
              <a:t>)</a:t>
            </a:r>
          </a:p>
          <a:p>
            <a:pPr lvl="1"/>
            <a:r>
              <a:rPr lang="en-AU" sz="1200" kern="1200" dirty="0">
                <a:solidFill>
                  <a:schemeClr val="tx1"/>
                </a:solidFill>
                <a:effectLst/>
                <a:latin typeface="+mn-lt"/>
                <a:ea typeface="+mn-ea"/>
                <a:cs typeface="+mn-cs"/>
              </a:rPr>
              <a:t>Artwork by Margaret Preston (</a:t>
            </a:r>
            <a:r>
              <a:rPr lang="en-AU" sz="1200" u="sng" kern="1200" dirty="0">
                <a:solidFill>
                  <a:schemeClr val="tx1"/>
                </a:solidFill>
                <a:effectLst/>
                <a:latin typeface="+mn-lt"/>
                <a:ea typeface="+mn-ea"/>
                <a:cs typeface="+mn-cs"/>
                <a:hlinkClick r:id="rId6"/>
              </a:rPr>
              <a:t>National Gallery of Australia</a:t>
            </a:r>
            <a:r>
              <a:rPr lang="en-AU" sz="1200" kern="1200" dirty="0">
                <a:solidFill>
                  <a:schemeClr val="tx1"/>
                </a:solidFill>
                <a:effectLst/>
                <a:latin typeface="+mn-lt"/>
                <a:ea typeface="+mn-ea"/>
                <a:cs typeface="+mn-cs"/>
              </a:rPr>
              <a:t>)</a:t>
            </a:r>
          </a:p>
          <a:p>
            <a:pPr lvl="1"/>
            <a:r>
              <a:rPr lang="en-AU" sz="1200" kern="1200" dirty="0">
                <a:solidFill>
                  <a:schemeClr val="tx1"/>
                </a:solidFill>
                <a:effectLst/>
                <a:latin typeface="+mn-lt"/>
                <a:ea typeface="+mn-ea"/>
                <a:cs typeface="+mn-cs"/>
              </a:rPr>
              <a:t>Poem ‘My Country’ by Dorothea </a:t>
            </a:r>
            <a:r>
              <a:rPr lang="en-AU" sz="1200" kern="1200" dirty="0" err="1">
                <a:solidFill>
                  <a:schemeClr val="tx1"/>
                </a:solidFill>
                <a:effectLst/>
                <a:latin typeface="+mn-lt"/>
                <a:ea typeface="+mn-ea"/>
                <a:cs typeface="+mn-cs"/>
              </a:rPr>
              <a:t>Mackeller</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8</a:t>
            </a:fld>
            <a:endParaRPr lang="en-AU"/>
          </a:p>
        </p:txBody>
      </p:sp>
    </p:spTree>
    <p:extLst>
      <p:ext uri="{BB962C8B-B14F-4D97-AF65-F5344CB8AC3E}">
        <p14:creationId xmlns:p14="http://schemas.microsoft.com/office/powerpoint/2010/main" val="1091851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Pose the question </a:t>
            </a:r>
            <a:r>
              <a:rPr lang="en-AU" sz="1200" b="0" i="1" u="none" strike="noStrike" kern="1200" baseline="0" dirty="0">
                <a:solidFill>
                  <a:schemeClr val="tx1"/>
                </a:solidFill>
                <a:latin typeface="+mn-lt"/>
                <a:ea typeface="+mn-ea"/>
                <a:cs typeface="+mn-cs"/>
              </a:rPr>
              <a:t>What do you know about plants and how they survive? </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Record initial student responses. The thinking routine 3, 2, 1 Bridge would be a useful tool to scaffold student thinking. This could then be revisited and added to after undertaking a range of learning experiences. </a:t>
            </a:r>
          </a:p>
          <a:p>
            <a:r>
              <a:rPr lang="en-AU" sz="1200" b="0" i="0" u="none" strike="noStrike" kern="1200" baseline="0" dirty="0">
                <a:solidFill>
                  <a:schemeClr val="tx1"/>
                </a:solidFill>
                <a:latin typeface="+mn-lt"/>
                <a:ea typeface="+mn-ea"/>
                <a:cs typeface="+mn-cs"/>
              </a:rPr>
              <a:t>o 3 things you think you know about how plants survive </a:t>
            </a:r>
          </a:p>
          <a:p>
            <a:r>
              <a:rPr lang="en-AU" sz="1200" b="0" i="0" u="none" strike="noStrike" kern="1200" baseline="0" dirty="0">
                <a:solidFill>
                  <a:schemeClr val="tx1"/>
                </a:solidFill>
                <a:latin typeface="+mn-lt"/>
                <a:ea typeface="+mn-ea"/>
                <a:cs typeface="+mn-cs"/>
              </a:rPr>
              <a:t>o 2 questions you have </a:t>
            </a:r>
          </a:p>
          <a:p>
            <a:r>
              <a:rPr lang="en-AU" sz="1200" b="0" i="0" u="none" strike="noStrike" kern="1200" baseline="0" dirty="0">
                <a:solidFill>
                  <a:schemeClr val="tx1"/>
                </a:solidFill>
                <a:latin typeface="+mn-lt"/>
                <a:ea typeface="+mn-ea"/>
                <a:cs typeface="+mn-cs"/>
              </a:rPr>
              <a:t>o 1 labelled diagram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Re-examine the 3, 2, 1 Bridge from earlier in the learning sequence and compose new responses. Then examine the learning that has supported their growth in understanding </a:t>
            </a:r>
          </a:p>
          <a:p>
            <a:r>
              <a:rPr lang="en-AU" sz="1200" b="0" i="0" u="none" strike="noStrike" kern="1200" baseline="0" dirty="0">
                <a:solidFill>
                  <a:schemeClr val="tx1"/>
                </a:solidFill>
                <a:latin typeface="+mn-lt"/>
                <a:ea typeface="+mn-ea"/>
                <a:cs typeface="+mn-cs"/>
              </a:rPr>
              <a:t>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5"/>
          </p:nvPr>
        </p:nvSpPr>
        <p:spPr/>
        <p:txBody>
          <a:bodyPr/>
          <a:lstStyle/>
          <a:p>
            <a:fld id="{378F92E7-23B5-43CE-92BC-AC64C075EC78}" type="slidenum">
              <a:rPr lang="en-AU" smtClean="0"/>
              <a:t>35</a:t>
            </a:fld>
            <a:endParaRPr lang="en-AU"/>
          </a:p>
        </p:txBody>
      </p:sp>
    </p:spTree>
    <p:extLst>
      <p:ext uri="{BB962C8B-B14F-4D97-AF65-F5344CB8AC3E}">
        <p14:creationId xmlns:p14="http://schemas.microsoft.com/office/powerpoint/2010/main" val="3716188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Research and describe the structural and/or behavioural features of some native plants and animals and describe why they are considered adaptations. Some prompts may include: o What kind of environment does this plant or animal live in? </a:t>
            </a:r>
          </a:p>
          <a:p>
            <a:r>
              <a:rPr lang="en-AU" sz="1200" b="0" i="0" u="none" strike="noStrike" kern="1200" baseline="0" dirty="0">
                <a:solidFill>
                  <a:schemeClr val="tx1"/>
                </a:solidFill>
                <a:latin typeface="+mn-lt"/>
                <a:ea typeface="+mn-ea"/>
                <a:cs typeface="+mn-cs"/>
              </a:rPr>
              <a:t>o How has this animal or plant adapted to suit its environment? </a:t>
            </a:r>
          </a:p>
          <a:p>
            <a:r>
              <a:rPr lang="en-AU" sz="1200" b="0" i="0" u="none" strike="noStrike" kern="1200" baseline="0" dirty="0">
                <a:solidFill>
                  <a:schemeClr val="tx1"/>
                </a:solidFill>
                <a:latin typeface="+mn-lt"/>
                <a:ea typeface="+mn-ea"/>
                <a:cs typeface="+mn-cs"/>
              </a:rPr>
              <a:t>o Identify and describe the adaptations as a structural and/or behavioural feature. </a:t>
            </a:r>
          </a:p>
          <a:p>
            <a:r>
              <a:rPr lang="en-AU" sz="1200" b="0" i="0" u="none" strike="noStrike" kern="1200" baseline="0" dirty="0">
                <a:solidFill>
                  <a:schemeClr val="tx1"/>
                </a:solidFill>
                <a:latin typeface="+mn-lt"/>
                <a:ea typeface="+mn-ea"/>
                <a:cs typeface="+mn-cs"/>
              </a:rPr>
              <a:t>o How does this adaptation help this living thing to survive? </a:t>
            </a:r>
          </a:p>
          <a:p>
            <a:r>
              <a:rPr lang="en-AU" sz="1200" b="0" i="0" u="none" strike="noStrike" kern="1200" baseline="0" dirty="0">
                <a:solidFill>
                  <a:schemeClr val="tx1"/>
                </a:solidFill>
                <a:latin typeface="+mn-lt"/>
                <a:ea typeface="+mn-ea"/>
                <a:cs typeface="+mn-cs"/>
              </a:rPr>
              <a:t>o How might this adaptation differ according to the environment in which they live? </a:t>
            </a:r>
          </a:p>
          <a:p>
            <a:r>
              <a:rPr lang="en-AU" sz="1200" b="0" i="0" u="none" strike="noStrike" kern="1200" baseline="0" dirty="0">
                <a:solidFill>
                  <a:schemeClr val="tx1"/>
                </a:solidFill>
                <a:latin typeface="+mn-lt"/>
                <a:ea typeface="+mn-ea"/>
                <a:cs typeface="+mn-cs"/>
              </a:rPr>
              <a:t>o What could happen to this adaptation if the environment changed in some way? </a:t>
            </a:r>
          </a:p>
          <a:p>
            <a:r>
              <a:rPr lang="en-AU" sz="1200" b="0" i="0" u="none" strike="noStrike" kern="1200" baseline="0" dirty="0">
                <a:solidFill>
                  <a:schemeClr val="tx1"/>
                </a:solidFill>
                <a:latin typeface="+mn-lt"/>
                <a:ea typeface="+mn-ea"/>
                <a:cs typeface="+mn-cs"/>
              </a:rPr>
              <a:t>o </a:t>
            </a:r>
            <a:r>
              <a:rPr lang="en-AU" sz="1200" b="1" i="0" u="none" strike="noStrike" kern="1200" baseline="0" dirty="0">
                <a:solidFill>
                  <a:schemeClr val="tx1"/>
                </a:solidFill>
                <a:latin typeface="+mn-lt"/>
                <a:ea typeface="+mn-ea"/>
                <a:cs typeface="+mn-cs"/>
              </a:rPr>
              <a:t>Bar-tailed Godwit </a:t>
            </a:r>
            <a:r>
              <a:rPr lang="en-AU" sz="1200" b="0" i="0" u="none" strike="noStrike" kern="1200" baseline="0" dirty="0">
                <a:solidFill>
                  <a:schemeClr val="tx1"/>
                </a:solidFill>
                <a:latin typeface="+mn-lt"/>
                <a:ea typeface="+mn-ea"/>
                <a:cs typeface="+mn-cs"/>
              </a:rPr>
              <a:t>(migratory behaviour from Alaska to Australia, including local lake Tuggerah Lakes). ▪ Australian Museum </a:t>
            </a:r>
          </a:p>
          <a:p>
            <a:r>
              <a:rPr lang="en-AU" sz="1200" b="0" i="0" u="none" strike="noStrike" kern="1200" baseline="0" dirty="0">
                <a:solidFill>
                  <a:schemeClr val="tx1"/>
                </a:solidFill>
                <a:latin typeface="+mn-lt"/>
                <a:ea typeface="+mn-ea"/>
                <a:cs typeface="+mn-cs"/>
              </a:rPr>
              <a:t>▪ Birdlife Australia </a:t>
            </a:r>
          </a:p>
          <a:p>
            <a:r>
              <a:rPr lang="en-AU" sz="1200" b="0" i="0" u="none" strike="noStrike" kern="1200" baseline="0" dirty="0">
                <a:solidFill>
                  <a:schemeClr val="tx1"/>
                </a:solidFill>
                <a:latin typeface="+mn-lt"/>
                <a:ea typeface="+mn-ea"/>
                <a:cs typeface="+mn-cs"/>
              </a:rPr>
              <a:t>▪ The text </a:t>
            </a:r>
            <a:r>
              <a:rPr lang="en-AU" sz="1200" b="0" i="1" u="none" strike="noStrike" kern="1200" baseline="0" dirty="0">
                <a:solidFill>
                  <a:schemeClr val="tx1"/>
                </a:solidFill>
                <a:latin typeface="+mn-lt"/>
                <a:ea typeface="+mn-ea"/>
                <a:cs typeface="+mn-cs"/>
              </a:rPr>
              <a:t>Circle </a:t>
            </a:r>
            <a:r>
              <a:rPr lang="en-AU" sz="1200" b="0" i="0" u="none" strike="noStrike" kern="1200" baseline="0" dirty="0">
                <a:solidFill>
                  <a:schemeClr val="tx1"/>
                </a:solidFill>
                <a:latin typeface="+mn-lt"/>
                <a:ea typeface="+mn-ea"/>
                <a:cs typeface="+mn-cs"/>
              </a:rPr>
              <a:t>by Jeannie Baker explores this migration journey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a:t>
            </a:r>
            <a:r>
              <a:rPr lang="en-AU" sz="1200" b="1" i="0" u="none" strike="noStrike" kern="1200" baseline="0" dirty="0">
                <a:solidFill>
                  <a:schemeClr val="tx1"/>
                </a:solidFill>
                <a:latin typeface="+mn-lt"/>
                <a:ea typeface="+mn-ea"/>
                <a:cs typeface="+mn-cs"/>
              </a:rPr>
              <a:t>Swimming Crabs &amp; Mud Crabs </a:t>
            </a:r>
            <a:r>
              <a:rPr lang="en-AU" sz="1200" b="0" i="0" u="none" strike="noStrike" kern="1200" baseline="0" dirty="0">
                <a:solidFill>
                  <a:schemeClr val="tx1"/>
                </a:solidFill>
                <a:latin typeface="+mn-lt"/>
                <a:ea typeface="+mn-ea"/>
                <a:cs typeface="+mn-cs"/>
              </a:rPr>
              <a:t>(structural adaptation of swimming paddles and placement of teeth, behavioural adaptation of shedding shell) ▪ Queensland Museum </a:t>
            </a:r>
          </a:p>
          <a:p>
            <a:r>
              <a:rPr lang="en-AU" sz="1200" b="0" i="0" u="none" strike="noStrike" kern="1200" baseline="0" dirty="0">
                <a:solidFill>
                  <a:schemeClr val="tx1"/>
                </a:solidFill>
                <a:latin typeface="+mn-lt"/>
                <a:ea typeface="+mn-ea"/>
                <a:cs typeface="+mn-cs"/>
              </a:rPr>
              <a:t>▪ Video </a:t>
            </a:r>
          </a:p>
          <a:p>
            <a:r>
              <a:rPr lang="en-AU" sz="1200" b="0" i="0" u="none" strike="noStrike" kern="1200" baseline="0" dirty="0">
                <a:solidFill>
                  <a:schemeClr val="tx1"/>
                </a:solidFill>
                <a:latin typeface="+mn-lt"/>
                <a:ea typeface="+mn-ea"/>
                <a:cs typeface="+mn-cs"/>
              </a:rPr>
              <a:t>▪ NSW Department of Primary Industries </a:t>
            </a:r>
          </a:p>
          <a:p>
            <a:r>
              <a:rPr lang="en-AU" sz="1200" b="0" i="0" u="none" strike="noStrike" kern="1200" baseline="0" dirty="0">
                <a:solidFill>
                  <a:schemeClr val="tx1"/>
                </a:solidFill>
                <a:latin typeface="+mn-lt"/>
                <a:ea typeface="+mn-ea"/>
                <a:cs typeface="+mn-cs"/>
              </a:rPr>
              <a:t>▪ WA Department of Fisheries </a:t>
            </a:r>
          </a:p>
          <a:p>
            <a:r>
              <a:rPr lang="en-AU" sz="1200" b="0" i="0" u="none" strike="noStrike" kern="1200" baseline="0" dirty="0">
                <a:solidFill>
                  <a:schemeClr val="tx1"/>
                </a:solidFill>
                <a:latin typeface="+mn-lt"/>
                <a:ea typeface="+mn-ea"/>
                <a:cs typeface="+mn-cs"/>
              </a:rPr>
              <a:t>▪ Shedding shell Video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a:t>
            </a:r>
            <a:r>
              <a:rPr lang="en-AU" sz="1200" b="1" i="0" u="none" strike="noStrike" kern="1200" baseline="0" dirty="0">
                <a:solidFill>
                  <a:schemeClr val="tx1"/>
                </a:solidFill>
                <a:latin typeface="+mn-lt"/>
                <a:ea typeface="+mn-ea"/>
                <a:cs typeface="+mn-cs"/>
              </a:rPr>
              <a:t>Mangroves </a:t>
            </a:r>
            <a:r>
              <a:rPr lang="en-AU" sz="1200" b="0" i="0" u="none" strike="noStrike" kern="1200" baseline="0" dirty="0">
                <a:solidFill>
                  <a:schemeClr val="tx1"/>
                </a:solidFill>
                <a:latin typeface="+mn-lt"/>
                <a:ea typeface="+mn-ea"/>
                <a:cs typeface="+mn-cs"/>
              </a:rPr>
              <a:t>(structural adaptation of ‘breathing’ roots) ▪ NSW Department of Primary Industries </a:t>
            </a:r>
          </a:p>
          <a:p>
            <a:r>
              <a:rPr lang="en-AU" sz="1200" b="0" i="0" u="none" strike="noStrike" kern="1200" baseline="0" dirty="0">
                <a:solidFill>
                  <a:schemeClr val="tx1"/>
                </a:solidFill>
                <a:latin typeface="+mn-lt"/>
                <a:ea typeface="+mn-ea"/>
                <a:cs typeface="+mn-cs"/>
              </a:rPr>
              <a:t>▪ NSW Ecosystems on Show - mangroves </a:t>
            </a:r>
          </a:p>
          <a:p>
            <a:r>
              <a:rPr lang="en-AU" sz="1200" b="0" i="0" u="none" strike="noStrike" kern="1200" baseline="0" dirty="0">
                <a:solidFill>
                  <a:schemeClr val="tx1"/>
                </a:solidFill>
                <a:latin typeface="+mn-lt"/>
                <a:ea typeface="+mn-ea"/>
                <a:cs typeface="+mn-cs"/>
              </a:rPr>
              <a:t>▪ Excursion possibility: Visit </a:t>
            </a:r>
            <a:r>
              <a:rPr lang="en-AU" sz="1200" b="0" i="0" u="none" strike="noStrike" kern="1200" baseline="0" dirty="0" err="1">
                <a:solidFill>
                  <a:schemeClr val="tx1"/>
                </a:solidFill>
                <a:latin typeface="+mn-lt"/>
                <a:ea typeface="+mn-ea"/>
                <a:cs typeface="+mn-cs"/>
              </a:rPr>
              <a:t>Carawah</a:t>
            </a:r>
            <a:r>
              <a:rPr lang="en-AU" sz="1200" b="0" i="0" u="none" strike="noStrike" kern="1200" baseline="0" dirty="0">
                <a:solidFill>
                  <a:schemeClr val="tx1"/>
                </a:solidFill>
                <a:latin typeface="+mn-lt"/>
                <a:ea typeface="+mn-ea"/>
                <a:cs typeface="+mn-cs"/>
              </a:rPr>
              <a:t> Reserve, Gosford to examine the mangrove &amp; wetland environments and explore the adaptations made by the plants and animals that live there. Mud crabs are also present in this environment.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a:t>
            </a:r>
            <a:r>
              <a:rPr lang="en-AU" sz="1200" b="1" i="0" u="none" strike="noStrike" kern="1200" baseline="0" dirty="0">
                <a:solidFill>
                  <a:schemeClr val="tx1"/>
                </a:solidFill>
                <a:latin typeface="+mn-lt"/>
                <a:ea typeface="+mn-ea"/>
                <a:cs typeface="+mn-cs"/>
              </a:rPr>
              <a:t>Spinifex Grass </a:t>
            </a:r>
            <a:r>
              <a:rPr lang="en-AU" sz="1200" b="0" i="0" u="none" strike="noStrike" kern="1200" baseline="0" dirty="0">
                <a:solidFill>
                  <a:schemeClr val="tx1"/>
                </a:solidFill>
                <a:latin typeface="+mn-lt"/>
                <a:ea typeface="+mn-ea"/>
                <a:cs typeface="+mn-cs"/>
              </a:rPr>
              <a:t>- found on sand dunes (structural adaptation of each shoot have own water supply, behavioural adaptation of releasing seeds after rain ▪ Biology </a:t>
            </a:r>
            <a:r>
              <a:rPr lang="en-AU" sz="1200" b="0" i="0" u="none" strike="noStrike" kern="1200" baseline="0" dirty="0" err="1">
                <a:solidFill>
                  <a:schemeClr val="tx1"/>
                </a:solidFill>
                <a:latin typeface="+mn-lt"/>
                <a:ea typeface="+mn-ea"/>
                <a:cs typeface="+mn-cs"/>
              </a:rPr>
              <a:t>weebly</a:t>
            </a:r>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Spinifex powerpoint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Other examples include those suggested in the Syllabus, such as shiny surfaces on leaves in the desert, rearward facing pouch of a wombat and spines on an echidna (</a:t>
            </a:r>
            <a:r>
              <a:rPr lang="en-AU" sz="1200" b="1" i="0" u="none" strike="noStrike" kern="1200" baseline="0" dirty="0">
                <a:solidFill>
                  <a:schemeClr val="tx1"/>
                </a:solidFill>
                <a:latin typeface="+mn-lt"/>
                <a:ea typeface="+mn-ea"/>
                <a:cs typeface="+mn-cs"/>
              </a:rPr>
              <a:t>NB: </a:t>
            </a:r>
            <a:r>
              <a:rPr lang="en-AU" sz="1200" b="0" i="0" u="none" strike="noStrike" kern="1200" baseline="0" dirty="0">
                <a:solidFill>
                  <a:schemeClr val="tx1"/>
                </a:solidFill>
                <a:latin typeface="+mn-lt"/>
                <a:ea typeface="+mn-ea"/>
                <a:cs typeface="+mn-cs"/>
              </a:rPr>
              <a:t>teachers could also link in Indigenous dreamtime stories to support this ).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NB: </a:t>
            </a:r>
            <a:r>
              <a:rPr lang="en-AU" sz="1200" b="0" i="0" u="none" strike="noStrike" kern="1200" baseline="0" dirty="0">
                <a:solidFill>
                  <a:schemeClr val="tx1"/>
                </a:solidFill>
                <a:latin typeface="+mn-lt"/>
                <a:ea typeface="+mn-ea"/>
                <a:cs typeface="+mn-cs"/>
              </a:rPr>
              <a:t>teachers may like to take a local perspective to allow students to make local connections. </a:t>
            </a:r>
          </a:p>
          <a:p>
            <a:r>
              <a:rPr lang="en-AU" sz="1200" b="0" i="0" u="none" strike="noStrike" kern="1200" baseline="0" dirty="0">
                <a:solidFill>
                  <a:schemeClr val="tx1"/>
                </a:solidFill>
                <a:latin typeface="+mn-lt"/>
                <a:ea typeface="+mn-ea"/>
                <a:cs typeface="+mn-cs"/>
              </a:rPr>
              <a:t>Presentation: present information to peers in a detailed, informative and engaging way that answers the research prompts, including a clear definition of adaptation and type, include other examples of this adaptation, use diagrams, images, scientific drawings to support explanation </a:t>
            </a:r>
            <a:r>
              <a:rPr lang="en-AU" sz="1200" b="1" i="0" u="none" strike="noStrike" kern="1200" baseline="0" dirty="0">
                <a:solidFill>
                  <a:schemeClr val="tx1"/>
                </a:solidFill>
                <a:latin typeface="+mn-lt"/>
                <a:ea typeface="+mn-ea"/>
                <a:cs typeface="+mn-cs"/>
              </a:rPr>
              <a:t>Assessment </a:t>
            </a:r>
            <a:r>
              <a:rPr lang="en-AU" sz="1200" b="0" i="0" u="none" strike="noStrike" kern="1200" baseline="0" dirty="0">
                <a:solidFill>
                  <a:schemeClr val="tx1"/>
                </a:solidFill>
                <a:latin typeface="+mn-lt"/>
                <a:ea typeface="+mn-ea"/>
                <a:cs typeface="+mn-cs"/>
              </a:rPr>
              <a:t>(</a:t>
            </a:r>
            <a:r>
              <a:rPr lang="en-AU" sz="1200" b="1" i="0" u="none" strike="noStrike" kern="1200" baseline="0" dirty="0">
                <a:solidFill>
                  <a:schemeClr val="tx1"/>
                </a:solidFill>
                <a:latin typeface="+mn-lt"/>
                <a:ea typeface="+mn-ea"/>
                <a:cs typeface="+mn-cs"/>
              </a:rPr>
              <a:t>ST3-1WS-S </a:t>
            </a:r>
            <a:r>
              <a:rPr lang="en-AU" sz="1200" b="0" i="0" u="none" strike="noStrike" kern="1200" baseline="0" dirty="0">
                <a:solidFill>
                  <a:schemeClr val="tx1"/>
                </a:solidFill>
                <a:latin typeface="+mn-lt"/>
                <a:ea typeface="+mn-ea"/>
                <a:cs typeface="+mn-cs"/>
              </a:rPr>
              <a:t>and </a:t>
            </a:r>
            <a:r>
              <a:rPr lang="en-AU" sz="1200" b="1" i="0" u="none" strike="noStrike" kern="1200" baseline="0" dirty="0">
                <a:solidFill>
                  <a:schemeClr val="tx1"/>
                </a:solidFill>
                <a:latin typeface="+mn-lt"/>
                <a:ea typeface="+mn-ea"/>
                <a:cs typeface="+mn-cs"/>
              </a:rPr>
              <a:t>ST3-4LW-S</a:t>
            </a:r>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36</a:t>
            </a:fld>
            <a:endParaRPr lang="en-AU"/>
          </a:p>
        </p:txBody>
      </p:sp>
    </p:spTree>
    <p:extLst>
      <p:ext uri="{BB962C8B-B14F-4D97-AF65-F5344CB8AC3E}">
        <p14:creationId xmlns:p14="http://schemas.microsoft.com/office/powerpoint/2010/main" val="2477401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Use the thinking routine Generate Sort Connect Elaborate to examine and unpack the following questions: o What different Australian environments do plants and animals live in? </a:t>
            </a:r>
          </a:p>
          <a:p>
            <a:pPr lvl="1"/>
            <a:r>
              <a:rPr lang="en-AU" sz="1200" b="0" i="0" u="none" strike="noStrike" kern="1200" baseline="0" dirty="0">
                <a:solidFill>
                  <a:schemeClr val="tx1"/>
                </a:solidFill>
                <a:latin typeface="+mn-lt"/>
                <a:ea typeface="+mn-ea"/>
                <a:cs typeface="+mn-cs"/>
              </a:rPr>
              <a:t>o </a:t>
            </a:r>
            <a:r>
              <a:rPr lang="en-AU" sz="1200" kern="1200" dirty="0">
                <a:solidFill>
                  <a:schemeClr val="tx1"/>
                </a:solidFill>
                <a:effectLst/>
                <a:latin typeface="+mn-lt"/>
                <a:ea typeface="+mn-ea"/>
                <a:cs typeface="+mn-cs"/>
              </a:rPr>
              <a:t>What is a wetland environment? What kind of living things live in wetlands?</a:t>
            </a:r>
          </a:p>
          <a:p>
            <a:pPr lvl="1"/>
            <a:r>
              <a:rPr lang="en-AU" sz="1200" kern="1200" dirty="0">
                <a:solidFill>
                  <a:schemeClr val="tx1"/>
                </a:solidFill>
                <a:effectLst/>
                <a:latin typeface="+mn-lt"/>
                <a:ea typeface="+mn-ea"/>
                <a:cs typeface="+mn-cs"/>
              </a:rPr>
              <a:t>What adaptations do they have that enable them to survive in these environments?</a:t>
            </a:r>
          </a:p>
          <a:p>
            <a:pPr lvl="1"/>
            <a:r>
              <a:rPr lang="en-AU" sz="1200" kern="1200" dirty="0">
                <a:solidFill>
                  <a:schemeClr val="tx1"/>
                </a:solidFill>
                <a:effectLst/>
                <a:latin typeface="+mn-lt"/>
                <a:ea typeface="+mn-ea"/>
                <a:cs typeface="+mn-cs"/>
              </a:rPr>
              <a:t>How might a change in a wetland environment impact living things?</a:t>
            </a:r>
          </a:p>
          <a:p>
            <a:r>
              <a:rPr lang="en-AU" sz="1200" b="0" i="0" u="none" strike="noStrike" kern="1200" baseline="0" dirty="0">
                <a:solidFill>
                  <a:schemeClr val="tx1"/>
                </a:solidFill>
                <a:latin typeface="+mn-lt"/>
                <a:ea typeface="+mn-ea"/>
                <a:cs typeface="+mn-cs"/>
              </a:rPr>
              <a:t>o What happens to those that cannot adapt to the conditions? ▪ Generate a list of ideas or thoughts that come to mind when exploring these questions. Record your thinking of small post-it notes </a:t>
            </a:r>
          </a:p>
          <a:p>
            <a:r>
              <a:rPr lang="en-AU" sz="1200" b="0" i="0" u="none" strike="noStrike" kern="1200" baseline="0" dirty="0">
                <a:solidFill>
                  <a:schemeClr val="tx1"/>
                </a:solidFill>
                <a:latin typeface="+mn-lt"/>
                <a:ea typeface="+mn-ea"/>
                <a:cs typeface="+mn-cs"/>
              </a:rPr>
              <a:t>▪ Sort your ideas according to environments, adaptations and impact due to change. Place environments closest to the centre with related adaptations as a middle layer and impacts as an outer layer. </a:t>
            </a:r>
          </a:p>
          <a:p>
            <a:r>
              <a:rPr lang="en-AU" sz="1200" b="0" i="0" u="none" strike="noStrike" kern="1200" baseline="0" dirty="0">
                <a:solidFill>
                  <a:schemeClr val="tx1"/>
                </a:solidFill>
                <a:latin typeface="+mn-lt"/>
                <a:ea typeface="+mn-ea"/>
                <a:cs typeface="+mn-cs"/>
              </a:rPr>
              <a:t>▪ Connect your ideas by drawing connecting lines between ideas that have something in common. Explain and write in a short sentence how these ideas are connected. </a:t>
            </a:r>
          </a:p>
          <a:p>
            <a:r>
              <a:rPr lang="en-AU" sz="1200" b="0" i="0" u="none" strike="noStrike" kern="1200" baseline="0" dirty="0">
                <a:solidFill>
                  <a:schemeClr val="tx1"/>
                </a:solidFill>
                <a:latin typeface="+mn-lt"/>
                <a:ea typeface="+mn-ea"/>
                <a:cs typeface="+mn-cs"/>
              </a:rPr>
              <a:t>▪ Elaborate on any ideas/ thoughts you have written by adding new ideas that expand/extend/add to initial ideas – </a:t>
            </a:r>
            <a:r>
              <a:rPr lang="en-AU" sz="1200" b="1" i="0" u="none" strike="noStrike" kern="1200" baseline="0" dirty="0">
                <a:solidFill>
                  <a:schemeClr val="tx1"/>
                </a:solidFill>
                <a:latin typeface="+mn-lt"/>
                <a:ea typeface="+mn-ea"/>
                <a:cs typeface="+mn-cs"/>
              </a:rPr>
              <a:t>NB: </a:t>
            </a:r>
            <a:r>
              <a:rPr lang="en-AU" sz="1200" b="0" i="0" u="none" strike="noStrike" kern="1200" baseline="0" dirty="0">
                <a:solidFill>
                  <a:schemeClr val="tx1"/>
                </a:solidFill>
                <a:latin typeface="+mn-lt"/>
                <a:ea typeface="+mn-ea"/>
                <a:cs typeface="+mn-cs"/>
              </a:rPr>
              <a:t>a gallery walk may be useful at this point in time.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1" i="0" u="none" strike="noStrike" kern="1200" baseline="0" dirty="0">
                <a:solidFill>
                  <a:schemeClr val="tx1"/>
                </a:solidFill>
                <a:latin typeface="+mn-lt"/>
                <a:ea typeface="+mn-ea"/>
                <a:cs typeface="+mn-cs"/>
              </a:rPr>
              <a:t>Assessment </a:t>
            </a:r>
            <a:r>
              <a:rPr lang="en-AU" sz="1200" b="0" i="0" u="none" strike="noStrike" kern="1200" baseline="0" dirty="0">
                <a:solidFill>
                  <a:schemeClr val="tx1"/>
                </a:solidFill>
                <a:latin typeface="+mn-lt"/>
                <a:ea typeface="+mn-ea"/>
                <a:cs typeface="+mn-cs"/>
              </a:rPr>
              <a:t>(</a:t>
            </a:r>
            <a:r>
              <a:rPr lang="en-AU" sz="1200" b="1" i="0" u="none" strike="noStrike" kern="1200" baseline="0" dirty="0">
                <a:solidFill>
                  <a:schemeClr val="tx1"/>
                </a:solidFill>
                <a:latin typeface="+mn-lt"/>
                <a:ea typeface="+mn-ea"/>
                <a:cs typeface="+mn-cs"/>
              </a:rPr>
              <a:t>ST3-1WS-S </a:t>
            </a:r>
            <a:r>
              <a:rPr lang="en-AU" sz="1200" b="0" i="0" u="none" strike="noStrike" kern="1200" baseline="0" dirty="0">
                <a:solidFill>
                  <a:schemeClr val="tx1"/>
                </a:solidFill>
                <a:latin typeface="+mn-lt"/>
                <a:ea typeface="+mn-ea"/>
                <a:cs typeface="+mn-cs"/>
              </a:rPr>
              <a:t>and </a:t>
            </a:r>
            <a:r>
              <a:rPr lang="en-AU" sz="1200" b="1" i="0" u="none" strike="noStrike" kern="1200" baseline="0" dirty="0">
                <a:solidFill>
                  <a:schemeClr val="tx1"/>
                </a:solidFill>
                <a:latin typeface="+mn-lt"/>
                <a:ea typeface="+mn-ea"/>
                <a:cs typeface="+mn-cs"/>
              </a:rPr>
              <a:t>ST3-4LW-S</a:t>
            </a:r>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37</a:t>
            </a:fld>
            <a:endParaRPr lang="en-AU"/>
          </a:p>
        </p:txBody>
      </p:sp>
    </p:spTree>
    <p:extLst>
      <p:ext uri="{BB962C8B-B14F-4D97-AF65-F5344CB8AC3E}">
        <p14:creationId xmlns:p14="http://schemas.microsoft.com/office/powerpoint/2010/main" val="2222606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Examine a range of images of birds that inhabit the local wetland environment. Discuss ways they get food and water, what they may use for shelter and what might be the threats to heir survival in this environment. </a:t>
            </a:r>
            <a:r>
              <a:rPr lang="en-AU" sz="1200" b="1" i="0" u="none" strike="noStrike" kern="1200" baseline="0" dirty="0">
                <a:solidFill>
                  <a:schemeClr val="tx1"/>
                </a:solidFill>
                <a:latin typeface="+mn-lt"/>
                <a:ea typeface="+mn-ea"/>
                <a:cs typeface="+mn-cs"/>
              </a:rPr>
              <a:t>NB: </a:t>
            </a:r>
            <a:r>
              <a:rPr lang="en-AU" sz="1200" b="0" i="0" u="none" strike="noStrike" kern="1200" baseline="0" dirty="0">
                <a:solidFill>
                  <a:schemeClr val="tx1"/>
                </a:solidFill>
                <a:latin typeface="+mn-lt"/>
                <a:ea typeface="+mn-ea"/>
                <a:cs typeface="+mn-cs"/>
              </a:rPr>
              <a:t>this could link to a research task in English.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38</a:t>
            </a:fld>
            <a:endParaRPr lang="en-AU"/>
          </a:p>
        </p:txBody>
      </p:sp>
    </p:spTree>
    <p:extLst>
      <p:ext uri="{BB962C8B-B14F-4D97-AF65-F5344CB8AC3E}">
        <p14:creationId xmlns:p14="http://schemas.microsoft.com/office/powerpoint/2010/main" val="14079228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Investigate in small groups, how different beak adaptations of birds help them to find food in specific environments. (See investigation planner) o Discuss the range of ‘beaks’ and food’ with the group. ▪ Hypothesis: </a:t>
            </a:r>
            <a:r>
              <a:rPr lang="en-AU" sz="1200" b="0" i="1" u="none" strike="noStrike" kern="1200" baseline="0" dirty="0">
                <a:solidFill>
                  <a:schemeClr val="tx1"/>
                </a:solidFill>
                <a:latin typeface="+mn-lt"/>
                <a:ea typeface="+mn-ea"/>
                <a:cs typeface="+mn-cs"/>
              </a:rPr>
              <a:t>What do you think will be the best beak for each </a:t>
            </a:r>
            <a:r>
              <a:rPr lang="en-AU" sz="1200" b="0" i="1" u="none" strike="noStrike" kern="1200" baseline="0" dirty="0" err="1">
                <a:solidFill>
                  <a:schemeClr val="tx1"/>
                </a:solidFill>
                <a:latin typeface="+mn-lt"/>
                <a:ea typeface="+mn-ea"/>
                <a:cs typeface="+mn-cs"/>
              </a:rPr>
              <a:t>food?</a:t>
            </a:r>
            <a:r>
              <a:rPr lang="en-AU" sz="1200" b="0" i="0" u="none" strike="noStrike" kern="1200" baseline="0" dirty="0" err="1">
                <a:solidFill>
                  <a:schemeClr val="tx1"/>
                </a:solidFill>
                <a:latin typeface="+mn-lt"/>
                <a:ea typeface="+mn-ea"/>
                <a:cs typeface="+mn-cs"/>
              </a:rPr>
              <a:t>Explain</a:t>
            </a:r>
            <a:r>
              <a:rPr lang="en-AU" sz="1200" b="0" i="0" u="none" strike="noStrike" kern="1200" baseline="0" dirty="0">
                <a:solidFill>
                  <a:schemeClr val="tx1"/>
                </a:solidFill>
                <a:latin typeface="+mn-lt"/>
                <a:ea typeface="+mn-ea"/>
                <a:cs typeface="+mn-cs"/>
              </a:rPr>
              <a:t> why.</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o Variables – </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dependent variable</a:t>
            </a:r>
            <a:r>
              <a:rPr lang="en-AU" sz="1200" b="0" i="1" u="none" strike="noStrike" kern="1200" baseline="0" dirty="0">
                <a:solidFill>
                  <a:schemeClr val="tx1"/>
                </a:solidFill>
                <a:latin typeface="+mn-lt"/>
                <a:ea typeface="+mn-ea"/>
                <a:cs typeface="+mn-cs"/>
              </a:rPr>
              <a:t>? What are you going to measure?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a:t>
            </a:r>
            <a:r>
              <a:rPr lang="en-AU" sz="1200" b="0" i="1" u="none" strike="noStrike" kern="1200" baseline="0" dirty="0">
                <a:solidFill>
                  <a:schemeClr val="tx1"/>
                </a:solidFill>
                <a:latin typeface="+mn-lt"/>
                <a:ea typeface="+mn-ea"/>
                <a:cs typeface="+mn-cs"/>
              </a:rPr>
              <a:t>What will be the </a:t>
            </a:r>
            <a:r>
              <a:rPr lang="en-AU" sz="1200" b="1" i="1" u="none" strike="noStrike" kern="1200" baseline="0" dirty="0">
                <a:solidFill>
                  <a:schemeClr val="tx1"/>
                </a:solidFill>
                <a:latin typeface="+mn-lt"/>
                <a:ea typeface="+mn-ea"/>
                <a:cs typeface="+mn-cs"/>
              </a:rPr>
              <a:t>independent variable</a:t>
            </a:r>
            <a:r>
              <a:rPr lang="en-AU" sz="1200" b="0" i="1" u="none" strike="noStrike" kern="1200" baseline="0" dirty="0">
                <a:solidFill>
                  <a:schemeClr val="tx1"/>
                </a:solidFill>
                <a:latin typeface="+mn-lt"/>
                <a:ea typeface="+mn-ea"/>
                <a:cs typeface="+mn-cs"/>
              </a:rPr>
              <a:t>? What are you going to change?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0" i="1" u="none" strike="noStrike" kern="1200" baseline="0" dirty="0">
                <a:solidFill>
                  <a:schemeClr val="tx1"/>
                </a:solidFill>
                <a:latin typeface="+mn-lt"/>
                <a:ea typeface="+mn-ea"/>
                <a:cs typeface="+mn-cs"/>
              </a:rPr>
              <a:t>What variables will you need to </a:t>
            </a:r>
            <a:r>
              <a:rPr lang="en-AU" sz="1200" b="1" i="1" u="none" strike="noStrike" kern="1200" baseline="0" dirty="0">
                <a:solidFill>
                  <a:schemeClr val="tx1"/>
                </a:solidFill>
                <a:latin typeface="+mn-lt"/>
                <a:ea typeface="+mn-ea"/>
                <a:cs typeface="+mn-cs"/>
              </a:rPr>
              <a:t>control</a:t>
            </a:r>
            <a:r>
              <a:rPr lang="en-AU" sz="1200" b="0" i="1" u="none" strike="noStrike" kern="1200" baseline="0" dirty="0">
                <a:solidFill>
                  <a:schemeClr val="tx1"/>
                </a:solidFill>
                <a:latin typeface="+mn-lt"/>
                <a:ea typeface="+mn-ea"/>
                <a:cs typeface="+mn-cs"/>
              </a:rPr>
              <a:t>? What will you need to keep the same?</a:t>
            </a:r>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39</a:t>
            </a:fld>
            <a:endParaRPr lang="en-AU"/>
          </a:p>
        </p:txBody>
      </p:sp>
    </p:spTree>
    <p:extLst>
      <p:ext uri="{BB962C8B-B14F-4D97-AF65-F5344CB8AC3E}">
        <p14:creationId xmlns:p14="http://schemas.microsoft.com/office/powerpoint/2010/main" val="592972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Groups develop a table to record the amount of ‘food’ collected in 30 secs by a particular beak, e.g. amount of rice collected in 30 sec by the tweezer beak </a:t>
            </a:r>
          </a:p>
          <a:p>
            <a:r>
              <a:rPr lang="en-AU" sz="1200" b="0" i="0" u="none" strike="noStrike" kern="1200" baseline="0" dirty="0">
                <a:solidFill>
                  <a:schemeClr val="tx1"/>
                </a:solidFill>
                <a:latin typeface="+mn-lt"/>
                <a:ea typeface="+mn-ea"/>
                <a:cs typeface="+mn-cs"/>
              </a:rPr>
              <a:t>o Use grid paper to graph the data to show comparisons. </a:t>
            </a:r>
          </a:p>
          <a:p>
            <a:r>
              <a:rPr lang="en-AU" sz="1200" b="0" i="0" u="none" strike="noStrike" kern="1200" baseline="0" dirty="0">
                <a:solidFill>
                  <a:schemeClr val="tx1"/>
                </a:solidFill>
                <a:latin typeface="+mn-lt"/>
                <a:ea typeface="+mn-ea"/>
                <a:cs typeface="+mn-cs"/>
              </a:rPr>
              <a:t>o Pose the claim: </a:t>
            </a:r>
            <a:r>
              <a:rPr lang="en-AU" sz="1200" b="1" i="1" u="none" strike="noStrike" kern="1200" baseline="0" dirty="0">
                <a:solidFill>
                  <a:schemeClr val="tx1"/>
                </a:solidFill>
                <a:latin typeface="+mn-lt"/>
                <a:ea typeface="+mn-ea"/>
                <a:cs typeface="+mn-cs"/>
              </a:rPr>
              <a:t>Bird beaks have adapted to suit their habitats and food source</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Use the collected evidence and knowledge about structural/behavioural adaptations. Recorded and graphed data can be used to support the claim. The thinking routine Claim Support Question would be useful to help scaffold student thinking.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1" i="0" u="none" strike="noStrike" kern="1200" baseline="0" dirty="0">
                <a:solidFill>
                  <a:schemeClr val="tx1"/>
                </a:solidFill>
                <a:latin typeface="+mn-lt"/>
                <a:ea typeface="+mn-ea"/>
                <a:cs typeface="+mn-cs"/>
              </a:rPr>
              <a:t>Beak type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1" i="0" u="none" strike="noStrike" kern="1200" baseline="0" dirty="0">
                <a:solidFill>
                  <a:schemeClr val="tx1"/>
                </a:solidFill>
                <a:latin typeface="+mn-lt"/>
                <a:ea typeface="+mn-ea"/>
                <a:cs typeface="+mn-cs"/>
              </a:rPr>
              <a:t>Amount of rice collected in 30 sec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r>
              <a:rPr lang="en-AU" sz="1200" b="1" i="0" u="none" strike="noStrike" kern="1200" baseline="0" dirty="0">
                <a:solidFill>
                  <a:schemeClr val="tx1"/>
                </a:solidFill>
                <a:latin typeface="+mn-lt"/>
                <a:ea typeface="+mn-ea"/>
                <a:cs typeface="+mn-cs"/>
              </a:rPr>
              <a:t>Tweezers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r>
              <a:rPr lang="en-AU" sz="1200" b="1" i="0" u="none" strike="noStrike" kern="1200" baseline="0" dirty="0">
                <a:solidFill>
                  <a:schemeClr val="tx1"/>
                </a:solidFill>
                <a:latin typeface="+mn-lt"/>
                <a:ea typeface="+mn-ea"/>
                <a:cs typeface="+mn-cs"/>
              </a:rPr>
              <a:t>Chop Sticks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Use grid paper to graph the data to show comparisons. </a:t>
            </a:r>
          </a:p>
          <a:p>
            <a:r>
              <a:rPr lang="en-AU" sz="1200" b="0" i="0" u="none" strike="noStrike" kern="1200" baseline="0" dirty="0">
                <a:solidFill>
                  <a:schemeClr val="tx1"/>
                </a:solidFill>
                <a:latin typeface="+mn-lt"/>
                <a:ea typeface="+mn-ea"/>
                <a:cs typeface="+mn-cs"/>
              </a:rPr>
              <a:t>o Pose the claim: </a:t>
            </a:r>
            <a:r>
              <a:rPr lang="en-AU" sz="1200" b="1" i="1" u="none" strike="noStrike" kern="1200" baseline="0" dirty="0">
                <a:solidFill>
                  <a:schemeClr val="tx1"/>
                </a:solidFill>
                <a:latin typeface="+mn-lt"/>
                <a:ea typeface="+mn-ea"/>
                <a:cs typeface="+mn-cs"/>
              </a:rPr>
              <a:t>Bird beaks have adapted to suit their habitats and food source</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Use the collected evidence and knowledge about structural/behavioural adaptations. Recorded and graphed data can be used to support the claim. The thinking routine Claim Support Question would be useful to help scaffold student thinking.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40</a:t>
            </a:fld>
            <a:endParaRPr lang="en-AU"/>
          </a:p>
        </p:txBody>
      </p:sp>
    </p:spTree>
    <p:extLst>
      <p:ext uri="{BB962C8B-B14F-4D97-AF65-F5344CB8AC3E}">
        <p14:creationId xmlns:p14="http://schemas.microsoft.com/office/powerpoint/2010/main" val="3830468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Groups develop a table to record the amount of ‘food’ collected in 30 secs by a particular beak, e.g. amount of rice collected in 30 sec by the tweezer beak </a:t>
            </a:r>
          </a:p>
          <a:p>
            <a:r>
              <a:rPr lang="en-AU" sz="1200" b="0" i="0" u="none" strike="noStrike" kern="1200" baseline="0" dirty="0">
                <a:solidFill>
                  <a:schemeClr val="tx1"/>
                </a:solidFill>
                <a:latin typeface="+mn-lt"/>
                <a:ea typeface="+mn-ea"/>
                <a:cs typeface="+mn-cs"/>
              </a:rPr>
              <a:t>o Use grid paper to graph the data to show comparisons. </a:t>
            </a:r>
          </a:p>
          <a:p>
            <a:r>
              <a:rPr lang="en-AU" sz="1200" b="0" i="0" u="none" strike="noStrike" kern="1200" baseline="0" dirty="0">
                <a:solidFill>
                  <a:schemeClr val="tx1"/>
                </a:solidFill>
                <a:latin typeface="+mn-lt"/>
                <a:ea typeface="+mn-ea"/>
                <a:cs typeface="+mn-cs"/>
              </a:rPr>
              <a:t>o Pose the claim: </a:t>
            </a:r>
            <a:r>
              <a:rPr lang="en-AU" sz="1200" b="1" i="1" u="none" strike="noStrike" kern="1200" baseline="0" dirty="0">
                <a:solidFill>
                  <a:schemeClr val="tx1"/>
                </a:solidFill>
                <a:latin typeface="+mn-lt"/>
                <a:ea typeface="+mn-ea"/>
                <a:cs typeface="+mn-cs"/>
              </a:rPr>
              <a:t>Bird beaks have adapted to suit their habitats and food source</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Use the collected evidence and knowledge about structural/behavioural adaptations. Recorded and graphed data can be used to support the claim. The thinking routine Claim Support Question would be useful to help scaffold student thinking.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1" i="0" u="none" strike="noStrike" kern="1200" baseline="0" dirty="0">
                <a:solidFill>
                  <a:schemeClr val="tx1"/>
                </a:solidFill>
                <a:latin typeface="+mn-lt"/>
                <a:ea typeface="+mn-ea"/>
                <a:cs typeface="+mn-cs"/>
              </a:rPr>
              <a:t>Beak type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r>
              <a:rPr lang="en-AU" sz="1200" b="1" i="0" u="none" strike="noStrike" kern="1200" baseline="0" dirty="0">
                <a:solidFill>
                  <a:schemeClr val="tx1"/>
                </a:solidFill>
                <a:latin typeface="+mn-lt"/>
                <a:ea typeface="+mn-ea"/>
                <a:cs typeface="+mn-cs"/>
              </a:rPr>
              <a:t>Amount of rice collected in 30 sec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r>
              <a:rPr lang="en-AU" sz="1200" b="1" i="0" u="none" strike="noStrike" kern="1200" baseline="0" dirty="0">
                <a:solidFill>
                  <a:schemeClr val="tx1"/>
                </a:solidFill>
                <a:latin typeface="+mn-lt"/>
                <a:ea typeface="+mn-ea"/>
                <a:cs typeface="+mn-cs"/>
              </a:rPr>
              <a:t>Tweezers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r>
              <a:rPr lang="en-AU" sz="1200" b="1" i="0" u="none" strike="noStrike" kern="1200" baseline="0" dirty="0">
                <a:solidFill>
                  <a:schemeClr val="tx1"/>
                </a:solidFill>
                <a:latin typeface="+mn-lt"/>
                <a:ea typeface="+mn-ea"/>
                <a:cs typeface="+mn-cs"/>
              </a:rPr>
              <a:t>Chop Sticks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Use grid paper to graph the data to show comparisons. </a:t>
            </a:r>
          </a:p>
          <a:p>
            <a:r>
              <a:rPr lang="en-AU" sz="1200" b="0" i="0" u="none" strike="noStrike" kern="1200" baseline="0" dirty="0">
                <a:solidFill>
                  <a:schemeClr val="tx1"/>
                </a:solidFill>
                <a:latin typeface="+mn-lt"/>
                <a:ea typeface="+mn-ea"/>
                <a:cs typeface="+mn-cs"/>
              </a:rPr>
              <a:t>o Pose the claim: </a:t>
            </a:r>
            <a:r>
              <a:rPr lang="en-AU" sz="1200" b="1" i="1" u="none" strike="noStrike" kern="1200" baseline="0" dirty="0">
                <a:solidFill>
                  <a:schemeClr val="tx1"/>
                </a:solidFill>
                <a:latin typeface="+mn-lt"/>
                <a:ea typeface="+mn-ea"/>
                <a:cs typeface="+mn-cs"/>
              </a:rPr>
              <a:t>Bird beaks have adapted to suit their habitats and food source</a:t>
            </a:r>
            <a:r>
              <a:rPr lang="en-AU" sz="1200" b="0" i="1" u="none" strike="noStrike" kern="1200" baseline="0" dirty="0">
                <a:solidFill>
                  <a:schemeClr val="tx1"/>
                </a:solidFill>
                <a:latin typeface="+mn-lt"/>
                <a:ea typeface="+mn-ea"/>
                <a:cs typeface="+mn-cs"/>
              </a:rPr>
              <a:t>. </a:t>
            </a:r>
            <a:r>
              <a:rPr lang="en-AU" sz="1200" b="0" i="0" u="none" strike="noStrike" kern="1200" baseline="0" dirty="0">
                <a:solidFill>
                  <a:schemeClr val="tx1"/>
                </a:solidFill>
                <a:latin typeface="+mn-lt"/>
                <a:ea typeface="+mn-ea"/>
                <a:cs typeface="+mn-cs"/>
              </a:rPr>
              <a:t>Use the collected evidence and knowledge about structural/behavioural adaptations. Recorded and graphed data can be used to support the claim. The thinking routine Claim Support Question would be useful to help scaffold student thinking.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r>
              <a:rPr lang="en-AU" sz="1200" b="0" i="0" u="none" strike="noStrike" kern="1200" baseline="0" dirty="0">
                <a:solidFill>
                  <a:schemeClr val="tx1"/>
                </a:solidFill>
                <a:latin typeface="+mn-lt"/>
                <a:ea typeface="+mn-ea"/>
                <a:cs typeface="+mn-cs"/>
              </a:rPr>
              <a:t>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41</a:t>
            </a:fld>
            <a:endParaRPr lang="en-AU"/>
          </a:p>
        </p:txBody>
      </p:sp>
    </p:spTree>
    <p:extLst>
      <p:ext uri="{BB962C8B-B14F-4D97-AF65-F5344CB8AC3E}">
        <p14:creationId xmlns:p14="http://schemas.microsoft.com/office/powerpoint/2010/main" val="3662897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Pose the problem: A small ecological disaster has occurred on Tuggerah Lakes that impacts the bird life near Saltwater Creek. How could you provide nesting grounds in an alternate location to help them survive until the impacted area has been cleaned up? ▪ Examine the Design Thinking ‘Launch Cycle’ to guide process </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42</a:t>
            </a:fld>
            <a:endParaRPr lang="en-AU"/>
          </a:p>
        </p:txBody>
      </p:sp>
    </p:spTree>
    <p:extLst>
      <p:ext uri="{BB962C8B-B14F-4D97-AF65-F5344CB8AC3E}">
        <p14:creationId xmlns:p14="http://schemas.microsoft.com/office/powerpoint/2010/main" val="2633195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sz="1200" u="sng" kern="1200" dirty="0">
                <a:solidFill>
                  <a:schemeClr val="tx1"/>
                </a:solidFill>
                <a:effectLst/>
                <a:latin typeface="+mn-lt"/>
                <a:ea typeface="+mn-ea"/>
                <a:cs typeface="+mn-cs"/>
              </a:rPr>
              <a:t>Design</a:t>
            </a:r>
            <a:r>
              <a:rPr lang="en-AU" sz="1200" kern="1200" dirty="0">
                <a:solidFill>
                  <a:schemeClr val="tx1"/>
                </a:solidFill>
                <a:effectLst/>
                <a:latin typeface="+mn-lt"/>
                <a:ea typeface="+mn-ea"/>
                <a:cs typeface="+mn-cs"/>
              </a:rPr>
              <a:t> alternative nesting grounds for your chosen bird species, including:</a:t>
            </a:r>
          </a:p>
          <a:p>
            <a:pPr lvl="2"/>
            <a:r>
              <a:rPr lang="en-AU" sz="1200" i="1" kern="1200" dirty="0">
                <a:solidFill>
                  <a:schemeClr val="tx1"/>
                </a:solidFill>
                <a:effectLst/>
                <a:latin typeface="+mn-lt"/>
                <a:ea typeface="+mn-ea"/>
                <a:cs typeface="+mn-cs"/>
              </a:rPr>
              <a:t>What requirements does your bird species need in the alternative environment?</a:t>
            </a:r>
            <a:endParaRPr lang="en-AU" sz="1600" kern="1200" dirty="0">
              <a:solidFill>
                <a:schemeClr val="tx1"/>
              </a:solidFill>
              <a:effectLst/>
              <a:latin typeface="+mn-lt"/>
              <a:ea typeface="+mn-ea"/>
              <a:cs typeface="+mn-cs"/>
            </a:endParaRPr>
          </a:p>
          <a:p>
            <a:pPr lvl="2"/>
            <a:r>
              <a:rPr lang="en-AU" sz="1200" i="1" kern="1200" dirty="0">
                <a:solidFill>
                  <a:schemeClr val="tx1"/>
                </a:solidFill>
                <a:effectLst/>
                <a:latin typeface="+mn-lt"/>
                <a:ea typeface="+mn-ea"/>
                <a:cs typeface="+mn-cs"/>
              </a:rPr>
              <a:t>What resources might be required to create this alternative environment?</a:t>
            </a:r>
            <a:endParaRPr lang="en-AU" sz="1600" kern="1200" dirty="0">
              <a:solidFill>
                <a:schemeClr val="tx1"/>
              </a:solidFill>
              <a:effectLst/>
              <a:latin typeface="+mn-lt"/>
              <a:ea typeface="+mn-ea"/>
              <a:cs typeface="+mn-cs"/>
            </a:endParaRPr>
          </a:p>
          <a:p>
            <a:pPr lvl="2"/>
            <a:r>
              <a:rPr lang="en-AU" sz="1200" i="1" kern="1200" dirty="0">
                <a:solidFill>
                  <a:schemeClr val="tx1"/>
                </a:solidFill>
                <a:effectLst/>
                <a:latin typeface="+mn-lt"/>
                <a:ea typeface="+mn-ea"/>
                <a:cs typeface="+mn-cs"/>
              </a:rPr>
              <a:t>How might we source or use these sustainably?</a:t>
            </a:r>
            <a:endParaRPr lang="en-AU" sz="1600" kern="1200" dirty="0">
              <a:solidFill>
                <a:schemeClr val="tx1"/>
              </a:solidFill>
              <a:effectLst/>
              <a:latin typeface="+mn-lt"/>
              <a:ea typeface="+mn-ea"/>
              <a:cs typeface="+mn-cs"/>
            </a:endParaRPr>
          </a:p>
          <a:p>
            <a:pPr lvl="2"/>
            <a:r>
              <a:rPr lang="en-AU" sz="1200" i="1" kern="1200" dirty="0">
                <a:solidFill>
                  <a:schemeClr val="tx1"/>
                </a:solidFill>
                <a:effectLst/>
                <a:latin typeface="+mn-lt"/>
                <a:ea typeface="+mn-ea"/>
                <a:cs typeface="+mn-cs"/>
              </a:rPr>
              <a:t>What components of the design need to be functional (fit purpose)? What components are purely aesthetic?</a:t>
            </a:r>
            <a:endParaRPr lang="en-AU" sz="1600" kern="1200" dirty="0">
              <a:solidFill>
                <a:schemeClr val="tx1"/>
              </a:solidFill>
              <a:effectLst/>
              <a:latin typeface="+mn-lt"/>
              <a:ea typeface="+mn-ea"/>
              <a:cs typeface="+mn-cs"/>
            </a:endParaRPr>
          </a:p>
          <a:p>
            <a:pPr lvl="2"/>
            <a:r>
              <a:rPr lang="en-AU" sz="1200" kern="1200" dirty="0">
                <a:solidFill>
                  <a:schemeClr val="tx1"/>
                </a:solidFill>
                <a:effectLst/>
                <a:latin typeface="+mn-lt"/>
                <a:ea typeface="+mn-ea"/>
                <a:cs typeface="+mn-cs"/>
              </a:rPr>
              <a:t>Create labelled and annotated drawings, including identification of major features – students may choose to do this digitally</a:t>
            </a:r>
            <a:endParaRPr lang="en-AU" sz="1600" kern="1200" dirty="0">
              <a:solidFill>
                <a:schemeClr val="tx1"/>
              </a:solidFill>
              <a:effectLst/>
              <a:latin typeface="+mn-lt"/>
              <a:ea typeface="+mn-ea"/>
              <a:cs typeface="+mn-cs"/>
            </a:endParaRPr>
          </a:p>
          <a:p>
            <a:pPr lvl="2"/>
            <a:r>
              <a:rPr lang="en-AU" sz="1200" kern="1200" dirty="0">
                <a:solidFill>
                  <a:schemeClr val="tx1"/>
                </a:solidFill>
                <a:effectLst/>
                <a:latin typeface="+mn-lt"/>
                <a:ea typeface="+mn-ea"/>
                <a:cs typeface="+mn-cs"/>
              </a:rPr>
              <a:t>Develop a prototype of the alternative environment – considering sustainability of resources</a:t>
            </a:r>
            <a:endParaRPr lang="en-AU" sz="1600" kern="1200" dirty="0">
              <a:solidFill>
                <a:schemeClr val="tx1"/>
              </a:solidFill>
              <a:effectLst/>
              <a:latin typeface="+mn-lt"/>
              <a:ea typeface="+mn-ea"/>
              <a:cs typeface="+mn-cs"/>
            </a:endParaRPr>
          </a:p>
          <a:p>
            <a:pPr lvl="1"/>
            <a:r>
              <a:rPr lang="en-AU" sz="1200" u="sng" kern="1200" dirty="0">
                <a:solidFill>
                  <a:schemeClr val="tx1"/>
                </a:solidFill>
                <a:effectLst/>
                <a:latin typeface="+mn-lt"/>
                <a:ea typeface="+mn-ea"/>
                <a:cs typeface="+mn-cs"/>
              </a:rPr>
              <a:t>Plan, rehearse and deliver</a:t>
            </a:r>
            <a:r>
              <a:rPr lang="en-AU" sz="1200" kern="1200" dirty="0">
                <a:solidFill>
                  <a:schemeClr val="tx1"/>
                </a:solidFill>
                <a:effectLst/>
                <a:latin typeface="+mn-lt"/>
                <a:ea typeface="+mn-ea"/>
                <a:cs typeface="+mn-cs"/>
              </a:rPr>
              <a:t> research and design solution to an audience</a:t>
            </a:r>
          </a:p>
          <a:p>
            <a:pPr lvl="2"/>
            <a:r>
              <a:rPr lang="en-AU" sz="1200" kern="1200" dirty="0">
                <a:solidFill>
                  <a:schemeClr val="tx1"/>
                </a:solidFill>
                <a:effectLst/>
                <a:latin typeface="+mn-lt"/>
                <a:ea typeface="+mn-ea"/>
                <a:cs typeface="+mn-cs"/>
              </a:rPr>
              <a:t>Select and sequence appropriate information and multimodal elements suitable for the intended audience and purpose</a:t>
            </a:r>
          </a:p>
          <a:p>
            <a:pPr lvl="2"/>
            <a:r>
              <a:rPr lang="en-AU" sz="1200" kern="1200" dirty="0">
                <a:solidFill>
                  <a:schemeClr val="tx1"/>
                </a:solidFill>
                <a:effectLst/>
                <a:latin typeface="+mn-lt"/>
                <a:ea typeface="+mn-ea"/>
                <a:cs typeface="+mn-cs"/>
              </a:rPr>
              <a:t>Make appropriate choices for modality and emphasis during the presentation</a:t>
            </a:r>
          </a:p>
          <a:p>
            <a:pPr lvl="2"/>
            <a:r>
              <a:rPr lang="en-AU" sz="1200" kern="1200" dirty="0">
                <a:solidFill>
                  <a:schemeClr val="tx1"/>
                </a:solidFill>
                <a:effectLst/>
                <a:latin typeface="+mn-lt"/>
                <a:ea typeface="+mn-ea"/>
                <a:cs typeface="+mn-cs"/>
              </a:rPr>
              <a:t>Vary conventions of spoken interactions to engage the audience </a:t>
            </a:r>
          </a:p>
          <a:p>
            <a:pPr lvl="2"/>
            <a:r>
              <a:rPr lang="en-AU" sz="1200" kern="1200" dirty="0">
                <a:solidFill>
                  <a:schemeClr val="tx1"/>
                </a:solidFill>
                <a:effectLst/>
                <a:latin typeface="+mn-lt"/>
                <a:ea typeface="+mn-ea"/>
                <a:cs typeface="+mn-cs"/>
              </a:rPr>
              <a:t>Communicate design ideas, decisions and processes using appropriate technical terms</a:t>
            </a:r>
          </a:p>
          <a:p>
            <a:pPr lvl="2"/>
            <a:r>
              <a:rPr lang="en-AU" sz="1200" kern="1200" dirty="0">
                <a:solidFill>
                  <a:schemeClr val="tx1"/>
                </a:solidFill>
                <a:effectLst/>
                <a:latin typeface="+mn-lt"/>
                <a:ea typeface="+mn-ea"/>
                <a:cs typeface="+mn-cs"/>
              </a:rPr>
              <a:t>Assess their own and others’ presentations against a co-constructed criterion</a:t>
            </a:r>
          </a:p>
          <a:p>
            <a:pPr lvl="2"/>
            <a:r>
              <a:rPr lang="en-AU" sz="1200" kern="1200" dirty="0">
                <a:solidFill>
                  <a:schemeClr val="tx1"/>
                </a:solidFill>
                <a:effectLst/>
                <a:latin typeface="+mn-lt"/>
                <a:ea typeface="+mn-ea"/>
                <a:cs typeface="+mn-cs"/>
              </a:rPr>
              <a:t>Formulate questions, in response to presentations, for specific purposes, e.g. to clarify and reflect</a:t>
            </a:r>
          </a:p>
          <a:p>
            <a:r>
              <a:rPr lang="en-AU" sz="1100" b="1" kern="1200" dirty="0">
                <a:solidFill>
                  <a:schemeClr val="tx1"/>
                </a:solidFill>
                <a:effectLst/>
                <a:latin typeface="+mn-lt"/>
                <a:ea typeface="+mn-ea"/>
                <a:cs typeface="+mn-cs"/>
              </a:rPr>
              <a:t>Assessment</a:t>
            </a:r>
            <a:r>
              <a:rPr lang="en-AU" sz="1100"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ST3-1WS-S, </a:t>
            </a:r>
            <a:r>
              <a:rPr lang="en-AU" sz="1100" b="1" kern="1200" dirty="0">
                <a:solidFill>
                  <a:schemeClr val="tx1"/>
                </a:solidFill>
                <a:effectLst/>
                <a:latin typeface="+mn-lt"/>
                <a:ea typeface="+mn-ea"/>
                <a:cs typeface="+mn-cs"/>
              </a:rPr>
              <a:t>ST3-2DP-T</a:t>
            </a:r>
            <a:r>
              <a:rPr lang="en-AU" sz="1200" kern="1200" dirty="0">
                <a:solidFill>
                  <a:schemeClr val="tx1"/>
                </a:solidFill>
                <a:effectLst/>
                <a:latin typeface="+mn-lt"/>
                <a:ea typeface="+mn-ea"/>
                <a:cs typeface="+mn-cs"/>
              </a:rPr>
              <a:t> and </a:t>
            </a:r>
            <a:r>
              <a:rPr lang="en-AU" sz="1200" b="1" kern="1200" dirty="0">
                <a:solidFill>
                  <a:schemeClr val="tx1"/>
                </a:solidFill>
                <a:effectLst/>
                <a:latin typeface="+mn-lt"/>
                <a:ea typeface="+mn-ea"/>
                <a:cs typeface="+mn-cs"/>
              </a:rPr>
              <a:t>ST3-4LW-S</a:t>
            </a:r>
            <a:r>
              <a:rPr lang="en-AU" sz="1200" kern="1200" dirty="0">
                <a:solidFill>
                  <a:schemeClr val="tx1"/>
                </a:solidFill>
                <a:effectLst/>
                <a:latin typeface="+mn-lt"/>
                <a:ea typeface="+mn-ea"/>
                <a:cs typeface="+mn-cs"/>
              </a:rPr>
              <a:t>)</a:t>
            </a:r>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43</a:t>
            </a:fld>
            <a:endParaRPr lang="en-AU"/>
          </a:p>
        </p:txBody>
      </p:sp>
    </p:spTree>
    <p:extLst>
      <p:ext uri="{BB962C8B-B14F-4D97-AF65-F5344CB8AC3E}">
        <p14:creationId xmlns:p14="http://schemas.microsoft.com/office/powerpoint/2010/main" val="2521856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AU" sz="1200" u="sng" kern="1200" dirty="0">
                <a:solidFill>
                  <a:schemeClr val="tx1"/>
                </a:solidFill>
                <a:effectLst/>
                <a:latin typeface="+mn-lt"/>
                <a:ea typeface="+mn-ea"/>
                <a:cs typeface="+mn-cs"/>
              </a:rPr>
              <a:t>Design</a:t>
            </a:r>
            <a:r>
              <a:rPr lang="en-AU" sz="1200" kern="1200" dirty="0">
                <a:solidFill>
                  <a:schemeClr val="tx1"/>
                </a:solidFill>
                <a:effectLst/>
                <a:latin typeface="+mn-lt"/>
                <a:ea typeface="+mn-ea"/>
                <a:cs typeface="+mn-cs"/>
              </a:rPr>
              <a:t> alternative nesting grounds for your chosen bird species, including:</a:t>
            </a:r>
          </a:p>
          <a:p>
            <a:pPr lvl="2"/>
            <a:r>
              <a:rPr lang="en-AU" sz="1200" i="1" kern="1200" dirty="0">
                <a:solidFill>
                  <a:schemeClr val="tx1"/>
                </a:solidFill>
                <a:effectLst/>
                <a:latin typeface="+mn-lt"/>
                <a:ea typeface="+mn-ea"/>
                <a:cs typeface="+mn-cs"/>
              </a:rPr>
              <a:t>What requirements does your bird species need in the alternative environment?</a:t>
            </a:r>
            <a:endParaRPr lang="en-AU" sz="1600" kern="1200" dirty="0">
              <a:solidFill>
                <a:schemeClr val="tx1"/>
              </a:solidFill>
              <a:effectLst/>
              <a:latin typeface="+mn-lt"/>
              <a:ea typeface="+mn-ea"/>
              <a:cs typeface="+mn-cs"/>
            </a:endParaRPr>
          </a:p>
          <a:p>
            <a:pPr lvl="2"/>
            <a:r>
              <a:rPr lang="en-AU" sz="1200" i="1" kern="1200" dirty="0">
                <a:solidFill>
                  <a:schemeClr val="tx1"/>
                </a:solidFill>
                <a:effectLst/>
                <a:latin typeface="+mn-lt"/>
                <a:ea typeface="+mn-ea"/>
                <a:cs typeface="+mn-cs"/>
              </a:rPr>
              <a:t>What resources might be required to create this alternative environment?</a:t>
            </a:r>
            <a:endParaRPr lang="en-AU" sz="1600" kern="1200" dirty="0">
              <a:solidFill>
                <a:schemeClr val="tx1"/>
              </a:solidFill>
              <a:effectLst/>
              <a:latin typeface="+mn-lt"/>
              <a:ea typeface="+mn-ea"/>
              <a:cs typeface="+mn-cs"/>
            </a:endParaRPr>
          </a:p>
          <a:p>
            <a:pPr lvl="2"/>
            <a:r>
              <a:rPr lang="en-AU" sz="1200" i="1" kern="1200" dirty="0">
                <a:solidFill>
                  <a:schemeClr val="tx1"/>
                </a:solidFill>
                <a:effectLst/>
                <a:latin typeface="+mn-lt"/>
                <a:ea typeface="+mn-ea"/>
                <a:cs typeface="+mn-cs"/>
              </a:rPr>
              <a:t>How might we source or use these sustainably?</a:t>
            </a:r>
            <a:endParaRPr lang="en-AU" sz="1600" kern="1200" dirty="0">
              <a:solidFill>
                <a:schemeClr val="tx1"/>
              </a:solidFill>
              <a:effectLst/>
              <a:latin typeface="+mn-lt"/>
              <a:ea typeface="+mn-ea"/>
              <a:cs typeface="+mn-cs"/>
            </a:endParaRPr>
          </a:p>
          <a:p>
            <a:pPr lvl="2"/>
            <a:r>
              <a:rPr lang="en-AU" sz="1200" i="1" kern="1200" dirty="0">
                <a:solidFill>
                  <a:schemeClr val="tx1"/>
                </a:solidFill>
                <a:effectLst/>
                <a:latin typeface="+mn-lt"/>
                <a:ea typeface="+mn-ea"/>
                <a:cs typeface="+mn-cs"/>
              </a:rPr>
              <a:t>What components of the design need to be functional (fit purpose)? What components are purely aesthetic?</a:t>
            </a:r>
            <a:endParaRPr lang="en-AU" sz="1600" kern="1200" dirty="0">
              <a:solidFill>
                <a:schemeClr val="tx1"/>
              </a:solidFill>
              <a:effectLst/>
              <a:latin typeface="+mn-lt"/>
              <a:ea typeface="+mn-ea"/>
              <a:cs typeface="+mn-cs"/>
            </a:endParaRPr>
          </a:p>
          <a:p>
            <a:pPr lvl="2"/>
            <a:r>
              <a:rPr lang="en-AU" sz="1200" kern="1200" dirty="0">
                <a:solidFill>
                  <a:schemeClr val="tx1"/>
                </a:solidFill>
                <a:effectLst/>
                <a:latin typeface="+mn-lt"/>
                <a:ea typeface="+mn-ea"/>
                <a:cs typeface="+mn-cs"/>
              </a:rPr>
              <a:t>Create labelled and annotated drawings, including identification of major features – students may choose to do this digitally</a:t>
            </a:r>
            <a:endParaRPr lang="en-AU" sz="1600" kern="1200" dirty="0">
              <a:solidFill>
                <a:schemeClr val="tx1"/>
              </a:solidFill>
              <a:effectLst/>
              <a:latin typeface="+mn-lt"/>
              <a:ea typeface="+mn-ea"/>
              <a:cs typeface="+mn-cs"/>
            </a:endParaRPr>
          </a:p>
          <a:p>
            <a:pPr lvl="2"/>
            <a:r>
              <a:rPr lang="en-AU" sz="1200" kern="1200" dirty="0">
                <a:solidFill>
                  <a:schemeClr val="tx1"/>
                </a:solidFill>
                <a:effectLst/>
                <a:latin typeface="+mn-lt"/>
                <a:ea typeface="+mn-ea"/>
                <a:cs typeface="+mn-cs"/>
              </a:rPr>
              <a:t>Develop a prototype of the alternative environment – considering sustainability of resources</a:t>
            </a:r>
            <a:endParaRPr lang="en-AU"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571102-5366-492C-9EEB-8630BB61E8E0}" type="slidenum">
              <a:rPr lang="en-AU" smtClean="0"/>
              <a:t>44</a:t>
            </a:fld>
            <a:endParaRPr lang="en-AU"/>
          </a:p>
        </p:txBody>
      </p:sp>
    </p:spTree>
    <p:extLst>
      <p:ext uri="{BB962C8B-B14F-4D97-AF65-F5344CB8AC3E}">
        <p14:creationId xmlns:p14="http://schemas.microsoft.com/office/powerpoint/2010/main" val="1377921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Examine a range of images, poetic and literary texts, as well as multimedia resources that evoke curiosity and wonder and how and why plants and animals can live in a range of harsh Australian environments. For example:</a:t>
            </a:r>
          </a:p>
          <a:p>
            <a:pPr lvl="1"/>
            <a:r>
              <a:rPr lang="en-AU" sz="1200" kern="1200" dirty="0">
                <a:solidFill>
                  <a:schemeClr val="tx1"/>
                </a:solidFill>
                <a:effectLst/>
                <a:latin typeface="+mn-lt"/>
                <a:ea typeface="+mn-ea"/>
                <a:cs typeface="+mn-cs"/>
              </a:rPr>
              <a:t>VIDEO: </a:t>
            </a:r>
            <a:r>
              <a:rPr lang="en-AU" sz="1200" u="sng" kern="1200" dirty="0">
                <a:solidFill>
                  <a:schemeClr val="tx1"/>
                </a:solidFill>
                <a:effectLst/>
                <a:latin typeface="+mn-lt"/>
                <a:ea typeface="+mn-ea"/>
                <a:cs typeface="+mn-cs"/>
                <a:hlinkClick r:id="rId3"/>
              </a:rPr>
              <a:t>Australian Wildlife</a:t>
            </a:r>
            <a:r>
              <a:rPr lang="en-AU" sz="1200" kern="1200" dirty="0">
                <a:solidFill>
                  <a:schemeClr val="tx1"/>
                </a:solidFill>
                <a:effectLst/>
                <a:latin typeface="+mn-lt"/>
                <a:ea typeface="+mn-ea"/>
                <a:cs typeface="+mn-cs"/>
              </a:rPr>
              <a:t> and Ted Egan Central Australia: The Eighth Wonder (</a:t>
            </a:r>
            <a:r>
              <a:rPr lang="en-AU" sz="1200" u="sng" kern="1200" dirty="0">
                <a:solidFill>
                  <a:schemeClr val="tx1"/>
                </a:solidFill>
                <a:effectLst/>
                <a:latin typeface="+mn-lt"/>
                <a:ea typeface="+mn-ea"/>
                <a:cs typeface="+mn-cs"/>
                <a:hlinkClick r:id="rId4"/>
              </a:rPr>
              <a:t>long version</a:t>
            </a:r>
            <a:r>
              <a:rPr lang="en-AU" sz="1200" kern="1200" dirty="0">
                <a:solidFill>
                  <a:schemeClr val="tx1"/>
                </a:solidFill>
                <a:effectLst/>
                <a:latin typeface="+mn-lt"/>
                <a:ea typeface="+mn-ea"/>
                <a:cs typeface="+mn-cs"/>
              </a:rPr>
              <a:t>) or (</a:t>
            </a:r>
            <a:r>
              <a:rPr lang="en-AU" sz="1200" u="sng" kern="1200" dirty="0">
                <a:solidFill>
                  <a:schemeClr val="tx1"/>
                </a:solidFill>
                <a:effectLst/>
                <a:latin typeface="+mn-lt"/>
                <a:ea typeface="+mn-ea"/>
                <a:cs typeface="+mn-cs"/>
                <a:hlinkClick r:id="rId5"/>
              </a:rPr>
              <a:t>short version</a:t>
            </a:r>
            <a:r>
              <a:rPr lang="en-AU" sz="1200" kern="1200" dirty="0">
                <a:solidFill>
                  <a:schemeClr val="tx1"/>
                </a:solidFill>
                <a:effectLst/>
                <a:latin typeface="+mn-lt"/>
                <a:ea typeface="+mn-ea"/>
                <a:cs typeface="+mn-cs"/>
              </a:rPr>
              <a:t>)</a:t>
            </a:r>
          </a:p>
          <a:p>
            <a:pPr lvl="1"/>
            <a:r>
              <a:rPr lang="en-AU" sz="1200" kern="1200" dirty="0">
                <a:solidFill>
                  <a:schemeClr val="tx1"/>
                </a:solidFill>
                <a:effectLst/>
                <a:latin typeface="+mn-lt"/>
                <a:ea typeface="+mn-ea"/>
                <a:cs typeface="+mn-cs"/>
              </a:rPr>
              <a:t>Artwork by Margaret Preston (</a:t>
            </a:r>
            <a:r>
              <a:rPr lang="en-AU" sz="1200" u="sng" kern="1200" dirty="0">
                <a:solidFill>
                  <a:schemeClr val="tx1"/>
                </a:solidFill>
                <a:effectLst/>
                <a:latin typeface="+mn-lt"/>
                <a:ea typeface="+mn-ea"/>
                <a:cs typeface="+mn-cs"/>
                <a:hlinkClick r:id="rId6"/>
              </a:rPr>
              <a:t>National Gallery of Australia</a:t>
            </a:r>
            <a:r>
              <a:rPr lang="en-AU" sz="1200" kern="1200" dirty="0">
                <a:solidFill>
                  <a:schemeClr val="tx1"/>
                </a:solidFill>
                <a:effectLst/>
                <a:latin typeface="+mn-lt"/>
                <a:ea typeface="+mn-ea"/>
                <a:cs typeface="+mn-cs"/>
              </a:rPr>
              <a:t>)</a:t>
            </a:r>
          </a:p>
          <a:p>
            <a:pPr lvl="1"/>
            <a:r>
              <a:rPr lang="en-AU" sz="1200" kern="1200" dirty="0">
                <a:solidFill>
                  <a:schemeClr val="tx1"/>
                </a:solidFill>
                <a:effectLst/>
                <a:latin typeface="+mn-lt"/>
                <a:ea typeface="+mn-ea"/>
                <a:cs typeface="+mn-cs"/>
              </a:rPr>
              <a:t>Poem ‘My Country’ by Dorothea </a:t>
            </a:r>
            <a:r>
              <a:rPr lang="en-AU" sz="1200" kern="1200" dirty="0" err="1">
                <a:solidFill>
                  <a:schemeClr val="tx1"/>
                </a:solidFill>
                <a:effectLst/>
                <a:latin typeface="+mn-lt"/>
                <a:ea typeface="+mn-ea"/>
                <a:cs typeface="+mn-cs"/>
              </a:rPr>
              <a:t>Mackeller</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17571102-5366-492C-9EEB-8630BB61E8E0}" type="slidenum">
              <a:rPr lang="en-AU" smtClean="0"/>
              <a:t>9</a:t>
            </a:fld>
            <a:endParaRPr lang="en-AU"/>
          </a:p>
        </p:txBody>
      </p:sp>
    </p:spTree>
    <p:extLst>
      <p:ext uri="{BB962C8B-B14F-4D97-AF65-F5344CB8AC3E}">
        <p14:creationId xmlns:p14="http://schemas.microsoft.com/office/powerpoint/2010/main" val="352889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Examine a range of images, poetic and literary texts, as well as multimedia resources that evoke curiosity and wonder and how and why plants and animals can live in a range of harsh Australian environments. For example:</a:t>
            </a:r>
          </a:p>
          <a:p>
            <a:pPr lvl="1"/>
            <a:r>
              <a:rPr lang="en-AU" sz="1200" kern="1200" dirty="0">
                <a:solidFill>
                  <a:schemeClr val="tx1"/>
                </a:solidFill>
                <a:effectLst/>
                <a:latin typeface="+mn-lt"/>
                <a:ea typeface="+mn-ea"/>
                <a:cs typeface="+mn-cs"/>
              </a:rPr>
              <a:t>VIDEO: </a:t>
            </a:r>
            <a:r>
              <a:rPr lang="en-AU" sz="1200" u="sng" kern="1200" dirty="0">
                <a:solidFill>
                  <a:schemeClr val="tx1"/>
                </a:solidFill>
                <a:effectLst/>
                <a:latin typeface="+mn-lt"/>
                <a:ea typeface="+mn-ea"/>
                <a:cs typeface="+mn-cs"/>
                <a:hlinkClick r:id="rId3"/>
              </a:rPr>
              <a:t>Australian Wildlife</a:t>
            </a:r>
            <a:r>
              <a:rPr lang="en-AU" sz="1200" kern="1200" dirty="0">
                <a:solidFill>
                  <a:schemeClr val="tx1"/>
                </a:solidFill>
                <a:effectLst/>
                <a:latin typeface="+mn-lt"/>
                <a:ea typeface="+mn-ea"/>
                <a:cs typeface="+mn-cs"/>
              </a:rPr>
              <a:t> and Ted Egan Central Australia: The Eighth Wonder (</a:t>
            </a:r>
            <a:r>
              <a:rPr lang="en-AU" sz="1200" u="sng" kern="1200" dirty="0">
                <a:solidFill>
                  <a:schemeClr val="tx1"/>
                </a:solidFill>
                <a:effectLst/>
                <a:latin typeface="+mn-lt"/>
                <a:ea typeface="+mn-ea"/>
                <a:cs typeface="+mn-cs"/>
                <a:hlinkClick r:id="rId4"/>
              </a:rPr>
              <a:t>long version</a:t>
            </a:r>
            <a:r>
              <a:rPr lang="en-AU" sz="1200" kern="1200" dirty="0">
                <a:solidFill>
                  <a:schemeClr val="tx1"/>
                </a:solidFill>
                <a:effectLst/>
                <a:latin typeface="+mn-lt"/>
                <a:ea typeface="+mn-ea"/>
                <a:cs typeface="+mn-cs"/>
              </a:rPr>
              <a:t>) or (</a:t>
            </a:r>
            <a:r>
              <a:rPr lang="en-AU" sz="1200" u="sng" kern="1200" dirty="0">
                <a:solidFill>
                  <a:schemeClr val="tx1"/>
                </a:solidFill>
                <a:effectLst/>
                <a:latin typeface="+mn-lt"/>
                <a:ea typeface="+mn-ea"/>
                <a:cs typeface="+mn-cs"/>
                <a:hlinkClick r:id="rId5"/>
              </a:rPr>
              <a:t>short version</a:t>
            </a:r>
            <a:r>
              <a:rPr lang="en-AU" sz="1200" kern="1200" dirty="0">
                <a:solidFill>
                  <a:schemeClr val="tx1"/>
                </a:solidFill>
                <a:effectLst/>
                <a:latin typeface="+mn-lt"/>
                <a:ea typeface="+mn-ea"/>
                <a:cs typeface="+mn-cs"/>
              </a:rPr>
              <a:t>)</a:t>
            </a:r>
          </a:p>
          <a:p>
            <a:pPr lvl="1"/>
            <a:r>
              <a:rPr lang="en-AU" sz="1200" kern="1200" dirty="0">
                <a:solidFill>
                  <a:schemeClr val="tx1"/>
                </a:solidFill>
                <a:effectLst/>
                <a:latin typeface="+mn-lt"/>
                <a:ea typeface="+mn-ea"/>
                <a:cs typeface="+mn-cs"/>
              </a:rPr>
              <a:t>Artwork by Margaret Preston (</a:t>
            </a:r>
            <a:r>
              <a:rPr lang="en-AU" sz="1200" u="sng" kern="1200" dirty="0">
                <a:solidFill>
                  <a:schemeClr val="tx1"/>
                </a:solidFill>
                <a:effectLst/>
                <a:latin typeface="+mn-lt"/>
                <a:ea typeface="+mn-ea"/>
                <a:cs typeface="+mn-cs"/>
                <a:hlinkClick r:id="rId6"/>
              </a:rPr>
              <a:t>National Gallery of Australia</a:t>
            </a:r>
            <a:r>
              <a:rPr lang="en-AU" sz="1200" kern="1200" dirty="0">
                <a:solidFill>
                  <a:schemeClr val="tx1"/>
                </a:solidFill>
                <a:effectLst/>
                <a:latin typeface="+mn-lt"/>
                <a:ea typeface="+mn-ea"/>
                <a:cs typeface="+mn-cs"/>
              </a:rPr>
              <a:t>)</a:t>
            </a:r>
          </a:p>
          <a:p>
            <a:pPr lvl="1"/>
            <a:r>
              <a:rPr lang="en-AU" sz="1200" kern="1200" dirty="0">
                <a:solidFill>
                  <a:schemeClr val="tx1"/>
                </a:solidFill>
                <a:effectLst/>
                <a:latin typeface="+mn-lt"/>
                <a:ea typeface="+mn-ea"/>
                <a:cs typeface="+mn-cs"/>
              </a:rPr>
              <a:t>Poem ‘My Country’ by Dorothea </a:t>
            </a:r>
            <a:r>
              <a:rPr lang="en-AU" sz="1200" kern="1200" dirty="0" err="1">
                <a:solidFill>
                  <a:schemeClr val="tx1"/>
                </a:solidFill>
                <a:effectLst/>
                <a:latin typeface="+mn-lt"/>
                <a:ea typeface="+mn-ea"/>
                <a:cs typeface="+mn-cs"/>
              </a:rPr>
              <a:t>Mackeller</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378F92E7-23B5-43CE-92BC-AC64C075EC78}" type="slidenum">
              <a:rPr lang="en-AU" smtClean="0"/>
              <a:t>10</a:t>
            </a:fld>
            <a:endParaRPr lang="en-AU"/>
          </a:p>
        </p:txBody>
      </p:sp>
    </p:spTree>
    <p:extLst>
      <p:ext uri="{BB962C8B-B14F-4D97-AF65-F5344CB8AC3E}">
        <p14:creationId xmlns:p14="http://schemas.microsoft.com/office/powerpoint/2010/main" val="2488044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Use the adapted thinking routine </a:t>
            </a:r>
            <a:r>
              <a:rPr lang="en-AU" sz="1200" u="sng" kern="1200" dirty="0">
                <a:solidFill>
                  <a:schemeClr val="tx1"/>
                </a:solidFill>
                <a:effectLst/>
                <a:latin typeface="+mn-lt"/>
                <a:ea typeface="+mn-ea"/>
                <a:cs typeface="+mn-cs"/>
                <a:hlinkClick r:id="rId3"/>
              </a:rPr>
              <a:t>Think Puzzle Explore</a:t>
            </a:r>
            <a:r>
              <a:rPr lang="en-AU" sz="1200" kern="1200" dirty="0">
                <a:solidFill>
                  <a:schemeClr val="tx1"/>
                </a:solidFill>
                <a:effectLst/>
                <a:latin typeface="+mn-lt"/>
                <a:ea typeface="+mn-ea"/>
                <a:cs typeface="+mn-cs"/>
              </a:rPr>
              <a:t> to elicit background knowledge and wonderings – categorise these wonderings to fit into the two content areas Growth &amp; Survival and Adaptations</a:t>
            </a:r>
            <a:endParaRPr lang="en-AU" dirty="0"/>
          </a:p>
        </p:txBody>
      </p:sp>
      <p:sp>
        <p:nvSpPr>
          <p:cNvPr id="4" name="Slide Number Placeholder 3"/>
          <p:cNvSpPr>
            <a:spLocks noGrp="1"/>
          </p:cNvSpPr>
          <p:nvPr>
            <p:ph type="sldNum" sz="quarter" idx="5"/>
          </p:nvPr>
        </p:nvSpPr>
        <p:spPr/>
        <p:txBody>
          <a:bodyPr/>
          <a:lstStyle/>
          <a:p>
            <a:fld id="{378F92E7-23B5-43CE-92BC-AC64C075EC78}" type="slidenum">
              <a:rPr lang="en-AU" smtClean="0"/>
              <a:t>11</a:t>
            </a:fld>
            <a:endParaRPr lang="en-AU"/>
          </a:p>
        </p:txBody>
      </p:sp>
    </p:spTree>
    <p:extLst>
      <p:ext uri="{BB962C8B-B14F-4D97-AF65-F5344CB8AC3E}">
        <p14:creationId xmlns:p14="http://schemas.microsoft.com/office/powerpoint/2010/main" val="2721226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a:solidFill>
                  <a:schemeClr val="tx1"/>
                </a:solidFill>
                <a:latin typeface="+mn-lt"/>
                <a:ea typeface="+mn-ea"/>
                <a:cs typeface="+mn-cs"/>
              </a:rPr>
              <a:t>FOR THE TEACHER:</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What questions did the students pose that could help you drive learning in the shared inquiry phase?</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Students need learning experiences that help them find and sort information in order to make sense and build understanding about the concept of matter and it’s uses.  	</a:t>
            </a:r>
          </a:p>
          <a:p>
            <a:endParaRPr lang="en-AU" b="1" u="sng" dirty="0"/>
          </a:p>
        </p:txBody>
      </p:sp>
      <p:sp>
        <p:nvSpPr>
          <p:cNvPr id="4" name="Slide Number Placeholder 3"/>
          <p:cNvSpPr>
            <a:spLocks noGrp="1"/>
          </p:cNvSpPr>
          <p:nvPr>
            <p:ph type="sldNum" sz="quarter" idx="10"/>
          </p:nvPr>
        </p:nvSpPr>
        <p:spPr/>
        <p:txBody>
          <a:bodyPr/>
          <a:lstStyle/>
          <a:p>
            <a:fld id="{378F92E7-23B5-43CE-92BC-AC64C075EC78}" type="slidenum">
              <a:rPr lang="en-AU" smtClean="0"/>
              <a:t>12</a:t>
            </a:fld>
            <a:endParaRPr lang="en-AU"/>
          </a:p>
        </p:txBody>
      </p:sp>
    </p:spTree>
    <p:extLst>
      <p:ext uri="{BB962C8B-B14F-4D97-AF65-F5344CB8AC3E}">
        <p14:creationId xmlns:p14="http://schemas.microsoft.com/office/powerpoint/2010/main" val="3443155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378F92E7-23B5-43CE-92BC-AC64C075EC78}" type="slidenum">
              <a:rPr lang="en-AU" smtClean="0"/>
              <a:t>13</a:t>
            </a:fld>
            <a:endParaRPr lang="en-AU"/>
          </a:p>
        </p:txBody>
      </p:sp>
    </p:spTree>
    <p:extLst>
      <p:ext uri="{BB962C8B-B14F-4D97-AF65-F5344CB8AC3E}">
        <p14:creationId xmlns:p14="http://schemas.microsoft.com/office/powerpoint/2010/main" val="280641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200" b="0" i="0" u="none" strike="noStrike" kern="1200" baseline="0" dirty="0">
                <a:solidFill>
                  <a:schemeClr val="tx1"/>
                </a:solidFill>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378F92E7-23B5-43CE-92BC-AC64C075EC78}" type="slidenum">
              <a:rPr lang="en-AU" smtClean="0"/>
              <a:t>14</a:t>
            </a:fld>
            <a:endParaRPr lang="en-AU"/>
          </a:p>
        </p:txBody>
      </p:sp>
    </p:spTree>
    <p:extLst>
      <p:ext uri="{BB962C8B-B14F-4D97-AF65-F5344CB8AC3E}">
        <p14:creationId xmlns:p14="http://schemas.microsoft.com/office/powerpoint/2010/main" val="2447993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4EC4-EF37-42A6-8DD0-2FE261C22B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2FE9D6F-0265-47C9-8AF8-7F00624363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6AEF512-688D-46EC-8BDB-DDD099C755CB}"/>
              </a:ext>
            </a:extLst>
          </p:cNvPr>
          <p:cNvSpPr>
            <a:spLocks noGrp="1"/>
          </p:cNvSpPr>
          <p:nvPr>
            <p:ph type="dt" sz="half" idx="10"/>
          </p:nvPr>
        </p:nvSpPr>
        <p:spPr/>
        <p:txBody>
          <a:bodyPr/>
          <a:lstStyle/>
          <a:p>
            <a:fld id="{96E6F1E9-6914-4FF3-B576-93CD3A88EE63}" type="datetimeFigureOut">
              <a:rPr lang="en-AU" smtClean="0"/>
              <a:t>6/01/2019</a:t>
            </a:fld>
            <a:endParaRPr lang="en-AU"/>
          </a:p>
        </p:txBody>
      </p:sp>
      <p:sp>
        <p:nvSpPr>
          <p:cNvPr id="5" name="Footer Placeholder 4">
            <a:extLst>
              <a:ext uri="{FF2B5EF4-FFF2-40B4-BE49-F238E27FC236}">
                <a16:creationId xmlns:a16="http://schemas.microsoft.com/office/drawing/2014/main" id="{8F3F1835-6406-419D-861B-62E99FC584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656E9C7-1B90-4278-97AE-E94CDAB8D98A}"/>
              </a:ext>
            </a:extLst>
          </p:cNvPr>
          <p:cNvSpPr>
            <a:spLocks noGrp="1"/>
          </p:cNvSpPr>
          <p:nvPr>
            <p:ph type="sldNum" sz="quarter" idx="12"/>
          </p:nvPr>
        </p:nvSpPr>
        <p:spPr/>
        <p:txBody>
          <a:bodyPr/>
          <a:lstStyle/>
          <a:p>
            <a:fld id="{667FF3E4-5AEB-4655-A685-5F4CE48FB27F}" type="slidenum">
              <a:rPr lang="en-AU" smtClean="0"/>
              <a:t>‹#›</a:t>
            </a:fld>
            <a:endParaRPr lang="en-AU"/>
          </a:p>
        </p:txBody>
      </p:sp>
    </p:spTree>
    <p:extLst>
      <p:ext uri="{BB962C8B-B14F-4D97-AF65-F5344CB8AC3E}">
        <p14:creationId xmlns:p14="http://schemas.microsoft.com/office/powerpoint/2010/main" val="379324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75D54-D0D4-42AF-8352-48483FFDE80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BEFAEDF-E12C-48E3-9C74-D86B4557D6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D2959A1-89D6-41D4-90FE-C24C04EBA8D9}"/>
              </a:ext>
            </a:extLst>
          </p:cNvPr>
          <p:cNvSpPr>
            <a:spLocks noGrp="1"/>
          </p:cNvSpPr>
          <p:nvPr>
            <p:ph type="dt" sz="half" idx="10"/>
          </p:nvPr>
        </p:nvSpPr>
        <p:spPr/>
        <p:txBody>
          <a:bodyPr/>
          <a:lstStyle/>
          <a:p>
            <a:fld id="{96E6F1E9-6914-4FF3-B576-93CD3A88EE63}" type="datetimeFigureOut">
              <a:rPr lang="en-AU" smtClean="0"/>
              <a:t>6/01/2019</a:t>
            </a:fld>
            <a:endParaRPr lang="en-AU"/>
          </a:p>
        </p:txBody>
      </p:sp>
      <p:sp>
        <p:nvSpPr>
          <p:cNvPr id="5" name="Footer Placeholder 4">
            <a:extLst>
              <a:ext uri="{FF2B5EF4-FFF2-40B4-BE49-F238E27FC236}">
                <a16:creationId xmlns:a16="http://schemas.microsoft.com/office/drawing/2014/main" id="{32995BE5-28FB-4EE0-9EE9-0F94844560C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C4B4CBF-25BD-49CE-B50C-42982FC41048}"/>
              </a:ext>
            </a:extLst>
          </p:cNvPr>
          <p:cNvSpPr>
            <a:spLocks noGrp="1"/>
          </p:cNvSpPr>
          <p:nvPr>
            <p:ph type="sldNum" sz="quarter" idx="12"/>
          </p:nvPr>
        </p:nvSpPr>
        <p:spPr/>
        <p:txBody>
          <a:bodyPr/>
          <a:lstStyle/>
          <a:p>
            <a:fld id="{667FF3E4-5AEB-4655-A685-5F4CE48FB27F}" type="slidenum">
              <a:rPr lang="en-AU" smtClean="0"/>
              <a:t>‹#›</a:t>
            </a:fld>
            <a:endParaRPr lang="en-AU"/>
          </a:p>
        </p:txBody>
      </p:sp>
    </p:spTree>
    <p:extLst>
      <p:ext uri="{BB962C8B-B14F-4D97-AF65-F5344CB8AC3E}">
        <p14:creationId xmlns:p14="http://schemas.microsoft.com/office/powerpoint/2010/main" val="127192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0CA203-E50E-40CD-866D-0975440FDD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EE000CE-792D-469C-8E2C-CD504515E7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935A231-CD41-48EB-A43C-B6C5230B0670}"/>
              </a:ext>
            </a:extLst>
          </p:cNvPr>
          <p:cNvSpPr>
            <a:spLocks noGrp="1"/>
          </p:cNvSpPr>
          <p:nvPr>
            <p:ph type="dt" sz="half" idx="10"/>
          </p:nvPr>
        </p:nvSpPr>
        <p:spPr/>
        <p:txBody>
          <a:bodyPr/>
          <a:lstStyle/>
          <a:p>
            <a:fld id="{96E6F1E9-6914-4FF3-B576-93CD3A88EE63}" type="datetimeFigureOut">
              <a:rPr lang="en-AU" smtClean="0"/>
              <a:t>6/01/2019</a:t>
            </a:fld>
            <a:endParaRPr lang="en-AU"/>
          </a:p>
        </p:txBody>
      </p:sp>
      <p:sp>
        <p:nvSpPr>
          <p:cNvPr id="5" name="Footer Placeholder 4">
            <a:extLst>
              <a:ext uri="{FF2B5EF4-FFF2-40B4-BE49-F238E27FC236}">
                <a16:creationId xmlns:a16="http://schemas.microsoft.com/office/drawing/2014/main" id="{38DC840A-00D0-41D4-9202-50A6C6713E7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A52A67A-6D2E-498E-8F22-9E6419E17A17}"/>
              </a:ext>
            </a:extLst>
          </p:cNvPr>
          <p:cNvSpPr>
            <a:spLocks noGrp="1"/>
          </p:cNvSpPr>
          <p:nvPr>
            <p:ph type="sldNum" sz="quarter" idx="12"/>
          </p:nvPr>
        </p:nvSpPr>
        <p:spPr/>
        <p:txBody>
          <a:bodyPr/>
          <a:lstStyle/>
          <a:p>
            <a:fld id="{667FF3E4-5AEB-4655-A685-5F4CE48FB27F}" type="slidenum">
              <a:rPr lang="en-AU" smtClean="0"/>
              <a:t>‹#›</a:t>
            </a:fld>
            <a:endParaRPr lang="en-AU"/>
          </a:p>
        </p:txBody>
      </p:sp>
    </p:spTree>
    <p:extLst>
      <p:ext uri="{BB962C8B-B14F-4D97-AF65-F5344CB8AC3E}">
        <p14:creationId xmlns:p14="http://schemas.microsoft.com/office/powerpoint/2010/main" val="1918078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3CCC-71C4-4B58-999F-8FC89F9D4B8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335077C-FF22-4327-B3E0-E44803EA6C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67E9186-D87E-4C4B-B473-3738CF7927AA}"/>
              </a:ext>
            </a:extLst>
          </p:cNvPr>
          <p:cNvSpPr>
            <a:spLocks noGrp="1"/>
          </p:cNvSpPr>
          <p:nvPr>
            <p:ph type="dt" sz="half" idx="10"/>
          </p:nvPr>
        </p:nvSpPr>
        <p:spPr/>
        <p:txBody>
          <a:bodyPr/>
          <a:lstStyle/>
          <a:p>
            <a:fld id="{96E6F1E9-6914-4FF3-B576-93CD3A88EE63}" type="datetimeFigureOut">
              <a:rPr lang="en-AU" smtClean="0"/>
              <a:t>6/01/2019</a:t>
            </a:fld>
            <a:endParaRPr lang="en-AU"/>
          </a:p>
        </p:txBody>
      </p:sp>
      <p:sp>
        <p:nvSpPr>
          <p:cNvPr id="5" name="Footer Placeholder 4">
            <a:extLst>
              <a:ext uri="{FF2B5EF4-FFF2-40B4-BE49-F238E27FC236}">
                <a16:creationId xmlns:a16="http://schemas.microsoft.com/office/drawing/2014/main" id="{57B81425-FE26-4152-B2A1-2C49A472B40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146BBAB-8665-4C94-9B88-A62718E915E5}"/>
              </a:ext>
            </a:extLst>
          </p:cNvPr>
          <p:cNvSpPr>
            <a:spLocks noGrp="1"/>
          </p:cNvSpPr>
          <p:nvPr>
            <p:ph type="sldNum" sz="quarter" idx="12"/>
          </p:nvPr>
        </p:nvSpPr>
        <p:spPr/>
        <p:txBody>
          <a:bodyPr/>
          <a:lstStyle/>
          <a:p>
            <a:fld id="{667FF3E4-5AEB-4655-A685-5F4CE48FB27F}" type="slidenum">
              <a:rPr lang="en-AU" smtClean="0"/>
              <a:t>‹#›</a:t>
            </a:fld>
            <a:endParaRPr lang="en-AU"/>
          </a:p>
        </p:txBody>
      </p:sp>
    </p:spTree>
    <p:extLst>
      <p:ext uri="{BB962C8B-B14F-4D97-AF65-F5344CB8AC3E}">
        <p14:creationId xmlns:p14="http://schemas.microsoft.com/office/powerpoint/2010/main" val="3024970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BABD-D71D-4749-931F-459A0E6FCC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A6F6A6F-2741-4E15-9417-7F6C346332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DB0019-546C-46C3-8ACA-45A01FFC3CFE}"/>
              </a:ext>
            </a:extLst>
          </p:cNvPr>
          <p:cNvSpPr>
            <a:spLocks noGrp="1"/>
          </p:cNvSpPr>
          <p:nvPr>
            <p:ph type="dt" sz="half" idx="10"/>
          </p:nvPr>
        </p:nvSpPr>
        <p:spPr/>
        <p:txBody>
          <a:bodyPr/>
          <a:lstStyle/>
          <a:p>
            <a:fld id="{96E6F1E9-6914-4FF3-B576-93CD3A88EE63}" type="datetimeFigureOut">
              <a:rPr lang="en-AU" smtClean="0"/>
              <a:t>6/01/2019</a:t>
            </a:fld>
            <a:endParaRPr lang="en-AU"/>
          </a:p>
        </p:txBody>
      </p:sp>
      <p:sp>
        <p:nvSpPr>
          <p:cNvPr id="5" name="Footer Placeholder 4">
            <a:extLst>
              <a:ext uri="{FF2B5EF4-FFF2-40B4-BE49-F238E27FC236}">
                <a16:creationId xmlns:a16="http://schemas.microsoft.com/office/drawing/2014/main" id="{E5FAD847-81E8-4214-B819-B6F515275CA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A36B736-DB66-4464-875E-232272381F32}"/>
              </a:ext>
            </a:extLst>
          </p:cNvPr>
          <p:cNvSpPr>
            <a:spLocks noGrp="1"/>
          </p:cNvSpPr>
          <p:nvPr>
            <p:ph type="sldNum" sz="quarter" idx="12"/>
          </p:nvPr>
        </p:nvSpPr>
        <p:spPr/>
        <p:txBody>
          <a:bodyPr/>
          <a:lstStyle/>
          <a:p>
            <a:fld id="{667FF3E4-5AEB-4655-A685-5F4CE48FB27F}" type="slidenum">
              <a:rPr lang="en-AU" smtClean="0"/>
              <a:t>‹#›</a:t>
            </a:fld>
            <a:endParaRPr lang="en-AU"/>
          </a:p>
        </p:txBody>
      </p:sp>
    </p:spTree>
    <p:extLst>
      <p:ext uri="{BB962C8B-B14F-4D97-AF65-F5344CB8AC3E}">
        <p14:creationId xmlns:p14="http://schemas.microsoft.com/office/powerpoint/2010/main" val="193968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4B3A-AD30-45B1-966A-3CF8145C790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93D07DB-38CC-407B-81CD-C8A29E31D41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86DB1A7-433B-4481-9C4E-E0EE0773FE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267E7FF-4AD8-4102-BB36-E79C141757C0}"/>
              </a:ext>
            </a:extLst>
          </p:cNvPr>
          <p:cNvSpPr>
            <a:spLocks noGrp="1"/>
          </p:cNvSpPr>
          <p:nvPr>
            <p:ph type="dt" sz="half" idx="10"/>
          </p:nvPr>
        </p:nvSpPr>
        <p:spPr/>
        <p:txBody>
          <a:bodyPr/>
          <a:lstStyle/>
          <a:p>
            <a:fld id="{96E6F1E9-6914-4FF3-B576-93CD3A88EE63}" type="datetimeFigureOut">
              <a:rPr lang="en-AU" smtClean="0"/>
              <a:t>6/01/2019</a:t>
            </a:fld>
            <a:endParaRPr lang="en-AU"/>
          </a:p>
        </p:txBody>
      </p:sp>
      <p:sp>
        <p:nvSpPr>
          <p:cNvPr id="6" name="Footer Placeholder 5">
            <a:extLst>
              <a:ext uri="{FF2B5EF4-FFF2-40B4-BE49-F238E27FC236}">
                <a16:creationId xmlns:a16="http://schemas.microsoft.com/office/drawing/2014/main" id="{4E425E39-A1BA-4567-81B9-08B3E97E3B4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A83959-210C-4FEB-AC15-0AD323F72148}"/>
              </a:ext>
            </a:extLst>
          </p:cNvPr>
          <p:cNvSpPr>
            <a:spLocks noGrp="1"/>
          </p:cNvSpPr>
          <p:nvPr>
            <p:ph type="sldNum" sz="quarter" idx="12"/>
          </p:nvPr>
        </p:nvSpPr>
        <p:spPr/>
        <p:txBody>
          <a:bodyPr/>
          <a:lstStyle/>
          <a:p>
            <a:fld id="{667FF3E4-5AEB-4655-A685-5F4CE48FB27F}" type="slidenum">
              <a:rPr lang="en-AU" smtClean="0"/>
              <a:t>‹#›</a:t>
            </a:fld>
            <a:endParaRPr lang="en-AU"/>
          </a:p>
        </p:txBody>
      </p:sp>
    </p:spTree>
    <p:extLst>
      <p:ext uri="{BB962C8B-B14F-4D97-AF65-F5344CB8AC3E}">
        <p14:creationId xmlns:p14="http://schemas.microsoft.com/office/powerpoint/2010/main" val="4265842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EF0B-8F5F-4AF5-BEFF-E68472C226F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A4EAD88-F7DA-41EB-AA25-A4C1F3A546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50AEC2-B22D-4B4E-987D-A18CDA94BA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55AA74E-9711-44AC-8995-FF7BB7B7D0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E04E95-33BD-4271-96B9-3E70AA6DF9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C3CBD11-E10F-4E79-ADCA-9067AC376C33}"/>
              </a:ext>
            </a:extLst>
          </p:cNvPr>
          <p:cNvSpPr>
            <a:spLocks noGrp="1"/>
          </p:cNvSpPr>
          <p:nvPr>
            <p:ph type="dt" sz="half" idx="10"/>
          </p:nvPr>
        </p:nvSpPr>
        <p:spPr/>
        <p:txBody>
          <a:bodyPr/>
          <a:lstStyle/>
          <a:p>
            <a:fld id="{96E6F1E9-6914-4FF3-B576-93CD3A88EE63}" type="datetimeFigureOut">
              <a:rPr lang="en-AU" smtClean="0"/>
              <a:t>6/01/2019</a:t>
            </a:fld>
            <a:endParaRPr lang="en-AU"/>
          </a:p>
        </p:txBody>
      </p:sp>
      <p:sp>
        <p:nvSpPr>
          <p:cNvPr id="8" name="Footer Placeholder 7">
            <a:extLst>
              <a:ext uri="{FF2B5EF4-FFF2-40B4-BE49-F238E27FC236}">
                <a16:creationId xmlns:a16="http://schemas.microsoft.com/office/drawing/2014/main" id="{9D4EC029-DA54-466C-ABC8-BB755C9497B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BC9FB0A-6558-493B-B0B3-C9B18600918C}"/>
              </a:ext>
            </a:extLst>
          </p:cNvPr>
          <p:cNvSpPr>
            <a:spLocks noGrp="1"/>
          </p:cNvSpPr>
          <p:nvPr>
            <p:ph type="sldNum" sz="quarter" idx="12"/>
          </p:nvPr>
        </p:nvSpPr>
        <p:spPr/>
        <p:txBody>
          <a:bodyPr/>
          <a:lstStyle/>
          <a:p>
            <a:fld id="{667FF3E4-5AEB-4655-A685-5F4CE48FB27F}" type="slidenum">
              <a:rPr lang="en-AU" smtClean="0"/>
              <a:t>‹#›</a:t>
            </a:fld>
            <a:endParaRPr lang="en-AU"/>
          </a:p>
        </p:txBody>
      </p:sp>
    </p:spTree>
    <p:extLst>
      <p:ext uri="{BB962C8B-B14F-4D97-AF65-F5344CB8AC3E}">
        <p14:creationId xmlns:p14="http://schemas.microsoft.com/office/powerpoint/2010/main" val="428187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03C14-0C47-4DD6-8A3E-FD86F370AA6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A3D2F0B-6029-497A-B9C2-B9561D26B558}"/>
              </a:ext>
            </a:extLst>
          </p:cNvPr>
          <p:cNvSpPr>
            <a:spLocks noGrp="1"/>
          </p:cNvSpPr>
          <p:nvPr>
            <p:ph type="dt" sz="half" idx="10"/>
          </p:nvPr>
        </p:nvSpPr>
        <p:spPr/>
        <p:txBody>
          <a:bodyPr/>
          <a:lstStyle/>
          <a:p>
            <a:fld id="{96E6F1E9-6914-4FF3-B576-93CD3A88EE63}" type="datetimeFigureOut">
              <a:rPr lang="en-AU" smtClean="0"/>
              <a:t>6/01/2019</a:t>
            </a:fld>
            <a:endParaRPr lang="en-AU"/>
          </a:p>
        </p:txBody>
      </p:sp>
      <p:sp>
        <p:nvSpPr>
          <p:cNvPr id="4" name="Footer Placeholder 3">
            <a:extLst>
              <a:ext uri="{FF2B5EF4-FFF2-40B4-BE49-F238E27FC236}">
                <a16:creationId xmlns:a16="http://schemas.microsoft.com/office/drawing/2014/main" id="{39233E89-2EFB-4681-800F-617484E1B33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C7D107E-D5A7-4F82-AE18-450314C80F36}"/>
              </a:ext>
            </a:extLst>
          </p:cNvPr>
          <p:cNvSpPr>
            <a:spLocks noGrp="1"/>
          </p:cNvSpPr>
          <p:nvPr>
            <p:ph type="sldNum" sz="quarter" idx="12"/>
          </p:nvPr>
        </p:nvSpPr>
        <p:spPr/>
        <p:txBody>
          <a:bodyPr/>
          <a:lstStyle/>
          <a:p>
            <a:fld id="{667FF3E4-5AEB-4655-A685-5F4CE48FB27F}" type="slidenum">
              <a:rPr lang="en-AU" smtClean="0"/>
              <a:t>‹#›</a:t>
            </a:fld>
            <a:endParaRPr lang="en-AU"/>
          </a:p>
        </p:txBody>
      </p:sp>
    </p:spTree>
    <p:extLst>
      <p:ext uri="{BB962C8B-B14F-4D97-AF65-F5344CB8AC3E}">
        <p14:creationId xmlns:p14="http://schemas.microsoft.com/office/powerpoint/2010/main" val="117223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FFB08-391B-4C24-B54F-596A67D8560A}"/>
              </a:ext>
            </a:extLst>
          </p:cNvPr>
          <p:cNvSpPr>
            <a:spLocks noGrp="1"/>
          </p:cNvSpPr>
          <p:nvPr>
            <p:ph type="dt" sz="half" idx="10"/>
          </p:nvPr>
        </p:nvSpPr>
        <p:spPr/>
        <p:txBody>
          <a:bodyPr/>
          <a:lstStyle/>
          <a:p>
            <a:fld id="{96E6F1E9-6914-4FF3-B576-93CD3A88EE63}" type="datetimeFigureOut">
              <a:rPr lang="en-AU" smtClean="0"/>
              <a:t>6/01/2019</a:t>
            </a:fld>
            <a:endParaRPr lang="en-AU"/>
          </a:p>
        </p:txBody>
      </p:sp>
      <p:sp>
        <p:nvSpPr>
          <p:cNvPr id="3" name="Footer Placeholder 2">
            <a:extLst>
              <a:ext uri="{FF2B5EF4-FFF2-40B4-BE49-F238E27FC236}">
                <a16:creationId xmlns:a16="http://schemas.microsoft.com/office/drawing/2014/main" id="{B8B5A86D-C014-4532-9203-81FA60762E7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52F38C6-99D7-482F-B927-31A53306CB59}"/>
              </a:ext>
            </a:extLst>
          </p:cNvPr>
          <p:cNvSpPr>
            <a:spLocks noGrp="1"/>
          </p:cNvSpPr>
          <p:nvPr>
            <p:ph type="sldNum" sz="quarter" idx="12"/>
          </p:nvPr>
        </p:nvSpPr>
        <p:spPr/>
        <p:txBody>
          <a:bodyPr/>
          <a:lstStyle/>
          <a:p>
            <a:fld id="{667FF3E4-5AEB-4655-A685-5F4CE48FB27F}" type="slidenum">
              <a:rPr lang="en-AU" smtClean="0"/>
              <a:t>‹#›</a:t>
            </a:fld>
            <a:endParaRPr lang="en-AU"/>
          </a:p>
        </p:txBody>
      </p:sp>
    </p:spTree>
    <p:extLst>
      <p:ext uri="{BB962C8B-B14F-4D97-AF65-F5344CB8AC3E}">
        <p14:creationId xmlns:p14="http://schemas.microsoft.com/office/powerpoint/2010/main" val="4087065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20E62-F4A0-4256-B89D-FFE9A71334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15900AE-45CD-4D92-AC08-9F0EB3C8D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1739000-A112-461D-BE76-95A76AF26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1660B6-E15A-47EC-B2F9-9AB1458890FA}"/>
              </a:ext>
            </a:extLst>
          </p:cNvPr>
          <p:cNvSpPr>
            <a:spLocks noGrp="1"/>
          </p:cNvSpPr>
          <p:nvPr>
            <p:ph type="dt" sz="half" idx="10"/>
          </p:nvPr>
        </p:nvSpPr>
        <p:spPr/>
        <p:txBody>
          <a:bodyPr/>
          <a:lstStyle/>
          <a:p>
            <a:fld id="{96E6F1E9-6914-4FF3-B576-93CD3A88EE63}" type="datetimeFigureOut">
              <a:rPr lang="en-AU" smtClean="0"/>
              <a:t>6/01/2019</a:t>
            </a:fld>
            <a:endParaRPr lang="en-AU"/>
          </a:p>
        </p:txBody>
      </p:sp>
      <p:sp>
        <p:nvSpPr>
          <p:cNvPr id="6" name="Footer Placeholder 5">
            <a:extLst>
              <a:ext uri="{FF2B5EF4-FFF2-40B4-BE49-F238E27FC236}">
                <a16:creationId xmlns:a16="http://schemas.microsoft.com/office/drawing/2014/main" id="{696B8E7B-3104-4F91-8C3F-DF68CB52DBE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CAED6EE-1217-4E7F-A880-A12E89E58CB4}"/>
              </a:ext>
            </a:extLst>
          </p:cNvPr>
          <p:cNvSpPr>
            <a:spLocks noGrp="1"/>
          </p:cNvSpPr>
          <p:nvPr>
            <p:ph type="sldNum" sz="quarter" idx="12"/>
          </p:nvPr>
        </p:nvSpPr>
        <p:spPr/>
        <p:txBody>
          <a:bodyPr/>
          <a:lstStyle/>
          <a:p>
            <a:fld id="{667FF3E4-5AEB-4655-A685-5F4CE48FB27F}" type="slidenum">
              <a:rPr lang="en-AU" smtClean="0"/>
              <a:t>‹#›</a:t>
            </a:fld>
            <a:endParaRPr lang="en-AU"/>
          </a:p>
        </p:txBody>
      </p:sp>
    </p:spTree>
    <p:extLst>
      <p:ext uri="{BB962C8B-B14F-4D97-AF65-F5344CB8AC3E}">
        <p14:creationId xmlns:p14="http://schemas.microsoft.com/office/powerpoint/2010/main" val="221416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DFAE-220A-4C52-8661-150E2E913F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21576E3F-D938-4545-A325-AE823C0E8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7993A8E-7A2D-4E03-8B76-76FBA0E5C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E55340-E06E-4481-BAD9-60406C58E944}"/>
              </a:ext>
            </a:extLst>
          </p:cNvPr>
          <p:cNvSpPr>
            <a:spLocks noGrp="1"/>
          </p:cNvSpPr>
          <p:nvPr>
            <p:ph type="dt" sz="half" idx="10"/>
          </p:nvPr>
        </p:nvSpPr>
        <p:spPr/>
        <p:txBody>
          <a:bodyPr/>
          <a:lstStyle/>
          <a:p>
            <a:fld id="{96E6F1E9-6914-4FF3-B576-93CD3A88EE63}" type="datetimeFigureOut">
              <a:rPr lang="en-AU" smtClean="0"/>
              <a:t>6/01/2019</a:t>
            </a:fld>
            <a:endParaRPr lang="en-AU"/>
          </a:p>
        </p:txBody>
      </p:sp>
      <p:sp>
        <p:nvSpPr>
          <p:cNvPr id="6" name="Footer Placeholder 5">
            <a:extLst>
              <a:ext uri="{FF2B5EF4-FFF2-40B4-BE49-F238E27FC236}">
                <a16:creationId xmlns:a16="http://schemas.microsoft.com/office/drawing/2014/main" id="{E8D9367D-8EC2-40BF-AD1C-FC2E8F0A4AE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141CE19-6CA7-4F2C-BA7A-2764D7A6DD26}"/>
              </a:ext>
            </a:extLst>
          </p:cNvPr>
          <p:cNvSpPr>
            <a:spLocks noGrp="1"/>
          </p:cNvSpPr>
          <p:nvPr>
            <p:ph type="sldNum" sz="quarter" idx="12"/>
          </p:nvPr>
        </p:nvSpPr>
        <p:spPr/>
        <p:txBody>
          <a:bodyPr/>
          <a:lstStyle/>
          <a:p>
            <a:fld id="{667FF3E4-5AEB-4655-A685-5F4CE48FB27F}" type="slidenum">
              <a:rPr lang="en-AU" smtClean="0"/>
              <a:t>‹#›</a:t>
            </a:fld>
            <a:endParaRPr lang="en-AU"/>
          </a:p>
        </p:txBody>
      </p:sp>
    </p:spTree>
    <p:extLst>
      <p:ext uri="{BB962C8B-B14F-4D97-AF65-F5344CB8AC3E}">
        <p14:creationId xmlns:p14="http://schemas.microsoft.com/office/powerpoint/2010/main" val="4029451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0C773F-BEAE-4F54-908A-5B8BA92DD3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55071A2-FEB2-40CD-9250-75CD905BA1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8EB89F-405A-4B05-BD5E-B2989B2E86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6F1E9-6914-4FF3-B576-93CD3A88EE63}" type="datetimeFigureOut">
              <a:rPr lang="en-AU" smtClean="0"/>
              <a:t>6/01/2019</a:t>
            </a:fld>
            <a:endParaRPr lang="en-AU"/>
          </a:p>
        </p:txBody>
      </p:sp>
      <p:sp>
        <p:nvSpPr>
          <p:cNvPr id="5" name="Footer Placeholder 4">
            <a:extLst>
              <a:ext uri="{FF2B5EF4-FFF2-40B4-BE49-F238E27FC236}">
                <a16:creationId xmlns:a16="http://schemas.microsoft.com/office/drawing/2014/main" id="{4B09046B-6A75-471A-8BE7-22AB10BAAD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E7662D1-4C05-4BF6-9DC0-EAD0D5561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FF3E4-5AEB-4655-A685-5F4CE48FB27F}" type="slidenum">
              <a:rPr lang="en-AU" smtClean="0"/>
              <a:t>‹#›</a:t>
            </a:fld>
            <a:endParaRPr lang="en-AU"/>
          </a:p>
        </p:txBody>
      </p:sp>
    </p:spTree>
    <p:extLst>
      <p:ext uri="{BB962C8B-B14F-4D97-AF65-F5344CB8AC3E}">
        <p14:creationId xmlns:p14="http://schemas.microsoft.com/office/powerpoint/2010/main" val="978552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hyperlink" Target="https://ac-units.weebly.com/living-land---survival.html" TargetMode="External"/><Relationship Id="rId3" Type="http://schemas.openxmlformats.org/officeDocument/2006/relationships/image" Target="../media/image3.jp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tudyjams.scholastic.com/studyjams/jams/science/animals/animal-adaptations.htm"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2.png"/><Relationship Id="rId5" Type="http://schemas.openxmlformats.org/officeDocument/2006/relationships/image" Target="../media/image3.jp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thinkingpathwayz.weebly.com/livingworld.html"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education.abc.net.au/home#!/media/8615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education.abc.net.au/home#!/media/106410/"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0A55QRyJHPM" TargetMode="External"/><Relationship Id="rId6" Type="http://schemas.openxmlformats.org/officeDocument/2006/relationships/image" Target="../media/image25.jpeg"/><Relationship Id="rId5" Type="http://schemas.openxmlformats.org/officeDocument/2006/relationships/hyperlink" Target="https://www.youtube.com/watch?v=0A55QRyJHPM" TargetMode="Externa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www.loveourlivinglakes.com.au/learn/resources/what-lives-in-the-estuary/birds-of-the-lakes/" TargetMode="Externa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www.loveourlivinglakes.com.au/learn/resources/what-lives-in-the-estuary/birds-of-the-lakes/" TargetMode="Externa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www.spencerauthor.com/the-launch-cycle/" TargetMode="Externa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thinkingpathways@gmail.com" TargetMode="External"/><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hyperlink" Target="https://thinkingpathwayz.weebly.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poemhunter.com/i/ebooks/pdf/dorothea_mackellar_2012_7.pdf"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poemhunter.com/i/ebooks/pdf/dorothea_mackellar_2012_7.pdf" TargetMode="External"/><Relationship Id="rId3" Type="http://schemas.openxmlformats.org/officeDocument/2006/relationships/image" Target="../media/image3.jpg"/><Relationship Id="rId7" Type="http://schemas.openxmlformats.org/officeDocument/2006/relationships/hyperlink" Target="https://www.youtube.com/watch?time_continue=92&amp;v=o5bNhQrKay0" TargetMode="External"/><Relationship Id="rId2" Type="http://schemas.openxmlformats.org/officeDocument/2006/relationships/slideLayout" Target="../slideLayouts/slideLayout4.xml"/><Relationship Id="rId1" Type="http://schemas.openxmlformats.org/officeDocument/2006/relationships/video" Target="https://www.youtube.com/embed/o5bNhQrKay0" TargetMode="External"/><Relationship Id="rId6" Type="http://schemas.openxmlformats.org/officeDocument/2006/relationships/image" Target="../media/image6.png"/><Relationship Id="rId5" Type="http://schemas.openxmlformats.org/officeDocument/2006/relationships/hyperlink" Target="http://education.abc.net.au/home#!/media/104826/dorothea-mackellar-s-my-country-as-a-song" TargetMode="Externa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hyperlink" Target="http://cs.nga.gov.au/Detail.cfm?IRN=58900" TargetMode="External"/><Relationship Id="rId3" Type="http://schemas.openxmlformats.org/officeDocument/2006/relationships/image" Target="../media/image3.jp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cs.nga.gov.au/Detail.cfm?IRN=134532" TargetMode="External"/><Relationship Id="rId5" Type="http://schemas.openxmlformats.org/officeDocument/2006/relationships/image" Target="../media/image7.jpeg"/><Relationship Id="rId10" Type="http://schemas.openxmlformats.org/officeDocument/2006/relationships/hyperlink" Target="https://cs.nga.gov.au/detail.cfm?irn=67492" TargetMode="External"/><Relationship Id="rId4" Type="http://schemas.openxmlformats.org/officeDocument/2006/relationships/hyperlink" Target="https://nga.gov.au/preston/" TargetMode="External"/><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4.xml"/><Relationship Id="rId7" Type="http://schemas.openxmlformats.org/officeDocument/2006/relationships/image" Target="../media/image10.jpeg"/><Relationship Id="rId2" Type="http://schemas.openxmlformats.org/officeDocument/2006/relationships/video" Target="https://www.youtube.com/embed/ZOtpz4h-WDA" TargetMode="External"/><Relationship Id="rId1" Type="http://schemas.openxmlformats.org/officeDocument/2006/relationships/video" Target="https://www.youtube.com/embed/GPjfQh-IjSU" TargetMode="External"/><Relationship Id="rId6" Type="http://schemas.openxmlformats.org/officeDocument/2006/relationships/hyperlink" Target="https://youtu.be/ZOtpz4h-WDA" TargetMode="External"/><Relationship Id="rId5" Type="http://schemas.openxmlformats.org/officeDocument/2006/relationships/image" Target="../media/image3.jpg"/><Relationship Id="rId4" Type="http://schemas.openxmlformats.org/officeDocument/2006/relationships/notesSlide" Target="../notesSlides/notesSlide4.xml"/><Relationship Id="rId9" Type="http://schemas.openxmlformats.org/officeDocument/2006/relationships/hyperlink" Target="https://youtu.be/GPjfQh-IjS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A98917-A4C9-43AD-BCD8-F73DB80B7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202663C-BAB9-45C3-9A2D-0A3B10577F9E}"/>
              </a:ext>
            </a:extLst>
          </p:cNvPr>
          <p:cNvSpPr>
            <a:spLocks noGrp="1"/>
          </p:cNvSpPr>
          <p:nvPr>
            <p:ph type="ctrTitle"/>
          </p:nvPr>
        </p:nvSpPr>
        <p:spPr>
          <a:xfrm>
            <a:off x="4681057" y="159391"/>
            <a:ext cx="7262070" cy="4488110"/>
          </a:xfrm>
        </p:spPr>
        <p:txBody>
          <a:bodyPr anchor="ctr">
            <a:noAutofit/>
          </a:bodyPr>
          <a:lstStyle/>
          <a:p>
            <a:r>
              <a:rPr lang="en-AU" sz="11200" dirty="0">
                <a:latin typeface="HelloBrownieBadge" panose="02000603000000000000" pitchFamily="2" charset="0"/>
                <a:ea typeface="HelloBrownieBadge" panose="02000603000000000000" pitchFamily="2" charset="0"/>
              </a:rPr>
              <a:t>Living </a:t>
            </a:r>
            <a:br>
              <a:rPr lang="en-AU" sz="11200" dirty="0">
                <a:latin typeface="HelloBrownieBadge" panose="02000603000000000000" pitchFamily="2" charset="0"/>
                <a:ea typeface="HelloBrownieBadge" panose="02000603000000000000" pitchFamily="2" charset="0"/>
              </a:rPr>
            </a:br>
            <a:r>
              <a:rPr lang="en-AU" sz="11200" dirty="0">
                <a:latin typeface="HelloBrownieBadge" panose="02000603000000000000" pitchFamily="2" charset="0"/>
                <a:ea typeface="HelloBrownieBadge" panose="02000603000000000000" pitchFamily="2" charset="0"/>
              </a:rPr>
              <a:t>World</a:t>
            </a:r>
          </a:p>
        </p:txBody>
      </p:sp>
      <p:sp>
        <p:nvSpPr>
          <p:cNvPr id="3" name="Subtitle 2">
            <a:extLst>
              <a:ext uri="{FF2B5EF4-FFF2-40B4-BE49-F238E27FC236}">
                <a16:creationId xmlns:a16="http://schemas.microsoft.com/office/drawing/2014/main" id="{2A8BA9AF-7E70-4721-BF3B-A52DDF28D35F}"/>
              </a:ext>
            </a:extLst>
          </p:cNvPr>
          <p:cNvSpPr>
            <a:spLocks noGrp="1"/>
          </p:cNvSpPr>
          <p:nvPr>
            <p:ph type="subTitle" idx="1"/>
          </p:nvPr>
        </p:nvSpPr>
        <p:spPr>
          <a:xfrm>
            <a:off x="4681057" y="4843609"/>
            <a:ext cx="7262071" cy="1655762"/>
          </a:xfrm>
        </p:spPr>
        <p:txBody>
          <a:bodyPr anchor="ctr">
            <a:normAutofit fontScale="92500" lnSpcReduction="10000"/>
          </a:bodyPr>
          <a:lstStyle/>
          <a:p>
            <a:r>
              <a:rPr lang="en-AU" dirty="0">
                <a:latin typeface="FSFFatBottom" panose="02000603000000000000" pitchFamily="2" charset="0"/>
                <a:ea typeface="FSFFatBottom" panose="02000603000000000000" pitchFamily="2" charset="0"/>
              </a:rPr>
              <a:t>-Adapting and Surviving</a:t>
            </a:r>
          </a:p>
          <a:p>
            <a:endParaRPr lang="en-AU" dirty="0">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Year 5</a:t>
            </a:r>
          </a:p>
          <a:p>
            <a:r>
              <a:rPr lang="en-AU" dirty="0">
                <a:latin typeface="FSFFatBottom" panose="02000603000000000000" pitchFamily="2" charset="0"/>
                <a:ea typeface="FSFFatBottom" panose="02000603000000000000" pitchFamily="2" charset="0"/>
              </a:rPr>
              <a:t>Science &amp; Technology</a:t>
            </a:r>
          </a:p>
        </p:txBody>
      </p:sp>
      <p:pic>
        <p:nvPicPr>
          <p:cNvPr id="6" name="Picture 5">
            <a:extLst>
              <a:ext uri="{FF2B5EF4-FFF2-40B4-BE49-F238E27FC236}">
                <a16:creationId xmlns:a16="http://schemas.microsoft.com/office/drawing/2014/main" id="{278A147A-FF60-46A5-9A4A-8A1A90FDBB8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7561" l="2210" r="100000">
                        <a14:foregroundMark x1="38674" y1="6341" x2="38674" y2="6341"/>
                        <a14:foregroundMark x1="24309" y1="16585" x2="24309" y2="16585"/>
                        <a14:foregroundMark x1="16022" y1="27317" x2="16022" y2="27317"/>
                      </a14:backgroundRemoval>
                    </a14:imgEffect>
                  </a14:imgLayer>
                </a14:imgProps>
              </a:ext>
            </a:extLst>
          </a:blip>
          <a:stretch>
            <a:fillRect/>
          </a:stretch>
        </p:blipFill>
        <p:spPr>
          <a:xfrm>
            <a:off x="0" y="5608212"/>
            <a:ext cx="1103472" cy="1249788"/>
          </a:xfrm>
          <a:prstGeom prst="rect">
            <a:avLst/>
          </a:prstGeom>
        </p:spPr>
      </p:pic>
      <p:sp>
        <p:nvSpPr>
          <p:cNvPr id="7" name="TextBox 6">
            <a:extLst>
              <a:ext uri="{FF2B5EF4-FFF2-40B4-BE49-F238E27FC236}">
                <a16:creationId xmlns:a16="http://schemas.microsoft.com/office/drawing/2014/main" id="{6F98531E-29C3-4609-ACCE-C526B6DE6DB5}"/>
              </a:ext>
            </a:extLst>
          </p:cNvPr>
          <p:cNvSpPr txBox="1"/>
          <p:nvPr/>
        </p:nvSpPr>
        <p:spPr>
          <a:xfrm rot="16200000">
            <a:off x="-808468" y="3180103"/>
            <a:ext cx="1883849" cy="215444"/>
          </a:xfrm>
          <a:prstGeom prst="rect">
            <a:avLst/>
          </a:prstGeom>
          <a:noFill/>
          <a:ln>
            <a:noFill/>
          </a:ln>
        </p:spPr>
        <p:txBody>
          <a:bodyPr wrap="none" rtlCol="0">
            <a:spAutoFit/>
          </a:bodyPr>
          <a:lstStyle/>
          <a:p>
            <a:r>
              <a:rPr lang="en-AU" sz="800" dirty="0">
                <a:latin typeface="FSFFatBottom" panose="02000603000000000000" pitchFamily="2" charset="0"/>
                <a:ea typeface="FSFFatBottom" panose="02000603000000000000" pitchFamily="2" charset="0"/>
              </a:rPr>
              <a:t>Image sourced from pngtree.com</a:t>
            </a:r>
          </a:p>
        </p:txBody>
      </p:sp>
    </p:spTree>
    <p:extLst>
      <p:ext uri="{BB962C8B-B14F-4D97-AF65-F5344CB8AC3E}">
        <p14:creationId xmlns:p14="http://schemas.microsoft.com/office/powerpoint/2010/main" val="1027151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A3F16D-B011-4D90-BCB7-97DB91C777FE}"/>
              </a:ext>
            </a:extLst>
          </p:cNvPr>
          <p:cNvSpPr/>
          <p:nvPr/>
        </p:nvSpPr>
        <p:spPr>
          <a:xfrm>
            <a:off x="162851" y="158090"/>
            <a:ext cx="11866297" cy="676276"/>
          </a:xfrm>
          <a:prstGeom prst="roundRect">
            <a:avLst/>
          </a:prstGeom>
          <a:solidFill>
            <a:srgbClr val="0B0C0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AU" sz="4000" dirty="0">
                <a:solidFill>
                  <a:schemeClr val="bg1">
                    <a:lumMod val="95000"/>
                  </a:schemeClr>
                </a:solidFill>
                <a:latin typeface="DP Ohlala" panose="02000603000000000000" pitchFamily="2" charset="0"/>
              </a:rPr>
              <a:t>See Think Wonder - Thinking Routine</a:t>
            </a:r>
            <a:endParaRPr lang="en-AU" sz="4000" dirty="0"/>
          </a:p>
        </p:txBody>
      </p:sp>
      <p:graphicFrame>
        <p:nvGraphicFramePr>
          <p:cNvPr id="3" name="Table 2">
            <a:extLst>
              <a:ext uri="{FF2B5EF4-FFF2-40B4-BE49-F238E27FC236}">
                <a16:creationId xmlns:a16="http://schemas.microsoft.com/office/drawing/2014/main" id="{A10F12B2-2891-4E82-BE58-C10E1F6DA268}"/>
              </a:ext>
            </a:extLst>
          </p:cNvPr>
          <p:cNvGraphicFramePr>
            <a:graphicFrameLocks noGrp="1"/>
          </p:cNvGraphicFramePr>
          <p:nvPr>
            <p:extLst>
              <p:ext uri="{D42A27DB-BD31-4B8C-83A1-F6EECF244321}">
                <p14:modId xmlns:p14="http://schemas.microsoft.com/office/powerpoint/2010/main" val="3961508153"/>
              </p:ext>
            </p:extLst>
          </p:nvPr>
        </p:nvGraphicFramePr>
        <p:xfrm>
          <a:off x="162851" y="956930"/>
          <a:ext cx="11866296" cy="5593716"/>
        </p:xfrm>
        <a:graphic>
          <a:graphicData uri="http://schemas.openxmlformats.org/drawingml/2006/table">
            <a:tbl>
              <a:tblPr firstRow="1" bandRow="1">
                <a:tableStyleId>{5C22544A-7EE6-4342-B048-85BDC9FD1C3A}</a:tableStyleId>
              </a:tblPr>
              <a:tblGrid>
                <a:gridCol w="3955432">
                  <a:extLst>
                    <a:ext uri="{9D8B030D-6E8A-4147-A177-3AD203B41FA5}">
                      <a16:colId xmlns:a16="http://schemas.microsoft.com/office/drawing/2014/main" val="2726906594"/>
                    </a:ext>
                  </a:extLst>
                </a:gridCol>
                <a:gridCol w="3955432">
                  <a:extLst>
                    <a:ext uri="{9D8B030D-6E8A-4147-A177-3AD203B41FA5}">
                      <a16:colId xmlns:a16="http://schemas.microsoft.com/office/drawing/2014/main" val="1313484665"/>
                    </a:ext>
                  </a:extLst>
                </a:gridCol>
                <a:gridCol w="3955432">
                  <a:extLst>
                    <a:ext uri="{9D8B030D-6E8A-4147-A177-3AD203B41FA5}">
                      <a16:colId xmlns:a16="http://schemas.microsoft.com/office/drawing/2014/main" val="788697401"/>
                    </a:ext>
                  </a:extLst>
                </a:gridCol>
              </a:tblGrid>
              <a:tr h="1132076">
                <a:tc>
                  <a:txBody>
                    <a:bodyPr/>
                    <a:lstStyle/>
                    <a:p>
                      <a:pPr algn="ctr"/>
                      <a:r>
                        <a:rPr lang="en-AU" sz="2400" u="sng" dirty="0">
                          <a:solidFill>
                            <a:schemeClr val="tx1"/>
                          </a:solidFill>
                          <a:latin typeface="FSFFatBottom" panose="02000603000000000000" pitchFamily="2" charset="0"/>
                          <a:ea typeface="FSFFatBottom" panose="02000603000000000000" pitchFamily="2" charset="0"/>
                        </a:rPr>
                        <a:t>See</a:t>
                      </a:r>
                      <a:endParaRPr lang="en-AU" sz="2400" b="0" u="none" dirty="0">
                        <a:solidFill>
                          <a:schemeClr val="tx1"/>
                        </a:solidFill>
                        <a:latin typeface="FSFFatBottom" panose="02000603000000000000" pitchFamily="2" charset="0"/>
                        <a:ea typeface="FSFFatBottom" panose="02000603000000000000" pitchFamily="2" charset="0"/>
                      </a:endParaRPr>
                    </a:p>
                    <a:p>
                      <a:pPr algn="ctr"/>
                      <a:r>
                        <a:rPr lang="en-AU" sz="1800" b="0" u="none" dirty="0">
                          <a:solidFill>
                            <a:schemeClr val="tx1"/>
                          </a:solidFill>
                          <a:latin typeface="FSFFatBottom" panose="02000603000000000000" pitchFamily="2" charset="0"/>
                          <a:ea typeface="FSFFatBottom" panose="02000603000000000000" pitchFamily="2" charset="0"/>
                        </a:rPr>
                        <a:t>What do you see, observe or notice?</a:t>
                      </a:r>
                    </a:p>
                  </a:txBody>
                  <a:tcPr>
                    <a:solidFill>
                      <a:srgbClr val="90CA8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u="sng" dirty="0">
                          <a:solidFill>
                            <a:schemeClr val="tx1"/>
                          </a:solidFill>
                          <a:latin typeface="FSFFatBottom" panose="02000603000000000000" pitchFamily="2" charset="0"/>
                          <a:ea typeface="FSFFatBottom" panose="02000603000000000000" pitchFamily="2" charset="0"/>
                        </a:rPr>
                        <a:t>Think</a:t>
                      </a:r>
                    </a:p>
                    <a:p>
                      <a:pPr algn="ctr"/>
                      <a:r>
                        <a:rPr lang="en-AU" sz="1400" b="0" u="none" dirty="0">
                          <a:solidFill>
                            <a:schemeClr val="tx1"/>
                          </a:solidFill>
                          <a:latin typeface="FSFFatBottom" panose="02000603000000000000" pitchFamily="2" charset="0"/>
                          <a:ea typeface="FSFFatBottom" panose="02000603000000000000" pitchFamily="2" charset="0"/>
                        </a:rPr>
                        <a:t>What does it make you think?</a:t>
                      </a:r>
                    </a:p>
                    <a:p>
                      <a:pPr algn="ctr"/>
                      <a:r>
                        <a:rPr lang="en-AU" sz="1400" b="0" u="none" dirty="0">
                          <a:solidFill>
                            <a:schemeClr val="tx1"/>
                          </a:solidFill>
                          <a:latin typeface="FSFFatBottom" panose="02000603000000000000" pitchFamily="2" charset="0"/>
                          <a:ea typeface="FSFFatBottom" panose="02000603000000000000" pitchFamily="2" charset="0"/>
                        </a:rPr>
                        <a:t>How do you think you might classify these objects?</a:t>
                      </a:r>
                    </a:p>
                  </a:txBody>
                  <a:tcPr>
                    <a:solidFill>
                      <a:srgbClr val="90CA8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u="sng" dirty="0">
                          <a:solidFill>
                            <a:schemeClr val="tx1"/>
                          </a:solidFill>
                          <a:latin typeface="FSFFatBottom" panose="02000603000000000000" pitchFamily="2" charset="0"/>
                          <a:ea typeface="FSFFatBottom" panose="02000603000000000000" pitchFamily="2" charset="0"/>
                        </a:rPr>
                        <a:t>Wonder</a:t>
                      </a:r>
                    </a:p>
                    <a:p>
                      <a:pPr algn="ctr"/>
                      <a:r>
                        <a:rPr lang="en-AU" sz="1800" b="0" u="none" dirty="0">
                          <a:solidFill>
                            <a:schemeClr val="tx1"/>
                          </a:solidFill>
                          <a:latin typeface="FSFFatBottom" panose="02000603000000000000" pitchFamily="2" charset="0"/>
                          <a:ea typeface="FSFFatBottom" panose="02000603000000000000" pitchFamily="2" charset="0"/>
                        </a:rPr>
                        <a:t>What does it make you wonder?</a:t>
                      </a:r>
                    </a:p>
                  </a:txBody>
                  <a:tcPr>
                    <a:solidFill>
                      <a:srgbClr val="90CA8B"/>
                    </a:solidFill>
                  </a:tcPr>
                </a:tc>
                <a:extLst>
                  <a:ext uri="{0D108BD9-81ED-4DB2-BD59-A6C34878D82A}">
                    <a16:rowId xmlns:a16="http://schemas.microsoft.com/office/drawing/2014/main" val="1179184132"/>
                  </a:ext>
                </a:extLst>
              </a:tr>
              <a:tr h="4461640">
                <a:tc>
                  <a:txBody>
                    <a:bodyPr/>
                    <a:lstStyle/>
                    <a:p>
                      <a:endParaRPr lang="en-AU" dirty="0"/>
                    </a:p>
                  </a:txBody>
                  <a:tcPr>
                    <a:solidFill>
                      <a:schemeClr val="bg1">
                        <a:lumMod val="95000"/>
                      </a:schemeClr>
                    </a:solidFill>
                  </a:tcPr>
                </a:tc>
                <a:tc>
                  <a:txBody>
                    <a:bodyPr/>
                    <a:lstStyle/>
                    <a:p>
                      <a:endParaRPr lang="en-AU" dirty="0"/>
                    </a:p>
                  </a:txBody>
                  <a:tcPr>
                    <a:solidFill>
                      <a:schemeClr val="bg1">
                        <a:lumMod val="95000"/>
                      </a:schemeClr>
                    </a:solidFill>
                  </a:tcPr>
                </a:tc>
                <a:tc>
                  <a:txBody>
                    <a:bodyPr/>
                    <a:lstStyle/>
                    <a:p>
                      <a:endParaRPr lang="en-AU" dirty="0"/>
                    </a:p>
                  </a:txBody>
                  <a:tcPr>
                    <a:solidFill>
                      <a:schemeClr val="bg1">
                        <a:lumMod val="95000"/>
                      </a:schemeClr>
                    </a:solidFill>
                  </a:tcPr>
                </a:tc>
                <a:extLst>
                  <a:ext uri="{0D108BD9-81ED-4DB2-BD59-A6C34878D82A}">
                    <a16:rowId xmlns:a16="http://schemas.microsoft.com/office/drawing/2014/main" val="2500695736"/>
                  </a:ext>
                </a:extLst>
              </a:tr>
            </a:tbl>
          </a:graphicData>
        </a:graphic>
      </p:graphicFrame>
      <p:sp>
        <p:nvSpPr>
          <p:cNvPr id="4" name="TextBox 3">
            <a:extLst>
              <a:ext uri="{FF2B5EF4-FFF2-40B4-BE49-F238E27FC236}">
                <a16:creationId xmlns:a16="http://schemas.microsoft.com/office/drawing/2014/main" id="{FA0F35F5-221F-48F2-ABB7-85842B0661C7}"/>
              </a:ext>
            </a:extLst>
          </p:cNvPr>
          <p:cNvSpPr txBox="1"/>
          <p:nvPr/>
        </p:nvSpPr>
        <p:spPr>
          <a:xfrm>
            <a:off x="0" y="6576009"/>
            <a:ext cx="2178121" cy="261610"/>
          </a:xfrm>
          <a:prstGeom prst="rect">
            <a:avLst/>
          </a:prstGeom>
          <a:noFill/>
        </p:spPr>
        <p:txBody>
          <a:bodyPr wrap="square" rtlCol="0">
            <a:spAutoFit/>
          </a:bodyPr>
          <a:lstStyle/>
          <a:p>
            <a:pPr algn="ctr"/>
            <a:r>
              <a:rPr lang="en-AU" sz="1100" dirty="0">
                <a:latin typeface="HelloWhimsy" panose="02000603000000000000" pitchFamily="2" charset="0"/>
                <a:ea typeface="HelloWhimsy" panose="02000603000000000000" pitchFamily="2" charset="0"/>
              </a:rPr>
              <a:t>Adapted from Ron Ritchhart</a:t>
            </a:r>
          </a:p>
        </p:txBody>
      </p:sp>
      <p:sp>
        <p:nvSpPr>
          <p:cNvPr id="5" name="TextBox 4">
            <a:extLst>
              <a:ext uri="{FF2B5EF4-FFF2-40B4-BE49-F238E27FC236}">
                <a16:creationId xmlns:a16="http://schemas.microsoft.com/office/drawing/2014/main" id="{C44347AB-7DE5-464D-8064-747132E50275}"/>
              </a:ext>
            </a:extLst>
          </p:cNvPr>
          <p:cNvSpPr txBox="1"/>
          <p:nvPr/>
        </p:nvSpPr>
        <p:spPr>
          <a:xfrm>
            <a:off x="11047757" y="6563537"/>
            <a:ext cx="1062050" cy="253916"/>
          </a:xfrm>
          <a:prstGeom prst="rect">
            <a:avLst/>
          </a:prstGeom>
          <a:noFill/>
        </p:spPr>
        <p:txBody>
          <a:bodyPr wrap="square" rtlCol="0">
            <a:spAutoFit/>
          </a:bodyPr>
          <a:lstStyle/>
          <a:p>
            <a:pPr algn="ctr"/>
            <a:r>
              <a:rPr lang="en-AU" sz="105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13081724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A3F16D-B011-4D90-BCB7-97DB91C777FE}"/>
              </a:ext>
            </a:extLst>
          </p:cNvPr>
          <p:cNvSpPr/>
          <p:nvPr/>
        </p:nvSpPr>
        <p:spPr>
          <a:xfrm>
            <a:off x="162851" y="158090"/>
            <a:ext cx="11866297" cy="676276"/>
          </a:xfrm>
          <a:prstGeom prst="roundRect">
            <a:avLst/>
          </a:prstGeom>
          <a:solidFill>
            <a:srgbClr val="0B0C0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AU" sz="4000" dirty="0">
                <a:solidFill>
                  <a:schemeClr val="bg1">
                    <a:lumMod val="95000"/>
                  </a:schemeClr>
                </a:solidFill>
                <a:latin typeface="DP Ohlala" panose="02000603000000000000" pitchFamily="2" charset="0"/>
              </a:rPr>
              <a:t>Think Puzzle Sort - Thinking Routine</a:t>
            </a:r>
            <a:endParaRPr lang="en-AU" sz="4000" dirty="0"/>
          </a:p>
        </p:txBody>
      </p:sp>
      <p:graphicFrame>
        <p:nvGraphicFramePr>
          <p:cNvPr id="3" name="Table 2">
            <a:extLst>
              <a:ext uri="{FF2B5EF4-FFF2-40B4-BE49-F238E27FC236}">
                <a16:creationId xmlns:a16="http://schemas.microsoft.com/office/drawing/2014/main" id="{A10F12B2-2891-4E82-BE58-C10E1F6DA268}"/>
              </a:ext>
            </a:extLst>
          </p:cNvPr>
          <p:cNvGraphicFramePr>
            <a:graphicFrameLocks noGrp="1"/>
          </p:cNvGraphicFramePr>
          <p:nvPr>
            <p:extLst>
              <p:ext uri="{D42A27DB-BD31-4B8C-83A1-F6EECF244321}">
                <p14:modId xmlns:p14="http://schemas.microsoft.com/office/powerpoint/2010/main" val="1806678123"/>
              </p:ext>
            </p:extLst>
          </p:nvPr>
        </p:nvGraphicFramePr>
        <p:xfrm>
          <a:off x="162851" y="956930"/>
          <a:ext cx="11866296" cy="5606607"/>
        </p:xfrm>
        <a:graphic>
          <a:graphicData uri="http://schemas.openxmlformats.org/drawingml/2006/table">
            <a:tbl>
              <a:tblPr firstRow="1" bandRow="1">
                <a:tableStyleId>{5C22544A-7EE6-4342-B048-85BDC9FD1C3A}</a:tableStyleId>
              </a:tblPr>
              <a:tblGrid>
                <a:gridCol w="3955432">
                  <a:extLst>
                    <a:ext uri="{9D8B030D-6E8A-4147-A177-3AD203B41FA5}">
                      <a16:colId xmlns:a16="http://schemas.microsoft.com/office/drawing/2014/main" val="2726906594"/>
                    </a:ext>
                  </a:extLst>
                </a:gridCol>
                <a:gridCol w="3955432">
                  <a:extLst>
                    <a:ext uri="{9D8B030D-6E8A-4147-A177-3AD203B41FA5}">
                      <a16:colId xmlns:a16="http://schemas.microsoft.com/office/drawing/2014/main" val="1313484665"/>
                    </a:ext>
                  </a:extLst>
                </a:gridCol>
                <a:gridCol w="3955432">
                  <a:extLst>
                    <a:ext uri="{9D8B030D-6E8A-4147-A177-3AD203B41FA5}">
                      <a16:colId xmlns:a16="http://schemas.microsoft.com/office/drawing/2014/main" val="788697401"/>
                    </a:ext>
                  </a:extLst>
                </a:gridCol>
              </a:tblGrid>
              <a:tr h="1201062">
                <a:tc>
                  <a:txBody>
                    <a:bodyPr/>
                    <a:lstStyle/>
                    <a:p>
                      <a:pPr algn="ctr"/>
                      <a:r>
                        <a:rPr lang="en-AU" sz="2400" u="sng" dirty="0">
                          <a:solidFill>
                            <a:schemeClr val="tx1"/>
                          </a:solidFill>
                          <a:latin typeface="FSFFatBottom" panose="02000603000000000000" pitchFamily="2" charset="0"/>
                          <a:ea typeface="FSFFatBottom" panose="02000603000000000000" pitchFamily="2" charset="0"/>
                        </a:rPr>
                        <a:t>Think</a:t>
                      </a:r>
                      <a:endParaRPr lang="en-AU" sz="2400" b="0" u="none" dirty="0">
                        <a:solidFill>
                          <a:schemeClr val="tx1"/>
                        </a:solidFill>
                        <a:latin typeface="FSFFatBottom" panose="02000603000000000000" pitchFamily="2" charset="0"/>
                        <a:ea typeface="FSFFatBottom" panose="02000603000000000000" pitchFamily="2" charset="0"/>
                      </a:endParaRPr>
                    </a:p>
                    <a:p>
                      <a:pPr algn="ctr"/>
                      <a:r>
                        <a:rPr lang="en-AU" sz="1400" b="0" u="none" dirty="0">
                          <a:solidFill>
                            <a:schemeClr val="tx1"/>
                          </a:solidFill>
                          <a:latin typeface="FSFFatBottom" panose="02000603000000000000" pitchFamily="2" charset="0"/>
                          <a:ea typeface="FSFFatBottom" panose="02000603000000000000" pitchFamily="2" charset="0"/>
                        </a:rPr>
                        <a:t>What do you think you know about how plants and animals survive in a range of Australian environments?</a:t>
                      </a:r>
                    </a:p>
                  </a:txBody>
                  <a:tcPr>
                    <a:solidFill>
                      <a:srgbClr val="90CA8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u="sng" dirty="0">
                          <a:solidFill>
                            <a:schemeClr val="tx1"/>
                          </a:solidFill>
                          <a:latin typeface="FSFFatBottom" panose="02000603000000000000" pitchFamily="2" charset="0"/>
                          <a:ea typeface="FSFFatBottom" panose="02000603000000000000" pitchFamily="2" charset="0"/>
                        </a:rPr>
                        <a:t>Puzzle</a:t>
                      </a:r>
                    </a:p>
                    <a:p>
                      <a:pPr algn="ctr"/>
                      <a:r>
                        <a:rPr lang="en-AU" sz="1400" b="0" u="none" dirty="0">
                          <a:solidFill>
                            <a:schemeClr val="tx1"/>
                          </a:solidFill>
                          <a:latin typeface="FSFFatBottom" panose="02000603000000000000" pitchFamily="2" charset="0"/>
                          <a:ea typeface="FSFFatBottom" panose="02000603000000000000" pitchFamily="2" charset="0"/>
                        </a:rPr>
                        <a:t>What puzzles or questions do you have?</a:t>
                      </a:r>
                    </a:p>
                  </a:txBody>
                  <a:tcPr>
                    <a:solidFill>
                      <a:srgbClr val="90CA8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u="sng" dirty="0">
                          <a:solidFill>
                            <a:schemeClr val="tx1"/>
                          </a:solidFill>
                          <a:latin typeface="FSFFatBottom" panose="02000603000000000000" pitchFamily="2" charset="0"/>
                          <a:ea typeface="FSFFatBottom" panose="02000603000000000000" pitchFamily="2" charset="0"/>
                        </a:rPr>
                        <a:t>Sort</a:t>
                      </a:r>
                    </a:p>
                    <a:p>
                      <a:pPr algn="ctr"/>
                      <a:r>
                        <a:rPr lang="en-AU" sz="1400" b="0" u="none" dirty="0">
                          <a:solidFill>
                            <a:schemeClr val="tx1"/>
                          </a:solidFill>
                          <a:latin typeface="FSFFatBottom" panose="02000603000000000000" pitchFamily="2" charset="0"/>
                          <a:ea typeface="FSFFatBottom" panose="02000603000000000000" pitchFamily="2" charset="0"/>
                        </a:rPr>
                        <a:t>How might we group or categorise these questions?</a:t>
                      </a:r>
                    </a:p>
                  </a:txBody>
                  <a:tcPr>
                    <a:solidFill>
                      <a:srgbClr val="90CA8B"/>
                    </a:solidFill>
                  </a:tcPr>
                </a:tc>
                <a:extLst>
                  <a:ext uri="{0D108BD9-81ED-4DB2-BD59-A6C34878D82A}">
                    <a16:rowId xmlns:a16="http://schemas.microsoft.com/office/drawing/2014/main" val="1179184132"/>
                  </a:ext>
                </a:extLst>
              </a:tr>
              <a:tr h="4405545">
                <a:tc>
                  <a:txBody>
                    <a:bodyPr/>
                    <a:lstStyle/>
                    <a:p>
                      <a:endParaRPr lang="en-AU" dirty="0"/>
                    </a:p>
                  </a:txBody>
                  <a:tcPr>
                    <a:solidFill>
                      <a:schemeClr val="bg1">
                        <a:lumMod val="95000"/>
                      </a:schemeClr>
                    </a:solidFill>
                  </a:tcPr>
                </a:tc>
                <a:tc>
                  <a:txBody>
                    <a:bodyPr/>
                    <a:lstStyle/>
                    <a:p>
                      <a:endParaRPr lang="en-AU" dirty="0"/>
                    </a:p>
                  </a:txBody>
                  <a:tcPr>
                    <a:solidFill>
                      <a:schemeClr val="bg1">
                        <a:lumMod val="95000"/>
                      </a:schemeClr>
                    </a:solidFill>
                  </a:tcPr>
                </a:tc>
                <a:tc>
                  <a:txBody>
                    <a:bodyPr/>
                    <a:lstStyle/>
                    <a:p>
                      <a:endParaRPr lang="en-AU" dirty="0"/>
                    </a:p>
                  </a:txBody>
                  <a:tcPr>
                    <a:solidFill>
                      <a:schemeClr val="bg1">
                        <a:lumMod val="95000"/>
                      </a:schemeClr>
                    </a:solidFill>
                  </a:tcPr>
                </a:tc>
                <a:extLst>
                  <a:ext uri="{0D108BD9-81ED-4DB2-BD59-A6C34878D82A}">
                    <a16:rowId xmlns:a16="http://schemas.microsoft.com/office/drawing/2014/main" val="2500695736"/>
                  </a:ext>
                </a:extLst>
              </a:tr>
            </a:tbl>
          </a:graphicData>
        </a:graphic>
      </p:graphicFrame>
      <p:sp>
        <p:nvSpPr>
          <p:cNvPr id="4" name="TextBox 3">
            <a:extLst>
              <a:ext uri="{FF2B5EF4-FFF2-40B4-BE49-F238E27FC236}">
                <a16:creationId xmlns:a16="http://schemas.microsoft.com/office/drawing/2014/main" id="{FA0F35F5-221F-48F2-ABB7-85842B0661C7}"/>
              </a:ext>
            </a:extLst>
          </p:cNvPr>
          <p:cNvSpPr txBox="1"/>
          <p:nvPr/>
        </p:nvSpPr>
        <p:spPr>
          <a:xfrm>
            <a:off x="0" y="6576009"/>
            <a:ext cx="2178121" cy="261610"/>
          </a:xfrm>
          <a:prstGeom prst="rect">
            <a:avLst/>
          </a:prstGeom>
          <a:noFill/>
        </p:spPr>
        <p:txBody>
          <a:bodyPr wrap="square" rtlCol="0">
            <a:spAutoFit/>
          </a:bodyPr>
          <a:lstStyle/>
          <a:p>
            <a:pPr algn="ctr"/>
            <a:r>
              <a:rPr lang="en-AU" sz="1100" dirty="0">
                <a:latin typeface="HelloWhimsy" panose="02000603000000000000" pitchFamily="2" charset="0"/>
                <a:ea typeface="HelloWhimsy" panose="02000603000000000000" pitchFamily="2" charset="0"/>
              </a:rPr>
              <a:t>Adapted from Ron Ritchhart</a:t>
            </a:r>
          </a:p>
        </p:txBody>
      </p:sp>
      <p:sp>
        <p:nvSpPr>
          <p:cNvPr id="5" name="TextBox 4">
            <a:extLst>
              <a:ext uri="{FF2B5EF4-FFF2-40B4-BE49-F238E27FC236}">
                <a16:creationId xmlns:a16="http://schemas.microsoft.com/office/drawing/2014/main" id="{C44347AB-7DE5-464D-8064-747132E50275}"/>
              </a:ext>
            </a:extLst>
          </p:cNvPr>
          <p:cNvSpPr txBox="1"/>
          <p:nvPr/>
        </p:nvSpPr>
        <p:spPr>
          <a:xfrm>
            <a:off x="11047757" y="6563537"/>
            <a:ext cx="1062050" cy="253916"/>
          </a:xfrm>
          <a:prstGeom prst="rect">
            <a:avLst/>
          </a:prstGeom>
          <a:noFill/>
        </p:spPr>
        <p:txBody>
          <a:bodyPr wrap="square" rtlCol="0">
            <a:spAutoFit/>
          </a:bodyPr>
          <a:lstStyle/>
          <a:p>
            <a:pPr algn="ctr"/>
            <a:r>
              <a:rPr lang="en-AU" sz="105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1991255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ADAC31-C4EC-48F6-8A56-7E8EBB4B7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1E43ABB-36F4-4718-B9AC-336D047F9608}"/>
              </a:ext>
            </a:extLst>
          </p:cNvPr>
          <p:cNvSpPr>
            <a:spLocks noGrp="1"/>
          </p:cNvSpPr>
          <p:nvPr>
            <p:ph type="ctrTitle"/>
          </p:nvPr>
        </p:nvSpPr>
        <p:spPr>
          <a:xfrm>
            <a:off x="4273420" y="1706431"/>
            <a:ext cx="7679094" cy="4119016"/>
          </a:xfrm>
        </p:spPr>
        <p:txBody>
          <a:bodyPr>
            <a:normAutofit fontScale="90000"/>
          </a:bodyPr>
          <a:lstStyle/>
          <a:p>
            <a:r>
              <a:rPr lang="en-AU" sz="13300" dirty="0">
                <a:solidFill>
                  <a:srgbClr val="5B4909"/>
                </a:solidFill>
                <a:latin typeface="HelloBrownieBadge" panose="02000603000000000000" pitchFamily="2" charset="0"/>
                <a:ea typeface="HelloBrownieBadge" panose="02000603000000000000" pitchFamily="2" charset="0"/>
              </a:rPr>
              <a:t>Shared Inquiry</a:t>
            </a:r>
            <a:br>
              <a:rPr lang="en-AU" sz="8800" dirty="0">
                <a:solidFill>
                  <a:srgbClr val="510B3A"/>
                </a:solidFill>
                <a:latin typeface="AR DELANEY" panose="02000000000000000000" pitchFamily="2" charset="0"/>
              </a:rPr>
            </a:br>
            <a:r>
              <a:rPr lang="en-AU" sz="6600" dirty="0">
                <a:solidFill>
                  <a:srgbClr val="C9B510"/>
                </a:solidFill>
                <a:latin typeface="FSFFatBottom" panose="02000603000000000000" pitchFamily="2" charset="0"/>
                <a:ea typeface="FSFFatBottom" panose="02000603000000000000" pitchFamily="2" charset="0"/>
              </a:rPr>
              <a:t>Teaching &amp; Learning Sequence</a:t>
            </a:r>
            <a:endParaRPr lang="en-AU" sz="8800" dirty="0">
              <a:solidFill>
                <a:srgbClr val="C9B510"/>
              </a:solidFill>
              <a:latin typeface="FSFFatBottom" panose="02000603000000000000" pitchFamily="2" charset="0"/>
              <a:ea typeface="FSFFatBottom" panose="02000603000000000000" pitchFamily="2" charset="0"/>
            </a:endParaRPr>
          </a:p>
        </p:txBody>
      </p:sp>
      <p:pic>
        <p:nvPicPr>
          <p:cNvPr id="9" name="Picture 8">
            <a:extLst>
              <a:ext uri="{FF2B5EF4-FFF2-40B4-BE49-F238E27FC236}">
                <a16:creationId xmlns:a16="http://schemas.microsoft.com/office/drawing/2014/main" id="{02F838ED-D708-43FB-BDAF-8BE8BAD3748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561" l="2210" r="100000">
                        <a14:foregroundMark x1="38674" y1="6341" x2="38674" y2="6341"/>
                        <a14:foregroundMark x1="24309" y1="16585" x2="24309" y2="16585"/>
                        <a14:foregroundMark x1="16022" y1="27317" x2="16022" y2="27317"/>
                      </a14:backgroundRemoval>
                    </a14:imgEffect>
                  </a14:imgLayer>
                </a14:imgProps>
              </a:ext>
            </a:extLst>
          </a:blip>
          <a:stretch>
            <a:fillRect/>
          </a:stretch>
        </p:blipFill>
        <p:spPr>
          <a:xfrm>
            <a:off x="0" y="5608212"/>
            <a:ext cx="1103472" cy="1249788"/>
          </a:xfrm>
          <a:prstGeom prst="rect">
            <a:avLst/>
          </a:prstGeom>
        </p:spPr>
      </p:pic>
    </p:spTree>
    <p:extLst>
      <p:ext uri="{BB962C8B-B14F-4D97-AF65-F5344CB8AC3E}">
        <p14:creationId xmlns:p14="http://schemas.microsoft.com/office/powerpoint/2010/main" val="22626199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A2E49F-FC96-41BD-8C68-003330CCA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1A05B4-AFCA-471E-BB18-708AA531F38E}"/>
              </a:ext>
            </a:extLst>
          </p:cNvPr>
          <p:cNvSpPr>
            <a:spLocks noGrp="1"/>
          </p:cNvSpPr>
          <p:nvPr>
            <p:ph type="title"/>
          </p:nvPr>
        </p:nvSpPr>
        <p:spPr>
          <a:xfrm>
            <a:off x="359595" y="297952"/>
            <a:ext cx="11486507" cy="6256960"/>
          </a:xfrm>
          <a:prstGeom prst="roundRect">
            <a:avLst/>
          </a:prstGeom>
          <a:solidFill>
            <a:schemeClr val="bg1">
              <a:alpha val="44000"/>
            </a:schemeClr>
          </a:solidFill>
          <a:effectLst>
            <a:softEdge rad="63500"/>
          </a:effectLst>
        </p:spPr>
        <p:txBody>
          <a:bodyPr anchor="ctr">
            <a:normAutofit fontScale="90000"/>
          </a:bodyPr>
          <a:lstStyle/>
          <a:p>
            <a:pPr algn="ctr"/>
            <a:r>
              <a:rPr lang="en-AU" sz="8900" dirty="0">
                <a:latin typeface="FSFFatBottom" panose="02000603000000000000" pitchFamily="2" charset="0"/>
                <a:ea typeface="FSFFatBottom" panose="02000603000000000000" pitchFamily="2" charset="0"/>
              </a:rPr>
              <a:t>How do the structural and behavioural features of living things support survival?</a:t>
            </a:r>
          </a:p>
        </p:txBody>
      </p:sp>
      <p:sp>
        <p:nvSpPr>
          <p:cNvPr id="6" name="TextBox 5">
            <a:extLst>
              <a:ext uri="{FF2B5EF4-FFF2-40B4-BE49-F238E27FC236}">
                <a16:creationId xmlns:a16="http://schemas.microsoft.com/office/drawing/2014/main" id="{6C2D9BD1-4417-4272-965C-2BFBDABC699D}"/>
              </a:ext>
            </a:extLst>
          </p:cNvPr>
          <p:cNvSpPr txBox="1"/>
          <p:nvPr/>
        </p:nvSpPr>
        <p:spPr>
          <a:xfrm>
            <a:off x="5612991" y="6013959"/>
            <a:ext cx="979714" cy="461665"/>
          </a:xfrm>
          <a:prstGeom prst="rect">
            <a:avLst/>
          </a:prstGeom>
          <a:noFill/>
        </p:spPr>
        <p:txBody>
          <a:bodyPr wrap="square" rtlCol="0">
            <a:spAutoFit/>
          </a:bodyPr>
          <a:lstStyle/>
          <a:p>
            <a:pPr algn="ctr"/>
            <a:r>
              <a:rPr lang="en-AU" sz="120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1959917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A2E49F-FC96-41BD-8C68-003330CCA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1A05B4-AFCA-471E-BB18-708AA531F38E}"/>
              </a:ext>
            </a:extLst>
          </p:cNvPr>
          <p:cNvSpPr>
            <a:spLocks noGrp="1"/>
          </p:cNvSpPr>
          <p:nvPr>
            <p:ph type="title"/>
          </p:nvPr>
        </p:nvSpPr>
        <p:spPr>
          <a:xfrm>
            <a:off x="359595" y="297952"/>
            <a:ext cx="11486507" cy="6256960"/>
          </a:xfrm>
          <a:prstGeom prst="roundRect">
            <a:avLst/>
          </a:prstGeom>
          <a:solidFill>
            <a:schemeClr val="bg1">
              <a:alpha val="44000"/>
            </a:schemeClr>
          </a:solidFill>
          <a:effectLst>
            <a:softEdge rad="63500"/>
          </a:effectLst>
        </p:spPr>
        <p:txBody>
          <a:bodyPr anchor="ctr">
            <a:normAutofit/>
          </a:bodyPr>
          <a:lstStyle/>
          <a:p>
            <a:pPr algn="ctr"/>
            <a:r>
              <a:rPr lang="en-AU" sz="8900" dirty="0">
                <a:latin typeface="FSFFatBottom" panose="02000603000000000000" pitchFamily="2" charset="0"/>
                <a:ea typeface="FSFFatBottom" panose="02000603000000000000" pitchFamily="2" charset="0"/>
              </a:rPr>
              <a:t>How do physical conditions affect the survival of living things?</a:t>
            </a:r>
            <a:endParaRPr lang="en-AU" dirty="0">
              <a:latin typeface="FSFFatBottom" panose="02000603000000000000" pitchFamily="2" charset="0"/>
              <a:ea typeface="FSFFatBottom" panose="02000603000000000000" pitchFamily="2" charset="0"/>
            </a:endParaRPr>
          </a:p>
        </p:txBody>
      </p:sp>
      <p:sp>
        <p:nvSpPr>
          <p:cNvPr id="6" name="TextBox 5">
            <a:extLst>
              <a:ext uri="{FF2B5EF4-FFF2-40B4-BE49-F238E27FC236}">
                <a16:creationId xmlns:a16="http://schemas.microsoft.com/office/drawing/2014/main" id="{6C2D9BD1-4417-4272-965C-2BFBDABC699D}"/>
              </a:ext>
            </a:extLst>
          </p:cNvPr>
          <p:cNvSpPr txBox="1"/>
          <p:nvPr/>
        </p:nvSpPr>
        <p:spPr>
          <a:xfrm>
            <a:off x="5612991" y="6013959"/>
            <a:ext cx="979714" cy="461665"/>
          </a:xfrm>
          <a:prstGeom prst="rect">
            <a:avLst/>
          </a:prstGeom>
          <a:noFill/>
        </p:spPr>
        <p:txBody>
          <a:bodyPr wrap="square" rtlCol="0">
            <a:spAutoFit/>
          </a:bodyPr>
          <a:lstStyle/>
          <a:p>
            <a:pPr algn="ctr"/>
            <a:r>
              <a:rPr lang="en-AU" sz="120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3163496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B8F0-1EFC-4742-B797-79F85C3CC419}"/>
              </a:ext>
            </a:extLst>
          </p:cNvPr>
          <p:cNvSpPr>
            <a:spLocks noGrp="1"/>
          </p:cNvSpPr>
          <p:nvPr>
            <p:ph type="title"/>
          </p:nvPr>
        </p:nvSpPr>
        <p:spPr>
          <a:xfrm>
            <a:off x="1801582" y="131445"/>
            <a:ext cx="10217697" cy="782955"/>
          </a:xfrm>
        </p:spPr>
        <p:txBody>
          <a:bodyPr>
            <a:normAutofit fontScale="90000"/>
          </a:bodyPr>
          <a:lstStyle/>
          <a:p>
            <a:pPr algn="ctr"/>
            <a:r>
              <a:rPr lang="en-AU" sz="5400" b="1" dirty="0">
                <a:blipFill dpi="0" rotWithShape="1">
                  <a:blip r:embed="rId3"/>
                  <a:srcRect/>
                  <a:stretch>
                    <a:fillRect/>
                  </a:stretch>
                </a:blipFill>
                <a:latin typeface="HelloFirstieBig" panose="02000603000000000000" pitchFamily="2" charset="0"/>
                <a:ea typeface="HelloFirstieBig" panose="02000603000000000000" pitchFamily="2" charset="0"/>
              </a:rPr>
              <a:t>Categorising Plants</a:t>
            </a:r>
            <a:endParaRPr lang="en-AU" sz="5400" dirty="0"/>
          </a:p>
        </p:txBody>
      </p:sp>
      <p:sp>
        <p:nvSpPr>
          <p:cNvPr id="4" name="Content Placeholder 3">
            <a:extLst>
              <a:ext uri="{FF2B5EF4-FFF2-40B4-BE49-F238E27FC236}">
                <a16:creationId xmlns:a16="http://schemas.microsoft.com/office/drawing/2014/main" id="{9F74966E-3893-48C6-970B-8A8C0794C043}"/>
              </a:ext>
            </a:extLst>
          </p:cNvPr>
          <p:cNvSpPr>
            <a:spLocks noGrp="1"/>
          </p:cNvSpPr>
          <p:nvPr>
            <p:ph sz="half" idx="2"/>
          </p:nvPr>
        </p:nvSpPr>
        <p:spPr>
          <a:xfrm>
            <a:off x="1801582" y="1043305"/>
            <a:ext cx="10217696" cy="782955"/>
          </a:xfrm>
        </p:spPr>
        <p:txBody>
          <a:bodyPr>
            <a:normAutofit fontScale="70000" lnSpcReduction="20000"/>
          </a:bodyPr>
          <a:lstStyle/>
          <a:p>
            <a:pPr marL="0" indent="0">
              <a:buNone/>
            </a:pPr>
            <a:r>
              <a:rPr lang="en-AU" dirty="0">
                <a:latin typeface="FSFFatBottom" panose="02000603000000000000" pitchFamily="2" charset="0"/>
                <a:ea typeface="FSFFatBottom" panose="02000603000000000000" pitchFamily="2" charset="0"/>
              </a:rPr>
              <a:t>Examine the images of these plants that live in different environments around Australia. Sort and classify the plants, explaining the specific features and why you grouped them that way.</a:t>
            </a:r>
          </a:p>
        </p:txBody>
      </p:sp>
      <p:grpSp>
        <p:nvGrpSpPr>
          <p:cNvPr id="6" name="Group 5">
            <a:extLst>
              <a:ext uri="{FF2B5EF4-FFF2-40B4-BE49-F238E27FC236}">
                <a16:creationId xmlns:a16="http://schemas.microsoft.com/office/drawing/2014/main" id="{3F7F11B5-6B0D-497B-83DF-E5E3017E4117}"/>
              </a:ext>
            </a:extLst>
          </p:cNvPr>
          <p:cNvGrpSpPr/>
          <p:nvPr/>
        </p:nvGrpSpPr>
        <p:grpSpPr>
          <a:xfrm>
            <a:off x="0" y="0"/>
            <a:ext cx="1676400" cy="6858000"/>
            <a:chOff x="0" y="0"/>
            <a:chExt cx="1676400" cy="6858000"/>
          </a:xfrm>
        </p:grpSpPr>
        <p:pic>
          <p:nvPicPr>
            <p:cNvPr id="7" name="Picture 6">
              <a:extLst>
                <a:ext uri="{FF2B5EF4-FFF2-40B4-BE49-F238E27FC236}">
                  <a16:creationId xmlns:a16="http://schemas.microsoft.com/office/drawing/2014/main" id="{3B3E4AE7-F0C9-40A5-BACF-F2A0A3AF6858}"/>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8" name="Rectangle 7">
              <a:extLst>
                <a:ext uri="{FF2B5EF4-FFF2-40B4-BE49-F238E27FC236}">
                  <a16:creationId xmlns:a16="http://schemas.microsoft.com/office/drawing/2014/main" id="{38F9CF58-C904-4AB7-89EB-D73BBDE7D91F}"/>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0D4D09CF-3C5B-4CD3-B944-EEF5749C9552}"/>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 name="TextBox 9">
            <a:extLst>
              <a:ext uri="{FF2B5EF4-FFF2-40B4-BE49-F238E27FC236}">
                <a16:creationId xmlns:a16="http://schemas.microsoft.com/office/drawing/2014/main" id="{27F7327F-08B2-404B-9577-5D9FB72F1797}"/>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2050" name="Picture 2" descr="https://lh4.googleusercontent.com/VHDDnnKmz7Zt2LWtgMN1AfpYnGpAv0vVZpSfoidyDqas4F46Iho4Hr16ptv1SZ0RSv3uytZsfCRAD_RfyJGMssbhQh-Gfr98mFoKkLVM5DTLG7MW2y7fqWNOoHlaezGCvYkUdlE_">
            <a:extLst>
              <a:ext uri="{FF2B5EF4-FFF2-40B4-BE49-F238E27FC236}">
                <a16:creationId xmlns:a16="http://schemas.microsoft.com/office/drawing/2014/main" id="{CF64EA46-42E8-44CD-848E-2ADD855A2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862" y="1955164"/>
            <a:ext cx="19907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6.googleusercontent.com/frs3vuhF5YpNKL9bjYrO0UXWet087BztZVsYP4EJHtwgETzqpBBYHalRjHcdfFYxlnSUGpCFpchNyL-db-mmYeB49djUehX_U7FOel8MgolIjXv1r6CEIxoPhqOBilNJlFcYbCf0">
            <a:extLst>
              <a:ext uri="{FF2B5EF4-FFF2-40B4-BE49-F238E27FC236}">
                <a16:creationId xmlns:a16="http://schemas.microsoft.com/office/drawing/2014/main" id="{8917C090-5B6A-46CC-AD4A-ACAB1FD40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1582" y="4914582"/>
            <a:ext cx="135255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4.googleusercontent.com/Nizbku3GkkAMzn45bmGHt6RfISyQCe8txEFXcUV_uubCs7emJV1OPKDcG-yo7NEouPpuaapb8CdkzvfJY4jCCXWcGGqSx-c1WD-afl5FMAwBMYfJE5zOS261Vp4jajgoj-D9EToK">
            <a:extLst>
              <a:ext uri="{FF2B5EF4-FFF2-40B4-BE49-F238E27FC236}">
                <a16:creationId xmlns:a16="http://schemas.microsoft.com/office/drawing/2014/main" id="{D2F0703A-3DED-4DC6-A8C8-555F79FF9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919" y="2702876"/>
            <a:ext cx="2019300" cy="12668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6.googleusercontent.com/FoAC7kO_riOCT_-DOXXL7E2MOGTujwwts_AFIFMmxWK5Kx5DuBDVvdkdxOyERytJOORg4V7apPPdUZ160EbL4w5JC5eGa-jClaGVwHVd2qPT1dtodGSncWjygYDKC5SgX-qRnJGl">
            <a:extLst>
              <a:ext uri="{FF2B5EF4-FFF2-40B4-BE49-F238E27FC236}">
                <a16:creationId xmlns:a16="http://schemas.microsoft.com/office/drawing/2014/main" id="{BEEB858C-53C2-46BF-889A-0DD0CDEEF4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7718" y="5313998"/>
            <a:ext cx="18383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lh3.googleusercontent.com/ibTQEkeDFCectYgx9LDdfFJKQpEwaIk-o8sc7tHsA_GfhTEOeda0aCPobcs28It6Nmg_EnGNPzVUuFNQThb5G2LOJDoNSiU6YYnxBCjsRp0unSN5maTfJkR6mn8kLJNqfQsQpnpC">
            <a:extLst>
              <a:ext uri="{FF2B5EF4-FFF2-40B4-BE49-F238E27FC236}">
                <a16:creationId xmlns:a16="http://schemas.microsoft.com/office/drawing/2014/main" id="{494C91B4-B818-47ED-842B-53A3090E9D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09138" y="1881188"/>
            <a:ext cx="1371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lh6.googleusercontent.com/OI37q8-3KGj0X_CLNXncK9IxfwkXsGxMnKjotc1-qrJl3DLT7v1bY1YGIjo3UJxgQL7RAvk2R6V5EGUgHxzwK9YTD-AL9l13vECh6ec0J-vxMt8366g13brJxhsrszJJB88uRd-p">
            <a:extLst>
              <a:ext uri="{FF2B5EF4-FFF2-40B4-BE49-F238E27FC236}">
                <a16:creationId xmlns:a16="http://schemas.microsoft.com/office/drawing/2014/main" id="{D31170AB-5DC4-4B5C-997B-22C404E817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2693" y="1731247"/>
            <a:ext cx="15621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lh3.googleusercontent.com/TK6cHirk751G2WqZLAiIehYq-3DLcekD33fVeBUCIsJCHoHUV5EhuknHyp7ex1KxcP3gDG7DrBWPMWcjp6w-PP_OrIIMSnCRuT1NVQszHlInjl0HfHSIihXsgj5RHOtfgz3H0q6e">
            <a:extLst>
              <a:ext uri="{FF2B5EF4-FFF2-40B4-BE49-F238E27FC236}">
                <a16:creationId xmlns:a16="http://schemas.microsoft.com/office/drawing/2014/main" id="{35C8F575-9B34-47C5-B5F9-792868C7C9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09330" y="4062413"/>
            <a:ext cx="21621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lh6.googleusercontent.com/K4luViduu9o6EywQWjpJ-5T60dybL1n7XWiEsU69XVLClT3lClE_UYZjiVsiHRMBzMbJImeKp5NpBTajRqLdD8w7DrScJzQgRhFYfBSbkoNBS1dDn6Noux7IvVNKtWU0LejqTujL">
            <a:extLst>
              <a:ext uri="{FF2B5EF4-FFF2-40B4-BE49-F238E27FC236}">
                <a16:creationId xmlns:a16="http://schemas.microsoft.com/office/drawing/2014/main" id="{42DAF2F8-1A0A-46B7-B8AC-DF36414405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81633" y="3665059"/>
            <a:ext cx="15811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lh3.googleusercontent.com/Hn1k_NIzUFD-jkkvbXxws9TwBhGi8b6H5RvCHFOXtxN3cORlmlEuxYlEC517nw76WTlyEkxeW9F3u2CxozRh56Z3BmgPIGw6ipHCyTTZ4mS_QSRRWC6LyZGZOeYYTxmNzX54zQJf">
            <a:extLst>
              <a:ext uri="{FF2B5EF4-FFF2-40B4-BE49-F238E27FC236}">
                <a16:creationId xmlns:a16="http://schemas.microsoft.com/office/drawing/2014/main" id="{D93E6F60-F46E-4128-AEBB-E3D807E936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75597" y="4466431"/>
            <a:ext cx="1990725" cy="14954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1738CC5-F6E8-4B7B-AC70-4792D63E0A56}"/>
              </a:ext>
            </a:extLst>
          </p:cNvPr>
          <p:cNvSpPr txBox="1"/>
          <p:nvPr/>
        </p:nvSpPr>
        <p:spPr>
          <a:xfrm>
            <a:off x="5628640" y="6588055"/>
            <a:ext cx="3337682"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a:t>
            </a:r>
            <a:r>
              <a:rPr lang="en-AU" sz="1200" dirty="0">
                <a:latin typeface="FSFFatBottom" panose="02000603000000000000" pitchFamily="2" charset="0"/>
                <a:ea typeface="FSFFatBottom" panose="02000603000000000000" pitchFamily="2" charset="0"/>
                <a:hlinkClick r:id="rId13"/>
              </a:rPr>
              <a:t>Oakhill Drive Public School unit</a:t>
            </a:r>
            <a:endParaRPr lang="en-AU" sz="1200" dirty="0">
              <a:latin typeface="FSFFatBottom" panose="02000603000000000000" pitchFamily="2" charset="0"/>
              <a:ea typeface="FSFFatBottom" panose="02000603000000000000" pitchFamily="2" charset="0"/>
            </a:endParaRPr>
          </a:p>
        </p:txBody>
      </p:sp>
    </p:spTree>
    <p:extLst>
      <p:ext uri="{BB962C8B-B14F-4D97-AF65-F5344CB8AC3E}">
        <p14:creationId xmlns:p14="http://schemas.microsoft.com/office/powerpoint/2010/main" val="332282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Key Terms</a:t>
            </a:r>
            <a:endParaRPr lang="en-AU" sz="6000" dirty="0"/>
          </a:p>
        </p:txBody>
      </p:sp>
      <p:sp>
        <p:nvSpPr>
          <p:cNvPr id="3" name="Content Placeholder 2">
            <a:extLst>
              <a:ext uri="{FF2B5EF4-FFF2-40B4-BE49-F238E27FC236}">
                <a16:creationId xmlns:a16="http://schemas.microsoft.com/office/drawing/2014/main" id="{2EAF61FA-E86B-469C-91F7-8025805DB9D5}"/>
              </a:ext>
            </a:extLst>
          </p:cNvPr>
          <p:cNvSpPr>
            <a:spLocks noGrp="1"/>
          </p:cNvSpPr>
          <p:nvPr>
            <p:ph idx="1"/>
          </p:nvPr>
        </p:nvSpPr>
        <p:spPr>
          <a:xfrm>
            <a:off x="1884278" y="1486534"/>
            <a:ext cx="10074042" cy="5026026"/>
          </a:xfrm>
        </p:spPr>
        <p:txBody>
          <a:bodyPr>
            <a:normAutofit fontScale="92500" lnSpcReduction="20000"/>
          </a:bodyPr>
          <a:lstStyle/>
          <a:p>
            <a:r>
              <a:rPr lang="en-AU" sz="3200" dirty="0">
                <a:latin typeface="FSFFatBottom" panose="02000603000000000000" pitchFamily="2" charset="0"/>
                <a:ea typeface="FSFFatBottom" panose="02000603000000000000" pitchFamily="2" charset="0"/>
              </a:rPr>
              <a:t>Adaptation:</a:t>
            </a:r>
          </a:p>
          <a:p>
            <a:endParaRPr lang="en-AU" sz="3200" dirty="0">
              <a:latin typeface="FSFFatBottom" panose="02000603000000000000" pitchFamily="2" charset="0"/>
              <a:ea typeface="FSFFatBottom" panose="02000603000000000000" pitchFamily="2" charset="0"/>
            </a:endParaRPr>
          </a:p>
          <a:p>
            <a:r>
              <a:rPr lang="en-AU" sz="3200" dirty="0">
                <a:latin typeface="FSFFatBottom" panose="02000603000000000000" pitchFamily="2" charset="0"/>
                <a:ea typeface="FSFFatBottom" panose="02000603000000000000" pitchFamily="2" charset="0"/>
              </a:rPr>
              <a:t>Habitat:</a:t>
            </a:r>
          </a:p>
          <a:p>
            <a:endParaRPr lang="en-AU" sz="3200" dirty="0">
              <a:latin typeface="FSFFatBottom" panose="02000603000000000000" pitchFamily="2" charset="0"/>
              <a:ea typeface="FSFFatBottom" panose="02000603000000000000" pitchFamily="2" charset="0"/>
            </a:endParaRPr>
          </a:p>
          <a:p>
            <a:r>
              <a:rPr lang="en-AU" sz="3200" dirty="0">
                <a:latin typeface="FSFFatBottom" panose="02000603000000000000" pitchFamily="2" charset="0"/>
                <a:ea typeface="FSFFatBottom" panose="02000603000000000000" pitchFamily="2" charset="0"/>
              </a:rPr>
              <a:t>Survival:</a:t>
            </a:r>
          </a:p>
          <a:p>
            <a:pPr marL="0" indent="0">
              <a:buNone/>
            </a:pPr>
            <a:r>
              <a:rPr lang="en-AU" sz="3200" dirty="0">
                <a:latin typeface="FSFFatBottom" panose="02000603000000000000" pitchFamily="2" charset="0"/>
                <a:ea typeface="FSFFatBottom" panose="02000603000000000000" pitchFamily="2" charset="0"/>
              </a:rPr>
              <a:t> </a:t>
            </a:r>
          </a:p>
          <a:p>
            <a:r>
              <a:rPr lang="en-AU" sz="3200" dirty="0">
                <a:latin typeface="FSFFatBottom" panose="02000603000000000000" pitchFamily="2" charset="0"/>
                <a:ea typeface="FSFFatBottom" panose="02000603000000000000" pitchFamily="2" charset="0"/>
              </a:rPr>
              <a:t>Environment:</a:t>
            </a:r>
          </a:p>
          <a:p>
            <a:endParaRPr lang="en-AU" sz="3200" dirty="0">
              <a:latin typeface="FSFFatBottom" panose="02000603000000000000" pitchFamily="2" charset="0"/>
              <a:ea typeface="FSFFatBottom" panose="02000603000000000000" pitchFamily="2" charset="0"/>
            </a:endParaRPr>
          </a:p>
          <a:p>
            <a:r>
              <a:rPr lang="en-AU" sz="3200" dirty="0">
                <a:latin typeface="FSFFatBottom" panose="02000603000000000000" pitchFamily="2" charset="0"/>
                <a:ea typeface="FSFFatBottom" panose="02000603000000000000" pitchFamily="2" charset="0"/>
              </a:rPr>
              <a:t>Impact:</a:t>
            </a:r>
          </a:p>
          <a:p>
            <a:endParaRPr lang="en-AU" sz="3200" dirty="0">
              <a:latin typeface="FSFFatBottom" panose="02000603000000000000" pitchFamily="2" charset="0"/>
              <a:ea typeface="FSFFatBottom" panose="02000603000000000000" pitchFamily="2" charset="0"/>
            </a:endParaRPr>
          </a:p>
          <a:p>
            <a:r>
              <a:rPr lang="en-AU" sz="3200" dirty="0">
                <a:latin typeface="FSFFatBottom" panose="02000603000000000000" pitchFamily="2" charset="0"/>
                <a:ea typeface="FSFFatBottom" panose="02000603000000000000" pitchFamily="2" charset="0"/>
              </a:rPr>
              <a:t>Change:</a:t>
            </a:r>
          </a:p>
        </p:txBody>
      </p:sp>
    </p:spTree>
    <p:extLst>
      <p:ext uri="{BB962C8B-B14F-4D97-AF65-F5344CB8AC3E}">
        <p14:creationId xmlns:p14="http://schemas.microsoft.com/office/powerpoint/2010/main" val="4034852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fontScale="90000"/>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VIDEO: Animal Adaptations</a:t>
            </a:r>
            <a:endParaRPr lang="en-AU" sz="6000" dirty="0"/>
          </a:p>
        </p:txBody>
      </p:sp>
      <p:pic>
        <p:nvPicPr>
          <p:cNvPr id="9" name="Content Placeholder 8">
            <a:hlinkClick r:id="rId4"/>
            <a:extLst>
              <a:ext uri="{FF2B5EF4-FFF2-40B4-BE49-F238E27FC236}">
                <a16:creationId xmlns:a16="http://schemas.microsoft.com/office/drawing/2014/main" id="{2A868623-855C-4206-B9C5-5ACD5455BF9D}"/>
              </a:ext>
            </a:extLst>
          </p:cNvPr>
          <p:cNvPicPr>
            <a:picLocks noGrp="1" noChangeAspect="1"/>
          </p:cNvPicPr>
          <p:nvPr>
            <p:ph idx="1"/>
          </p:nvPr>
        </p:nvPicPr>
        <p:blipFill>
          <a:blip r:embed="rId5"/>
          <a:stretch>
            <a:fillRect/>
          </a:stretch>
        </p:blipFill>
        <p:spPr>
          <a:xfrm>
            <a:off x="2395176" y="1304765"/>
            <a:ext cx="9115425" cy="4714875"/>
          </a:xfrm>
          <a:prstGeom prst="rect">
            <a:avLst/>
          </a:prstGeom>
        </p:spPr>
      </p:pic>
      <p:sp>
        <p:nvSpPr>
          <p:cNvPr id="10" name="TextBox 9">
            <a:extLst>
              <a:ext uri="{FF2B5EF4-FFF2-40B4-BE49-F238E27FC236}">
                <a16:creationId xmlns:a16="http://schemas.microsoft.com/office/drawing/2014/main" id="{96A0A4BD-9AF3-4A05-871C-CC49DC9B3F18}"/>
              </a:ext>
            </a:extLst>
          </p:cNvPr>
          <p:cNvSpPr txBox="1"/>
          <p:nvPr/>
        </p:nvSpPr>
        <p:spPr>
          <a:xfrm>
            <a:off x="6167120" y="6475722"/>
            <a:ext cx="3337682"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a:t>
            </a:r>
            <a:r>
              <a:rPr lang="en-AU" sz="1200" dirty="0">
                <a:latin typeface="FSFFatBottom" panose="02000603000000000000" pitchFamily="2" charset="0"/>
                <a:ea typeface="FSFFatBottom" panose="02000603000000000000" pitchFamily="2" charset="0"/>
                <a:hlinkClick r:id="rId4"/>
              </a:rPr>
              <a:t>Scholastic</a:t>
            </a:r>
            <a:endParaRPr lang="en-AU" sz="1200" dirty="0">
              <a:latin typeface="FSFFatBottom" panose="02000603000000000000" pitchFamily="2" charset="0"/>
              <a:ea typeface="FSFFatBottom" panose="02000603000000000000" pitchFamily="2" charset="0"/>
            </a:endParaRPr>
          </a:p>
        </p:txBody>
      </p:sp>
    </p:spTree>
    <p:extLst>
      <p:ext uri="{BB962C8B-B14F-4D97-AF65-F5344CB8AC3E}">
        <p14:creationId xmlns:p14="http://schemas.microsoft.com/office/powerpoint/2010/main" val="968975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5">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Autofit/>
          </a:bodyPr>
          <a:lstStyle/>
          <a:p>
            <a:pPr algn="ctr"/>
            <a:r>
              <a:rPr lang="en-AU" sz="4800" b="1" dirty="0">
                <a:blipFill dpi="0" rotWithShape="1">
                  <a:blip r:embed="rId5"/>
                  <a:srcRect/>
                  <a:stretch>
                    <a:fillRect/>
                  </a:stretch>
                </a:blipFill>
                <a:latin typeface="HelloFirstieBig" panose="02000603000000000000" pitchFamily="2" charset="0"/>
                <a:ea typeface="HelloFirstieBig" panose="02000603000000000000" pitchFamily="2" charset="0"/>
              </a:rPr>
              <a:t>VIDEO: Adaptations In Action</a:t>
            </a:r>
            <a:endParaRPr lang="en-AU" sz="4800" dirty="0"/>
          </a:p>
        </p:txBody>
      </p:sp>
      <p:sp>
        <p:nvSpPr>
          <p:cNvPr id="10" name="TextBox 9">
            <a:extLst>
              <a:ext uri="{FF2B5EF4-FFF2-40B4-BE49-F238E27FC236}">
                <a16:creationId xmlns:a16="http://schemas.microsoft.com/office/drawing/2014/main" id="{96A0A4BD-9AF3-4A05-871C-CC49DC9B3F18}"/>
              </a:ext>
            </a:extLst>
          </p:cNvPr>
          <p:cNvSpPr txBox="1"/>
          <p:nvPr/>
        </p:nvSpPr>
        <p:spPr>
          <a:xfrm>
            <a:off x="5012001" y="6581001"/>
            <a:ext cx="4460240"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Thought-Provoking Science via </a:t>
            </a:r>
            <a:r>
              <a:rPr lang="en-AU" sz="1200" dirty="0" err="1">
                <a:latin typeface="FSFFatBottom" panose="02000603000000000000" pitchFamily="2" charset="0"/>
                <a:ea typeface="FSFFatBottom" panose="02000603000000000000" pitchFamily="2" charset="0"/>
              </a:rPr>
              <a:t>Scootle</a:t>
            </a:r>
            <a:r>
              <a:rPr lang="en-AU" sz="1200" dirty="0">
                <a:latin typeface="FSFFatBottom" panose="02000603000000000000" pitchFamily="2" charset="0"/>
                <a:ea typeface="FSFFatBottom" panose="02000603000000000000" pitchFamily="2" charset="0"/>
              </a:rPr>
              <a:t> portal</a:t>
            </a:r>
          </a:p>
        </p:txBody>
      </p:sp>
      <p:pic>
        <p:nvPicPr>
          <p:cNvPr id="12" name="Adaptations in action">
            <a:hlinkClick r:id="" action="ppaction://media"/>
            <a:extLst>
              <a:ext uri="{FF2B5EF4-FFF2-40B4-BE49-F238E27FC236}">
                <a16:creationId xmlns:a16="http://schemas.microsoft.com/office/drawing/2014/main" id="{C859FE6B-B738-4AA8-B571-627155C1C1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427641" y="1249680"/>
            <a:ext cx="8932551" cy="4927283"/>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258431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67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A3F16D-B011-4D90-BCB7-97DB91C777FE}"/>
              </a:ext>
            </a:extLst>
          </p:cNvPr>
          <p:cNvSpPr/>
          <p:nvPr/>
        </p:nvSpPr>
        <p:spPr>
          <a:xfrm>
            <a:off x="162851" y="158090"/>
            <a:ext cx="11866297" cy="676276"/>
          </a:xfrm>
          <a:prstGeom prst="roundRect">
            <a:avLst/>
          </a:prstGeom>
          <a:solidFill>
            <a:srgbClr val="0B0C0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AU" sz="4000" dirty="0">
                <a:solidFill>
                  <a:schemeClr val="bg1">
                    <a:lumMod val="95000"/>
                  </a:schemeClr>
                </a:solidFill>
                <a:latin typeface="DP Ohlala" panose="02000603000000000000" pitchFamily="2" charset="0"/>
              </a:rPr>
              <a:t>Explanation Game - Thinking Routine</a:t>
            </a:r>
            <a:endParaRPr lang="en-AU" sz="4000" dirty="0"/>
          </a:p>
        </p:txBody>
      </p:sp>
      <p:graphicFrame>
        <p:nvGraphicFramePr>
          <p:cNvPr id="3" name="Table 2">
            <a:extLst>
              <a:ext uri="{FF2B5EF4-FFF2-40B4-BE49-F238E27FC236}">
                <a16:creationId xmlns:a16="http://schemas.microsoft.com/office/drawing/2014/main" id="{A10F12B2-2891-4E82-BE58-C10E1F6DA268}"/>
              </a:ext>
            </a:extLst>
          </p:cNvPr>
          <p:cNvGraphicFramePr>
            <a:graphicFrameLocks noGrp="1"/>
          </p:cNvGraphicFramePr>
          <p:nvPr>
            <p:extLst>
              <p:ext uri="{D42A27DB-BD31-4B8C-83A1-F6EECF244321}">
                <p14:modId xmlns:p14="http://schemas.microsoft.com/office/powerpoint/2010/main" val="444014085"/>
              </p:ext>
            </p:extLst>
          </p:nvPr>
        </p:nvGraphicFramePr>
        <p:xfrm>
          <a:off x="162851" y="956930"/>
          <a:ext cx="11866296" cy="5606607"/>
        </p:xfrm>
        <a:graphic>
          <a:graphicData uri="http://schemas.openxmlformats.org/drawingml/2006/table">
            <a:tbl>
              <a:tblPr firstRow="1" bandRow="1">
                <a:tableStyleId>{5C22544A-7EE6-4342-B048-85BDC9FD1C3A}</a:tableStyleId>
              </a:tblPr>
              <a:tblGrid>
                <a:gridCol w="3955432">
                  <a:extLst>
                    <a:ext uri="{9D8B030D-6E8A-4147-A177-3AD203B41FA5}">
                      <a16:colId xmlns:a16="http://schemas.microsoft.com/office/drawing/2014/main" val="2726906594"/>
                    </a:ext>
                  </a:extLst>
                </a:gridCol>
                <a:gridCol w="3955432">
                  <a:extLst>
                    <a:ext uri="{9D8B030D-6E8A-4147-A177-3AD203B41FA5}">
                      <a16:colId xmlns:a16="http://schemas.microsoft.com/office/drawing/2014/main" val="1313484665"/>
                    </a:ext>
                  </a:extLst>
                </a:gridCol>
                <a:gridCol w="3955432">
                  <a:extLst>
                    <a:ext uri="{9D8B030D-6E8A-4147-A177-3AD203B41FA5}">
                      <a16:colId xmlns:a16="http://schemas.microsoft.com/office/drawing/2014/main" val="788697401"/>
                    </a:ext>
                  </a:extLst>
                </a:gridCol>
              </a:tblGrid>
              <a:tr h="936917">
                <a:tc>
                  <a:txBody>
                    <a:bodyPr/>
                    <a:lstStyle/>
                    <a:p>
                      <a:pPr algn="ctr"/>
                      <a:r>
                        <a:rPr lang="en-AU" sz="2400" u="sng" dirty="0">
                          <a:solidFill>
                            <a:schemeClr val="tx1"/>
                          </a:solidFill>
                          <a:latin typeface="FSFFatBottom" panose="02000603000000000000" pitchFamily="2" charset="0"/>
                          <a:ea typeface="FSFFatBottom" panose="02000603000000000000" pitchFamily="2" charset="0"/>
                        </a:rPr>
                        <a:t>Name</a:t>
                      </a:r>
                      <a:endParaRPr lang="en-AU" sz="2400" b="0" u="none" dirty="0">
                        <a:solidFill>
                          <a:schemeClr val="tx1"/>
                        </a:solidFill>
                        <a:latin typeface="FSFFatBottom" panose="02000603000000000000" pitchFamily="2" charset="0"/>
                        <a:ea typeface="FSFFatBottom" panose="02000603000000000000" pitchFamily="2" charset="0"/>
                      </a:endParaRPr>
                    </a:p>
                    <a:p>
                      <a:pPr algn="ctr"/>
                      <a:r>
                        <a:rPr lang="en-AU" sz="1400" b="0" u="none" dirty="0">
                          <a:solidFill>
                            <a:schemeClr val="tx1"/>
                          </a:solidFill>
                          <a:latin typeface="FSFFatBottom" panose="02000603000000000000" pitchFamily="2" charset="0"/>
                          <a:ea typeface="FSFFatBottom" panose="02000603000000000000" pitchFamily="2" charset="0"/>
                        </a:rPr>
                        <a:t>What is the adaptation?</a:t>
                      </a:r>
                    </a:p>
                  </a:txBody>
                  <a:tcPr>
                    <a:solidFill>
                      <a:srgbClr val="90CA8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u="sng" dirty="0">
                          <a:solidFill>
                            <a:schemeClr val="tx1"/>
                          </a:solidFill>
                          <a:latin typeface="FSFFatBottom" panose="02000603000000000000" pitchFamily="2" charset="0"/>
                          <a:ea typeface="FSFFatBottom" panose="02000603000000000000" pitchFamily="2" charset="0"/>
                        </a:rPr>
                        <a:t>Explain</a:t>
                      </a:r>
                    </a:p>
                    <a:p>
                      <a:pPr algn="ctr"/>
                      <a:r>
                        <a:rPr lang="en-AU" sz="1400" b="0" u="none" dirty="0">
                          <a:solidFill>
                            <a:schemeClr val="tx1"/>
                          </a:solidFill>
                          <a:latin typeface="FSFFatBottom" panose="02000603000000000000" pitchFamily="2" charset="0"/>
                          <a:ea typeface="FSFFatBottom" panose="02000603000000000000" pitchFamily="2" charset="0"/>
                        </a:rPr>
                        <a:t>How might you describe and explain what this adaptation is?</a:t>
                      </a:r>
                    </a:p>
                  </a:txBody>
                  <a:tcPr>
                    <a:solidFill>
                      <a:srgbClr val="90CA8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u="sng" dirty="0">
                          <a:solidFill>
                            <a:schemeClr val="tx1"/>
                          </a:solidFill>
                          <a:latin typeface="FSFFatBottom" panose="02000603000000000000" pitchFamily="2" charset="0"/>
                          <a:ea typeface="FSFFatBottom" panose="02000603000000000000" pitchFamily="2" charset="0"/>
                        </a:rPr>
                        <a:t>Examples</a:t>
                      </a:r>
                    </a:p>
                    <a:p>
                      <a:pPr algn="ctr"/>
                      <a:r>
                        <a:rPr lang="en-AU" sz="1400" b="0" u="none" dirty="0">
                          <a:solidFill>
                            <a:schemeClr val="tx1"/>
                          </a:solidFill>
                          <a:latin typeface="FSFFatBottom" panose="02000603000000000000" pitchFamily="2" charset="0"/>
                          <a:ea typeface="FSFFatBottom" panose="02000603000000000000" pitchFamily="2" charset="0"/>
                        </a:rPr>
                        <a:t>What examples can you give to support this adaptation?</a:t>
                      </a:r>
                    </a:p>
                  </a:txBody>
                  <a:tcPr>
                    <a:solidFill>
                      <a:srgbClr val="90CA8B"/>
                    </a:solidFill>
                  </a:tcPr>
                </a:tc>
                <a:extLst>
                  <a:ext uri="{0D108BD9-81ED-4DB2-BD59-A6C34878D82A}">
                    <a16:rowId xmlns:a16="http://schemas.microsoft.com/office/drawing/2014/main" val="1179184132"/>
                  </a:ext>
                </a:extLst>
              </a:tr>
              <a:tr h="4669690">
                <a:tc>
                  <a:txBody>
                    <a:bodyPr/>
                    <a:lstStyle/>
                    <a:p>
                      <a:endParaRPr lang="en-AU" dirty="0"/>
                    </a:p>
                  </a:txBody>
                  <a:tcPr>
                    <a:solidFill>
                      <a:schemeClr val="bg1">
                        <a:lumMod val="95000"/>
                      </a:schemeClr>
                    </a:solidFill>
                  </a:tcPr>
                </a:tc>
                <a:tc>
                  <a:txBody>
                    <a:bodyPr/>
                    <a:lstStyle/>
                    <a:p>
                      <a:endParaRPr lang="en-AU" dirty="0"/>
                    </a:p>
                  </a:txBody>
                  <a:tcPr>
                    <a:solidFill>
                      <a:schemeClr val="bg1">
                        <a:lumMod val="95000"/>
                      </a:schemeClr>
                    </a:solidFill>
                  </a:tcPr>
                </a:tc>
                <a:tc>
                  <a:txBody>
                    <a:bodyPr/>
                    <a:lstStyle/>
                    <a:p>
                      <a:endParaRPr lang="en-AU" dirty="0"/>
                    </a:p>
                  </a:txBody>
                  <a:tcPr>
                    <a:solidFill>
                      <a:schemeClr val="bg1">
                        <a:lumMod val="95000"/>
                      </a:schemeClr>
                    </a:solidFill>
                  </a:tcPr>
                </a:tc>
                <a:extLst>
                  <a:ext uri="{0D108BD9-81ED-4DB2-BD59-A6C34878D82A}">
                    <a16:rowId xmlns:a16="http://schemas.microsoft.com/office/drawing/2014/main" val="2500695736"/>
                  </a:ext>
                </a:extLst>
              </a:tr>
            </a:tbl>
          </a:graphicData>
        </a:graphic>
      </p:graphicFrame>
      <p:sp>
        <p:nvSpPr>
          <p:cNvPr id="4" name="TextBox 3">
            <a:extLst>
              <a:ext uri="{FF2B5EF4-FFF2-40B4-BE49-F238E27FC236}">
                <a16:creationId xmlns:a16="http://schemas.microsoft.com/office/drawing/2014/main" id="{FA0F35F5-221F-48F2-ABB7-85842B0661C7}"/>
              </a:ext>
            </a:extLst>
          </p:cNvPr>
          <p:cNvSpPr txBox="1"/>
          <p:nvPr/>
        </p:nvSpPr>
        <p:spPr>
          <a:xfrm>
            <a:off x="0" y="6576009"/>
            <a:ext cx="2178121" cy="261610"/>
          </a:xfrm>
          <a:prstGeom prst="rect">
            <a:avLst/>
          </a:prstGeom>
          <a:noFill/>
        </p:spPr>
        <p:txBody>
          <a:bodyPr wrap="square" rtlCol="0">
            <a:spAutoFit/>
          </a:bodyPr>
          <a:lstStyle/>
          <a:p>
            <a:pPr algn="ctr"/>
            <a:r>
              <a:rPr lang="en-AU" sz="1100" dirty="0">
                <a:latin typeface="HelloWhimsy" panose="02000603000000000000" pitchFamily="2" charset="0"/>
                <a:ea typeface="HelloWhimsy" panose="02000603000000000000" pitchFamily="2" charset="0"/>
              </a:rPr>
              <a:t>Adapted from Ron Ritchhart</a:t>
            </a:r>
          </a:p>
        </p:txBody>
      </p:sp>
      <p:sp>
        <p:nvSpPr>
          <p:cNvPr id="5" name="TextBox 4">
            <a:extLst>
              <a:ext uri="{FF2B5EF4-FFF2-40B4-BE49-F238E27FC236}">
                <a16:creationId xmlns:a16="http://schemas.microsoft.com/office/drawing/2014/main" id="{C44347AB-7DE5-464D-8064-747132E50275}"/>
              </a:ext>
            </a:extLst>
          </p:cNvPr>
          <p:cNvSpPr txBox="1"/>
          <p:nvPr/>
        </p:nvSpPr>
        <p:spPr>
          <a:xfrm>
            <a:off x="11047757" y="6563537"/>
            <a:ext cx="1062050" cy="253916"/>
          </a:xfrm>
          <a:prstGeom prst="rect">
            <a:avLst/>
          </a:prstGeom>
          <a:noFill/>
        </p:spPr>
        <p:txBody>
          <a:bodyPr wrap="square" rtlCol="0">
            <a:spAutoFit/>
          </a:bodyPr>
          <a:lstStyle/>
          <a:p>
            <a:pPr algn="ctr"/>
            <a:r>
              <a:rPr lang="en-AU" sz="105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9849780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63871-4FB8-4DE6-9BD2-FD491448C2F7}"/>
              </a:ext>
            </a:extLst>
          </p:cNvPr>
          <p:cNvSpPr>
            <a:spLocks noGrp="1"/>
          </p:cNvSpPr>
          <p:nvPr>
            <p:ph type="title"/>
          </p:nvPr>
        </p:nvSpPr>
        <p:spPr>
          <a:xfrm>
            <a:off x="1676400" y="105067"/>
            <a:ext cx="10515600" cy="1170060"/>
          </a:xfrm>
        </p:spPr>
        <p:txBody>
          <a:bodyPr>
            <a:normAutofit/>
          </a:bodyPr>
          <a:lstStyle/>
          <a:p>
            <a:pPr algn="ctr"/>
            <a:r>
              <a:rPr lang="en-AU" sz="7200" b="1" dirty="0">
                <a:blipFill dpi="0" rotWithShape="1">
                  <a:blip r:embed="rId2"/>
                  <a:srcRect/>
                  <a:stretch>
                    <a:fillRect/>
                  </a:stretch>
                </a:blipFill>
                <a:latin typeface="HelloFirstieBig" panose="02000603000000000000" pitchFamily="2" charset="0"/>
                <a:ea typeface="HelloFirstieBig" panose="02000603000000000000" pitchFamily="2" charset="0"/>
              </a:rPr>
              <a:t>Unit Overview</a:t>
            </a:r>
          </a:p>
        </p:txBody>
      </p:sp>
      <p:sp>
        <p:nvSpPr>
          <p:cNvPr id="3" name="Content Placeholder 2">
            <a:extLst>
              <a:ext uri="{FF2B5EF4-FFF2-40B4-BE49-F238E27FC236}">
                <a16:creationId xmlns:a16="http://schemas.microsoft.com/office/drawing/2014/main" id="{4BDEE3C8-D402-4E5D-8D1F-063405B5F23E}"/>
              </a:ext>
            </a:extLst>
          </p:cNvPr>
          <p:cNvSpPr>
            <a:spLocks noGrp="1"/>
          </p:cNvSpPr>
          <p:nvPr>
            <p:ph idx="1"/>
          </p:nvPr>
        </p:nvSpPr>
        <p:spPr>
          <a:xfrm>
            <a:off x="2076274" y="1275127"/>
            <a:ext cx="9794148" cy="5352176"/>
          </a:xfrm>
        </p:spPr>
        <p:txBody>
          <a:bodyPr/>
          <a:lstStyle/>
          <a:p>
            <a:pPr marL="0" indent="0" algn="just">
              <a:buNone/>
            </a:pPr>
            <a:r>
              <a:rPr lang="en-AU" dirty="0">
                <a:latin typeface="FSFFatBottom" panose="02000603000000000000" pitchFamily="2" charset="0"/>
                <a:ea typeface="FSFFatBottom" panose="02000603000000000000" pitchFamily="2" charset="0"/>
              </a:rPr>
              <a:t>This unit focuses on the growth and survival of living things and how their adaptations over time suit their environment. This strand further develops students’ knowledge and understanding of the environmental and biological sciences.</a:t>
            </a:r>
          </a:p>
        </p:txBody>
      </p:sp>
      <p:sp>
        <p:nvSpPr>
          <p:cNvPr id="12" name="TextBox 11">
            <a:extLst>
              <a:ext uri="{FF2B5EF4-FFF2-40B4-BE49-F238E27FC236}">
                <a16:creationId xmlns:a16="http://schemas.microsoft.com/office/drawing/2014/main" id="{16819074-B7EF-4867-B9F0-5E06BCF6A80E}"/>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13" name="Rectangle 12">
            <a:extLst>
              <a:ext uri="{FF2B5EF4-FFF2-40B4-BE49-F238E27FC236}">
                <a16:creationId xmlns:a16="http://schemas.microsoft.com/office/drawing/2014/main" id="{AF2EB1E4-933F-42E5-B2B1-C0376A2964F2}"/>
              </a:ext>
            </a:extLst>
          </p:cNvPr>
          <p:cNvSpPr/>
          <p:nvPr/>
        </p:nvSpPr>
        <p:spPr>
          <a:xfrm>
            <a:off x="2076274" y="5357589"/>
            <a:ext cx="10099520" cy="1184940"/>
          </a:xfrm>
          <a:prstGeom prst="rect">
            <a:avLst/>
          </a:prstGeom>
        </p:spPr>
        <p:txBody>
          <a:bodyPr wrap="square">
            <a:spAutoFit/>
          </a:bodyPr>
          <a:lstStyle/>
          <a:p>
            <a:r>
              <a:rPr lang="en-AU" sz="1000" b="1" u="sng" dirty="0">
                <a:solidFill>
                  <a:srgbClr val="0B0C06"/>
                </a:solidFill>
                <a:latin typeface="HelloFirstieBig" panose="02000603000000000000" pitchFamily="2" charset="0"/>
                <a:ea typeface="HelloFirstieBig" panose="02000603000000000000" pitchFamily="2" charset="0"/>
              </a:rPr>
              <a:t>OUTCOMES</a:t>
            </a:r>
          </a:p>
          <a:p>
            <a:r>
              <a:rPr lang="en-AU" sz="1000" b="1" i="1" dirty="0">
                <a:solidFill>
                  <a:srgbClr val="9FD734"/>
                </a:solidFill>
                <a:latin typeface="FSFFatBottom" panose="02000603000000000000" pitchFamily="2" charset="0"/>
                <a:ea typeface="FSFFatBottom" panose="02000603000000000000" pitchFamily="2" charset="0"/>
              </a:rPr>
              <a:t>Working Scientifically </a:t>
            </a:r>
            <a:endParaRPr lang="en-AU" sz="1000" dirty="0">
              <a:solidFill>
                <a:srgbClr val="9FD734"/>
              </a:solidFill>
              <a:latin typeface="FSFFatBottom" panose="02000603000000000000" pitchFamily="2" charset="0"/>
              <a:ea typeface="FSFFatBottom" panose="02000603000000000000" pitchFamily="2" charset="0"/>
            </a:endParaRPr>
          </a:p>
          <a:p>
            <a:r>
              <a:rPr lang="en-AU" sz="1000" b="1" i="1" dirty="0">
                <a:solidFill>
                  <a:srgbClr val="000000"/>
                </a:solidFill>
                <a:latin typeface="FSFFatBottom" panose="02000603000000000000" pitchFamily="2" charset="0"/>
                <a:ea typeface="FSFFatBottom" panose="02000603000000000000" pitchFamily="2" charset="0"/>
              </a:rPr>
              <a:t>ST3-1WS-S </a:t>
            </a:r>
            <a:r>
              <a:rPr lang="en-AU" sz="1000" dirty="0">
                <a:solidFill>
                  <a:srgbClr val="000000"/>
                </a:solidFill>
                <a:latin typeface="FSFFatBottom" panose="02000603000000000000" pitchFamily="2" charset="0"/>
                <a:ea typeface="FSFFatBottom" panose="02000603000000000000" pitchFamily="2" charset="0"/>
              </a:rPr>
              <a:t>plans and conducts scientific investigations to answer testable questions, and collects and summarises data to communicate conclusions </a:t>
            </a:r>
          </a:p>
          <a:p>
            <a:r>
              <a:rPr lang="en-AU" sz="1000" b="1" i="1" dirty="0">
                <a:solidFill>
                  <a:srgbClr val="C9B510"/>
                </a:solidFill>
                <a:latin typeface="FSFFatBottom" panose="02000603000000000000" pitchFamily="2" charset="0"/>
                <a:ea typeface="FSFFatBottom" panose="02000603000000000000" pitchFamily="2" charset="0"/>
              </a:rPr>
              <a:t>Design &amp; Production </a:t>
            </a:r>
            <a:endParaRPr lang="en-AU" sz="1000" dirty="0">
              <a:solidFill>
                <a:srgbClr val="C9B510"/>
              </a:solidFill>
              <a:latin typeface="FSFFatBottom" panose="02000603000000000000" pitchFamily="2" charset="0"/>
              <a:ea typeface="FSFFatBottom" panose="02000603000000000000" pitchFamily="2" charset="0"/>
            </a:endParaRPr>
          </a:p>
          <a:p>
            <a:r>
              <a:rPr lang="en-AU" sz="1000" b="1" dirty="0">
                <a:solidFill>
                  <a:srgbClr val="000000"/>
                </a:solidFill>
                <a:latin typeface="FSFFatBottom" panose="02000603000000000000" pitchFamily="2" charset="0"/>
                <a:ea typeface="FSFFatBottom" panose="02000603000000000000" pitchFamily="2" charset="0"/>
              </a:rPr>
              <a:t>ST3-2DP-T </a:t>
            </a:r>
            <a:r>
              <a:rPr lang="en-AU" sz="1000" dirty="0">
                <a:solidFill>
                  <a:srgbClr val="000000"/>
                </a:solidFill>
                <a:latin typeface="FSFFatBottom" panose="02000603000000000000" pitchFamily="2" charset="0"/>
                <a:ea typeface="FSFFatBottom" panose="02000603000000000000" pitchFamily="2" charset="0"/>
              </a:rPr>
              <a:t>plans and uses materials, tools and equipment to develop solutions for a need or opportunity </a:t>
            </a:r>
          </a:p>
          <a:p>
            <a:r>
              <a:rPr lang="en-AU" sz="1000" b="1" i="1" dirty="0">
                <a:solidFill>
                  <a:srgbClr val="5B4909"/>
                </a:solidFill>
                <a:latin typeface="FSFFatBottom" panose="02000603000000000000" pitchFamily="2" charset="0"/>
                <a:ea typeface="FSFFatBottom" panose="02000603000000000000" pitchFamily="2" charset="0"/>
              </a:rPr>
              <a:t>Living World </a:t>
            </a:r>
            <a:endParaRPr lang="en-AU" sz="1000" dirty="0">
              <a:solidFill>
                <a:srgbClr val="5B4909"/>
              </a:solidFill>
              <a:latin typeface="FSFFatBottom" panose="02000603000000000000" pitchFamily="2" charset="0"/>
              <a:ea typeface="FSFFatBottom" panose="02000603000000000000" pitchFamily="2" charset="0"/>
            </a:endParaRPr>
          </a:p>
          <a:p>
            <a:r>
              <a:rPr lang="en-AU" sz="1000" b="1" dirty="0">
                <a:solidFill>
                  <a:srgbClr val="000000"/>
                </a:solidFill>
                <a:latin typeface="FSFFatBottom" panose="02000603000000000000" pitchFamily="2" charset="0"/>
                <a:ea typeface="FSFFatBottom" panose="02000603000000000000" pitchFamily="2" charset="0"/>
              </a:rPr>
              <a:t>ST3-4LW-S  </a:t>
            </a:r>
            <a:r>
              <a:rPr lang="en-AU" sz="1000" dirty="0">
                <a:solidFill>
                  <a:srgbClr val="000000"/>
                </a:solidFill>
                <a:latin typeface="FSFFatBottom" panose="02000603000000000000" pitchFamily="2" charset="0"/>
                <a:ea typeface="FSFFatBottom" panose="02000603000000000000" pitchFamily="2" charset="0"/>
              </a:rPr>
              <a:t>examines how the environment affects the growth, survival and adaptation of living things</a:t>
            </a:r>
            <a:endParaRPr lang="en-AU" sz="1100" dirty="0">
              <a:solidFill>
                <a:srgbClr val="000000"/>
              </a:solidFill>
              <a:latin typeface="Arial" panose="020B0604020202020204" pitchFamily="34" charset="0"/>
            </a:endParaRPr>
          </a:p>
        </p:txBody>
      </p:sp>
      <p:grpSp>
        <p:nvGrpSpPr>
          <p:cNvPr id="16" name="Group 15">
            <a:extLst>
              <a:ext uri="{FF2B5EF4-FFF2-40B4-BE49-F238E27FC236}">
                <a16:creationId xmlns:a16="http://schemas.microsoft.com/office/drawing/2014/main" id="{17F39068-81C3-4097-925F-357510B889E7}"/>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409BD28-61B8-4EA9-830F-B72D418E6A9F}"/>
                </a:ext>
              </a:extLst>
            </p:cNvPr>
            <p:cNvPicPr>
              <a:picLocks noChangeAspect="1"/>
            </p:cNvPicPr>
            <p:nvPr/>
          </p:nvPicPr>
          <p:blipFill rotWithShape="1">
            <a:blip r:embed="rId2">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2720847B-175D-478B-A7AD-1D74717C26DB}"/>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CAF2F7BC-94C1-4A31-A530-4B521E1E0C13}"/>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4" name="Picture 3">
            <a:hlinkClick r:id="rId3"/>
            <a:extLst>
              <a:ext uri="{FF2B5EF4-FFF2-40B4-BE49-F238E27FC236}">
                <a16:creationId xmlns:a16="http://schemas.microsoft.com/office/drawing/2014/main" id="{E2F03973-B55A-4AB9-A84A-8CE66A3CC4EF}"/>
              </a:ext>
            </a:extLst>
          </p:cNvPr>
          <p:cNvPicPr>
            <a:picLocks noChangeAspect="1"/>
          </p:cNvPicPr>
          <p:nvPr/>
        </p:nvPicPr>
        <p:blipFill>
          <a:blip r:embed="rId4"/>
          <a:stretch>
            <a:fillRect/>
          </a:stretch>
        </p:blipFill>
        <p:spPr>
          <a:xfrm>
            <a:off x="8510793" y="3001141"/>
            <a:ext cx="3281333" cy="2356448"/>
          </a:xfrm>
          <a:prstGeom prst="rect">
            <a:avLst/>
          </a:prstGeom>
        </p:spPr>
      </p:pic>
    </p:spTree>
    <p:extLst>
      <p:ext uri="{BB962C8B-B14F-4D97-AF65-F5344CB8AC3E}">
        <p14:creationId xmlns:p14="http://schemas.microsoft.com/office/powerpoint/2010/main" val="2673156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A3F16D-B011-4D90-BCB7-97DB91C777FE}"/>
              </a:ext>
            </a:extLst>
          </p:cNvPr>
          <p:cNvSpPr/>
          <p:nvPr/>
        </p:nvSpPr>
        <p:spPr>
          <a:xfrm>
            <a:off x="162851" y="737019"/>
            <a:ext cx="11866297" cy="676276"/>
          </a:xfrm>
          <a:prstGeom prst="roundRect">
            <a:avLst/>
          </a:prstGeom>
          <a:solidFill>
            <a:srgbClr val="0B0C0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AU" sz="4000" dirty="0">
                <a:solidFill>
                  <a:schemeClr val="bg1">
                    <a:lumMod val="95000"/>
                  </a:schemeClr>
                </a:solidFill>
                <a:latin typeface="DP Ohlala" panose="02000603000000000000" pitchFamily="2" charset="0"/>
              </a:rPr>
              <a:t>3, 2, 1 Bridge - Thinking Routine</a:t>
            </a:r>
            <a:endParaRPr lang="en-AU" sz="4000" dirty="0"/>
          </a:p>
        </p:txBody>
      </p:sp>
      <p:graphicFrame>
        <p:nvGraphicFramePr>
          <p:cNvPr id="3" name="Table 2">
            <a:extLst>
              <a:ext uri="{FF2B5EF4-FFF2-40B4-BE49-F238E27FC236}">
                <a16:creationId xmlns:a16="http://schemas.microsoft.com/office/drawing/2014/main" id="{A10F12B2-2891-4E82-BE58-C10E1F6DA268}"/>
              </a:ext>
            </a:extLst>
          </p:cNvPr>
          <p:cNvGraphicFramePr>
            <a:graphicFrameLocks noGrp="1"/>
          </p:cNvGraphicFramePr>
          <p:nvPr>
            <p:extLst>
              <p:ext uri="{D42A27DB-BD31-4B8C-83A1-F6EECF244321}">
                <p14:modId xmlns:p14="http://schemas.microsoft.com/office/powerpoint/2010/main" val="62723"/>
              </p:ext>
            </p:extLst>
          </p:nvPr>
        </p:nvGraphicFramePr>
        <p:xfrm>
          <a:off x="162851" y="1584959"/>
          <a:ext cx="11866296" cy="4991049"/>
        </p:xfrm>
        <a:graphic>
          <a:graphicData uri="http://schemas.openxmlformats.org/drawingml/2006/table">
            <a:tbl>
              <a:tblPr firstRow="1" bandRow="1">
                <a:tableStyleId>{5C22544A-7EE6-4342-B048-85BDC9FD1C3A}</a:tableStyleId>
              </a:tblPr>
              <a:tblGrid>
                <a:gridCol w="4175469">
                  <a:extLst>
                    <a:ext uri="{9D8B030D-6E8A-4147-A177-3AD203B41FA5}">
                      <a16:colId xmlns:a16="http://schemas.microsoft.com/office/drawing/2014/main" val="2726906594"/>
                    </a:ext>
                  </a:extLst>
                </a:gridCol>
                <a:gridCol w="3586480">
                  <a:extLst>
                    <a:ext uri="{9D8B030D-6E8A-4147-A177-3AD203B41FA5}">
                      <a16:colId xmlns:a16="http://schemas.microsoft.com/office/drawing/2014/main" val="1313484665"/>
                    </a:ext>
                  </a:extLst>
                </a:gridCol>
                <a:gridCol w="4104347">
                  <a:extLst>
                    <a:ext uri="{9D8B030D-6E8A-4147-A177-3AD203B41FA5}">
                      <a16:colId xmlns:a16="http://schemas.microsoft.com/office/drawing/2014/main" val="788697401"/>
                    </a:ext>
                  </a:extLst>
                </a:gridCol>
              </a:tblGrid>
              <a:tr h="470476">
                <a:tc>
                  <a:txBody>
                    <a:bodyPr/>
                    <a:lstStyle/>
                    <a:p>
                      <a:pPr algn="ctr"/>
                      <a:r>
                        <a:rPr lang="en-AU" sz="2400" u="sng" dirty="0">
                          <a:solidFill>
                            <a:schemeClr val="tx1"/>
                          </a:solidFill>
                          <a:latin typeface="FSFFatBottom" panose="02000603000000000000" pitchFamily="2" charset="0"/>
                          <a:ea typeface="FSFFatBottom" panose="02000603000000000000" pitchFamily="2" charset="0"/>
                        </a:rPr>
                        <a:t>Initial Response</a:t>
                      </a:r>
                      <a:endParaRPr lang="en-AU" sz="2400" b="0" u="none" dirty="0">
                        <a:solidFill>
                          <a:schemeClr val="tx1"/>
                        </a:solidFill>
                        <a:latin typeface="FSFFatBottom" panose="02000603000000000000" pitchFamily="2" charset="0"/>
                        <a:ea typeface="FSFFatBottom" panose="02000603000000000000" pitchFamily="2" charset="0"/>
                      </a:endParaRPr>
                    </a:p>
                  </a:txBody>
                  <a:tcPr>
                    <a:solidFill>
                      <a:srgbClr val="90CA8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u="sng" dirty="0">
                          <a:solidFill>
                            <a:schemeClr val="tx1"/>
                          </a:solidFill>
                          <a:latin typeface="FSFFatBottom" panose="02000603000000000000" pitchFamily="2" charset="0"/>
                          <a:ea typeface="FSFFatBottom" panose="02000603000000000000" pitchFamily="2" charset="0"/>
                        </a:rPr>
                        <a:t>Bridge</a:t>
                      </a:r>
                    </a:p>
                  </a:txBody>
                  <a:tcPr>
                    <a:solidFill>
                      <a:srgbClr val="90CA8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u="sng" dirty="0">
                          <a:solidFill>
                            <a:schemeClr val="tx1"/>
                          </a:solidFill>
                          <a:latin typeface="FSFFatBottom" panose="02000603000000000000" pitchFamily="2" charset="0"/>
                          <a:ea typeface="FSFFatBottom" panose="02000603000000000000" pitchFamily="2" charset="0"/>
                        </a:rPr>
                        <a:t>Final Response</a:t>
                      </a:r>
                    </a:p>
                  </a:txBody>
                  <a:tcPr>
                    <a:solidFill>
                      <a:srgbClr val="90CA8B"/>
                    </a:solidFill>
                  </a:tcPr>
                </a:tc>
                <a:extLst>
                  <a:ext uri="{0D108BD9-81ED-4DB2-BD59-A6C34878D82A}">
                    <a16:rowId xmlns:a16="http://schemas.microsoft.com/office/drawing/2014/main" val="1179184132"/>
                  </a:ext>
                </a:extLst>
              </a:tr>
              <a:tr h="4520573">
                <a:tc>
                  <a:txBody>
                    <a:bodyPr/>
                    <a:lstStyle/>
                    <a:p>
                      <a:pPr marL="285750" indent="-285750">
                        <a:buFont typeface="Wingdings" panose="05000000000000000000" pitchFamily="2" charset="2"/>
                        <a:buChar char="q"/>
                      </a:pPr>
                      <a:r>
                        <a:rPr lang="en-AU" sz="1400" b="1" dirty="0">
                          <a:latin typeface="FSFFatBottom" panose="02000603000000000000" pitchFamily="2" charset="0"/>
                          <a:ea typeface="FSFFatBottom" panose="02000603000000000000" pitchFamily="2" charset="0"/>
                        </a:rPr>
                        <a:t>3</a:t>
                      </a:r>
                      <a:r>
                        <a:rPr lang="en-AU" sz="1400" dirty="0">
                          <a:latin typeface="FSFFatBottom" panose="02000603000000000000" pitchFamily="2" charset="0"/>
                          <a:ea typeface="FSFFatBottom" panose="02000603000000000000" pitchFamily="2" charset="0"/>
                        </a:rPr>
                        <a:t> things you think you know about how plants survive.</a:t>
                      </a:r>
                    </a:p>
                    <a:p>
                      <a:pPr marL="0" indent="0">
                        <a:buFont typeface="Wingdings" panose="05000000000000000000" pitchFamily="2" charset="2"/>
                        <a:buNone/>
                      </a:pPr>
                      <a:r>
                        <a:rPr lang="en-AU" sz="1400" dirty="0">
                          <a:latin typeface="FSFFatBottom" panose="02000603000000000000" pitchFamily="2" charset="0"/>
                          <a:ea typeface="FSFFatBottom" panose="02000603000000000000" pitchFamily="2" charset="0"/>
                        </a:rPr>
                        <a:t> </a:t>
                      </a: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r>
                        <a:rPr lang="en-AU" sz="1400" b="1" dirty="0">
                          <a:latin typeface="FSFFatBottom" panose="02000603000000000000" pitchFamily="2" charset="0"/>
                          <a:ea typeface="FSFFatBottom" panose="02000603000000000000" pitchFamily="2" charset="0"/>
                        </a:rPr>
                        <a:t>2</a:t>
                      </a:r>
                      <a:r>
                        <a:rPr lang="en-AU" sz="1400" dirty="0">
                          <a:latin typeface="FSFFatBottom" panose="02000603000000000000" pitchFamily="2" charset="0"/>
                          <a:ea typeface="FSFFatBottom" panose="02000603000000000000" pitchFamily="2" charset="0"/>
                        </a:rPr>
                        <a:t> questions you have</a:t>
                      </a:r>
                    </a:p>
                    <a:p>
                      <a:pPr marL="0" indent="0">
                        <a:buFont typeface="Wingdings" panose="05000000000000000000" pitchFamily="2" charset="2"/>
                        <a:buNone/>
                      </a:pPr>
                      <a:r>
                        <a:rPr lang="en-AU" sz="1400" dirty="0">
                          <a:latin typeface="FSFFatBottom" panose="02000603000000000000" pitchFamily="2" charset="0"/>
                          <a:ea typeface="FSFFatBottom" panose="02000603000000000000" pitchFamily="2" charset="0"/>
                        </a:rPr>
                        <a:t> </a:t>
                      </a: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r>
                        <a:rPr lang="en-AU" sz="1400" b="1" dirty="0">
                          <a:latin typeface="FSFFatBottom" panose="02000603000000000000" pitchFamily="2" charset="0"/>
                          <a:ea typeface="FSFFatBottom" panose="02000603000000000000" pitchFamily="2" charset="0"/>
                        </a:rPr>
                        <a:t>1</a:t>
                      </a:r>
                      <a:r>
                        <a:rPr lang="en-AU" sz="1400" dirty="0">
                          <a:latin typeface="FSFFatBottom" panose="02000603000000000000" pitchFamily="2" charset="0"/>
                          <a:ea typeface="FSFFatBottom" panose="02000603000000000000" pitchFamily="2" charset="0"/>
                        </a:rPr>
                        <a:t> labelled diagram</a:t>
                      </a:r>
                    </a:p>
                  </a:txBody>
                  <a:tcPr>
                    <a:solidFill>
                      <a:schemeClr val="bg1">
                        <a:lumMod val="95000"/>
                      </a:schemeClr>
                    </a:solidFill>
                  </a:tcPr>
                </a:tc>
                <a:tc>
                  <a:txBody>
                    <a:bodyPr/>
                    <a:lstStyle/>
                    <a:p>
                      <a:pPr marL="285750" indent="-285750">
                        <a:buFont typeface="Wingdings" panose="05000000000000000000" pitchFamily="2" charset="2"/>
                        <a:buChar char="q"/>
                      </a:pPr>
                      <a:r>
                        <a:rPr lang="en-AU" sz="1400" dirty="0">
                          <a:latin typeface="FSFFatBottom" panose="02000603000000000000" pitchFamily="2" charset="0"/>
                          <a:ea typeface="FSFFatBottom" panose="02000603000000000000" pitchFamily="2" charset="0"/>
                        </a:rPr>
                        <a:t>What learning has supported your new understanding?</a:t>
                      </a:r>
                    </a:p>
                  </a:txBody>
                  <a:tcPr>
                    <a:solidFill>
                      <a:schemeClr val="bg1">
                        <a:lumMod val="95000"/>
                      </a:schemeClr>
                    </a:solidFill>
                  </a:tcPr>
                </a:tc>
                <a:tc>
                  <a:txBody>
                    <a:bodyPr/>
                    <a:lstStyle/>
                    <a:p>
                      <a:pPr marL="285750" indent="-285750">
                        <a:buFont typeface="Wingdings" panose="05000000000000000000" pitchFamily="2" charset="2"/>
                        <a:buChar char="q"/>
                      </a:pPr>
                      <a:r>
                        <a:rPr lang="en-AU" sz="1400" b="1" dirty="0">
                          <a:latin typeface="FSFFatBottom" panose="02000603000000000000" pitchFamily="2" charset="0"/>
                          <a:ea typeface="FSFFatBottom" panose="02000603000000000000" pitchFamily="2" charset="0"/>
                        </a:rPr>
                        <a:t>3</a:t>
                      </a:r>
                      <a:r>
                        <a:rPr lang="en-AU" sz="1400" dirty="0">
                          <a:latin typeface="FSFFatBottom" panose="02000603000000000000" pitchFamily="2" charset="0"/>
                          <a:ea typeface="FSFFatBottom" panose="02000603000000000000" pitchFamily="2" charset="0"/>
                        </a:rPr>
                        <a:t> things you think you know about how plants survive.</a:t>
                      </a:r>
                    </a:p>
                    <a:p>
                      <a:pPr marL="0" indent="0">
                        <a:buFont typeface="Wingdings" panose="05000000000000000000" pitchFamily="2" charset="2"/>
                        <a:buNone/>
                      </a:pPr>
                      <a:r>
                        <a:rPr lang="en-AU" sz="1400" dirty="0">
                          <a:latin typeface="FSFFatBottom" panose="02000603000000000000" pitchFamily="2" charset="0"/>
                          <a:ea typeface="FSFFatBottom" panose="02000603000000000000" pitchFamily="2" charset="0"/>
                        </a:rPr>
                        <a:t> </a:t>
                      </a: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r>
                        <a:rPr lang="en-AU" sz="1400" b="1" dirty="0">
                          <a:latin typeface="FSFFatBottom" panose="02000603000000000000" pitchFamily="2" charset="0"/>
                          <a:ea typeface="FSFFatBottom" panose="02000603000000000000" pitchFamily="2" charset="0"/>
                        </a:rPr>
                        <a:t>2</a:t>
                      </a:r>
                      <a:r>
                        <a:rPr lang="en-AU" sz="1400" dirty="0">
                          <a:latin typeface="FSFFatBottom" panose="02000603000000000000" pitchFamily="2" charset="0"/>
                          <a:ea typeface="FSFFatBottom" panose="02000603000000000000" pitchFamily="2" charset="0"/>
                        </a:rPr>
                        <a:t> questions you have</a:t>
                      </a:r>
                    </a:p>
                    <a:p>
                      <a:pPr marL="0" indent="0">
                        <a:buFont typeface="Wingdings" panose="05000000000000000000" pitchFamily="2" charset="2"/>
                        <a:buNone/>
                      </a:pPr>
                      <a:r>
                        <a:rPr lang="en-AU" sz="1400" dirty="0">
                          <a:latin typeface="FSFFatBottom" panose="02000603000000000000" pitchFamily="2" charset="0"/>
                          <a:ea typeface="FSFFatBottom" panose="02000603000000000000" pitchFamily="2" charset="0"/>
                        </a:rPr>
                        <a:t> </a:t>
                      </a: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r>
                        <a:rPr lang="en-AU" sz="1400" b="1" dirty="0">
                          <a:latin typeface="FSFFatBottom" panose="02000603000000000000" pitchFamily="2" charset="0"/>
                          <a:ea typeface="FSFFatBottom" panose="02000603000000000000" pitchFamily="2" charset="0"/>
                        </a:rPr>
                        <a:t>1</a:t>
                      </a:r>
                      <a:r>
                        <a:rPr lang="en-AU" sz="1400" dirty="0">
                          <a:latin typeface="FSFFatBottom" panose="02000603000000000000" pitchFamily="2" charset="0"/>
                          <a:ea typeface="FSFFatBottom" panose="02000603000000000000" pitchFamily="2" charset="0"/>
                        </a:rPr>
                        <a:t> labelled diagram</a:t>
                      </a:r>
                    </a:p>
                    <a:p>
                      <a:endParaRPr lang="en-AU" dirty="0"/>
                    </a:p>
                  </a:txBody>
                  <a:tcPr>
                    <a:solidFill>
                      <a:schemeClr val="bg1">
                        <a:lumMod val="95000"/>
                      </a:schemeClr>
                    </a:solidFill>
                  </a:tcPr>
                </a:tc>
                <a:extLst>
                  <a:ext uri="{0D108BD9-81ED-4DB2-BD59-A6C34878D82A}">
                    <a16:rowId xmlns:a16="http://schemas.microsoft.com/office/drawing/2014/main" val="2500695736"/>
                  </a:ext>
                </a:extLst>
              </a:tr>
            </a:tbl>
          </a:graphicData>
        </a:graphic>
      </p:graphicFrame>
      <p:sp>
        <p:nvSpPr>
          <p:cNvPr id="4" name="TextBox 3">
            <a:extLst>
              <a:ext uri="{FF2B5EF4-FFF2-40B4-BE49-F238E27FC236}">
                <a16:creationId xmlns:a16="http://schemas.microsoft.com/office/drawing/2014/main" id="{FA0F35F5-221F-48F2-ABB7-85842B0661C7}"/>
              </a:ext>
            </a:extLst>
          </p:cNvPr>
          <p:cNvSpPr txBox="1"/>
          <p:nvPr/>
        </p:nvSpPr>
        <p:spPr>
          <a:xfrm>
            <a:off x="0" y="6576009"/>
            <a:ext cx="2178121" cy="261610"/>
          </a:xfrm>
          <a:prstGeom prst="rect">
            <a:avLst/>
          </a:prstGeom>
          <a:noFill/>
        </p:spPr>
        <p:txBody>
          <a:bodyPr wrap="square" rtlCol="0">
            <a:spAutoFit/>
          </a:bodyPr>
          <a:lstStyle/>
          <a:p>
            <a:pPr algn="ctr"/>
            <a:r>
              <a:rPr lang="en-AU" sz="1100" dirty="0">
                <a:latin typeface="HelloWhimsy" panose="02000603000000000000" pitchFamily="2" charset="0"/>
                <a:ea typeface="HelloWhimsy" panose="02000603000000000000" pitchFamily="2" charset="0"/>
              </a:rPr>
              <a:t>Adapted from Ron Ritchhart</a:t>
            </a:r>
          </a:p>
        </p:txBody>
      </p:sp>
      <p:sp>
        <p:nvSpPr>
          <p:cNvPr id="5" name="TextBox 4">
            <a:extLst>
              <a:ext uri="{FF2B5EF4-FFF2-40B4-BE49-F238E27FC236}">
                <a16:creationId xmlns:a16="http://schemas.microsoft.com/office/drawing/2014/main" id="{C44347AB-7DE5-464D-8064-747132E50275}"/>
              </a:ext>
            </a:extLst>
          </p:cNvPr>
          <p:cNvSpPr txBox="1"/>
          <p:nvPr/>
        </p:nvSpPr>
        <p:spPr>
          <a:xfrm>
            <a:off x="11047757" y="6563537"/>
            <a:ext cx="1062050" cy="253916"/>
          </a:xfrm>
          <a:prstGeom prst="rect">
            <a:avLst/>
          </a:prstGeom>
          <a:noFill/>
        </p:spPr>
        <p:txBody>
          <a:bodyPr wrap="square" rtlCol="0">
            <a:spAutoFit/>
          </a:bodyPr>
          <a:lstStyle/>
          <a:p>
            <a:pPr algn="ctr"/>
            <a:r>
              <a:rPr lang="en-AU" sz="1050" dirty="0">
                <a:latin typeface="HelloWhimsy" panose="02000603000000000000" pitchFamily="2" charset="0"/>
                <a:ea typeface="HelloWhimsy" panose="02000603000000000000" pitchFamily="2" charset="0"/>
              </a:rPr>
              <a:t>Alice Vigors 2018</a:t>
            </a:r>
          </a:p>
        </p:txBody>
      </p:sp>
      <p:sp>
        <p:nvSpPr>
          <p:cNvPr id="6" name="Title 1">
            <a:extLst>
              <a:ext uri="{FF2B5EF4-FFF2-40B4-BE49-F238E27FC236}">
                <a16:creationId xmlns:a16="http://schemas.microsoft.com/office/drawing/2014/main" id="{071FE96F-5373-4DD4-8402-5F5F4AD9736D}"/>
              </a:ext>
            </a:extLst>
          </p:cNvPr>
          <p:cNvSpPr txBox="1">
            <a:spLocks/>
          </p:cNvSpPr>
          <p:nvPr/>
        </p:nvSpPr>
        <p:spPr>
          <a:xfrm>
            <a:off x="162851" y="111125"/>
            <a:ext cx="11866590" cy="6000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blipFill dpi="0" rotWithShape="1">
                  <a:blip r:embed="rId3"/>
                  <a:srcRect/>
                  <a:stretch>
                    <a:fillRect/>
                  </a:stretch>
                </a:blipFill>
                <a:latin typeface="HelloFirstieBig" panose="02000603000000000000" pitchFamily="2" charset="0"/>
                <a:ea typeface="HelloFirstieBig" panose="02000603000000000000" pitchFamily="2" charset="0"/>
              </a:rPr>
              <a:t>What do you know about plants and how they survive?</a:t>
            </a:r>
            <a:endParaRPr lang="en-AU" sz="3200" dirty="0"/>
          </a:p>
        </p:txBody>
      </p:sp>
    </p:spTree>
    <p:extLst>
      <p:ext uri="{BB962C8B-B14F-4D97-AF65-F5344CB8AC3E}">
        <p14:creationId xmlns:p14="http://schemas.microsoft.com/office/powerpoint/2010/main" val="2672970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229995"/>
          </a:xfrm>
        </p:spPr>
        <p:txBody>
          <a:bodyPr>
            <a:noAutofit/>
          </a:bodyPr>
          <a:lstStyle/>
          <a:p>
            <a:pPr algn="ctr"/>
            <a:r>
              <a:rPr lang="en-AU" sz="4800" b="1" dirty="0">
                <a:blipFill dpi="0" rotWithShape="1">
                  <a:blip r:embed="rId3"/>
                  <a:srcRect/>
                  <a:stretch>
                    <a:fillRect/>
                  </a:stretch>
                </a:blipFill>
                <a:latin typeface="HelloFirstieBig" panose="02000603000000000000" pitchFamily="2" charset="0"/>
                <a:ea typeface="HelloFirstieBig" panose="02000603000000000000" pitchFamily="2" charset="0"/>
              </a:rPr>
              <a:t>VIDEO: Meet Spiky, Thorny, Carnivorous Plants</a:t>
            </a:r>
            <a:endParaRPr lang="en-AU" sz="4800" dirty="0"/>
          </a:p>
        </p:txBody>
      </p:sp>
      <p:sp>
        <p:nvSpPr>
          <p:cNvPr id="10" name="TextBox 9">
            <a:extLst>
              <a:ext uri="{FF2B5EF4-FFF2-40B4-BE49-F238E27FC236}">
                <a16:creationId xmlns:a16="http://schemas.microsoft.com/office/drawing/2014/main" id="{96A0A4BD-9AF3-4A05-871C-CC49DC9B3F18}"/>
              </a:ext>
            </a:extLst>
          </p:cNvPr>
          <p:cNvSpPr txBox="1"/>
          <p:nvPr/>
        </p:nvSpPr>
        <p:spPr>
          <a:xfrm>
            <a:off x="5948609" y="6581001"/>
            <a:ext cx="2008559"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a:t>
            </a:r>
            <a:r>
              <a:rPr lang="en-AU" sz="1200" dirty="0">
                <a:latin typeface="FSFFatBottom" panose="02000603000000000000" pitchFamily="2" charset="0"/>
                <a:ea typeface="FSFFatBottom" panose="02000603000000000000" pitchFamily="2" charset="0"/>
                <a:hlinkClick r:id="rId4"/>
              </a:rPr>
              <a:t>ABC Education</a:t>
            </a:r>
            <a:endParaRPr lang="en-AU" sz="1200" dirty="0">
              <a:latin typeface="FSFFatBottom" panose="02000603000000000000" pitchFamily="2" charset="0"/>
              <a:ea typeface="FSFFatBottom" panose="02000603000000000000" pitchFamily="2" charset="0"/>
            </a:endParaRPr>
          </a:p>
        </p:txBody>
      </p:sp>
      <p:pic>
        <p:nvPicPr>
          <p:cNvPr id="12" name="Content Placeholder 11">
            <a:hlinkClick r:id="rId4"/>
            <a:extLst>
              <a:ext uri="{FF2B5EF4-FFF2-40B4-BE49-F238E27FC236}">
                <a16:creationId xmlns:a16="http://schemas.microsoft.com/office/drawing/2014/main" id="{E9B9EE61-3FB7-4C8B-8883-81469CD42441}"/>
              </a:ext>
            </a:extLst>
          </p:cNvPr>
          <p:cNvPicPr>
            <a:picLocks noGrp="1" noChangeAspect="1"/>
          </p:cNvPicPr>
          <p:nvPr>
            <p:ph idx="1"/>
          </p:nvPr>
        </p:nvPicPr>
        <p:blipFill>
          <a:blip r:embed="rId5"/>
          <a:stretch>
            <a:fillRect/>
          </a:stretch>
        </p:blipFill>
        <p:spPr>
          <a:xfrm>
            <a:off x="2174846" y="1484788"/>
            <a:ext cx="9185345" cy="4834731"/>
          </a:xfrm>
          <a:prstGeom prst="rect">
            <a:avLst/>
          </a:prstGeom>
        </p:spPr>
      </p:pic>
    </p:spTree>
    <p:extLst>
      <p:ext uri="{BB962C8B-B14F-4D97-AF65-F5344CB8AC3E}">
        <p14:creationId xmlns:p14="http://schemas.microsoft.com/office/powerpoint/2010/main" val="414830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229995"/>
          </a:xfrm>
        </p:spPr>
        <p:txBody>
          <a:bodyPr>
            <a:noAutofit/>
          </a:bodyPr>
          <a:lstStyle/>
          <a:p>
            <a:pPr algn="ctr"/>
            <a:r>
              <a:rPr lang="en-AU" sz="4800" b="1" dirty="0">
                <a:blipFill dpi="0" rotWithShape="1">
                  <a:blip r:embed="rId3"/>
                  <a:srcRect/>
                  <a:stretch>
                    <a:fillRect/>
                  </a:stretch>
                </a:blipFill>
                <a:latin typeface="HelloFirstieBig" panose="02000603000000000000" pitchFamily="2" charset="0"/>
                <a:ea typeface="HelloFirstieBig" panose="02000603000000000000" pitchFamily="2" charset="0"/>
              </a:rPr>
              <a:t>VIDEO: Plant Leaves</a:t>
            </a:r>
            <a:endParaRPr lang="en-AU" sz="4800" dirty="0"/>
          </a:p>
        </p:txBody>
      </p:sp>
      <p:sp>
        <p:nvSpPr>
          <p:cNvPr id="10" name="TextBox 9">
            <a:extLst>
              <a:ext uri="{FF2B5EF4-FFF2-40B4-BE49-F238E27FC236}">
                <a16:creationId xmlns:a16="http://schemas.microsoft.com/office/drawing/2014/main" id="{96A0A4BD-9AF3-4A05-871C-CC49DC9B3F18}"/>
              </a:ext>
            </a:extLst>
          </p:cNvPr>
          <p:cNvSpPr txBox="1"/>
          <p:nvPr/>
        </p:nvSpPr>
        <p:spPr>
          <a:xfrm>
            <a:off x="5948609" y="6581001"/>
            <a:ext cx="2413071"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a:t>
            </a:r>
            <a:r>
              <a:rPr lang="en-AU" sz="1200" dirty="0">
                <a:latin typeface="FSFFatBottom" panose="02000603000000000000" pitchFamily="2" charset="0"/>
                <a:ea typeface="FSFFatBottom" panose="02000603000000000000" pitchFamily="2" charset="0"/>
                <a:hlinkClick r:id="rId4"/>
              </a:rPr>
              <a:t>ABC Education</a:t>
            </a:r>
            <a:endParaRPr lang="en-AU" sz="1200" dirty="0">
              <a:latin typeface="FSFFatBottom" panose="02000603000000000000" pitchFamily="2" charset="0"/>
              <a:ea typeface="FSFFatBottom" panose="02000603000000000000" pitchFamily="2" charset="0"/>
            </a:endParaRPr>
          </a:p>
        </p:txBody>
      </p:sp>
      <p:pic>
        <p:nvPicPr>
          <p:cNvPr id="12" name="Content Placeholder 11">
            <a:hlinkClick r:id="rId4"/>
            <a:extLst>
              <a:ext uri="{FF2B5EF4-FFF2-40B4-BE49-F238E27FC236}">
                <a16:creationId xmlns:a16="http://schemas.microsoft.com/office/drawing/2014/main" id="{9EC343EF-B507-4E2A-9099-067447B6E451}"/>
              </a:ext>
            </a:extLst>
          </p:cNvPr>
          <p:cNvPicPr>
            <a:picLocks noGrp="1" noChangeAspect="1"/>
          </p:cNvPicPr>
          <p:nvPr>
            <p:ph idx="1"/>
          </p:nvPr>
        </p:nvPicPr>
        <p:blipFill>
          <a:blip r:embed="rId5"/>
          <a:stretch>
            <a:fillRect/>
          </a:stretch>
        </p:blipFill>
        <p:spPr>
          <a:xfrm>
            <a:off x="2382837" y="1245711"/>
            <a:ext cx="8977355" cy="5055889"/>
          </a:xfrm>
          <a:prstGeom prst="rect">
            <a:avLst/>
          </a:prstGeom>
        </p:spPr>
      </p:pic>
    </p:spTree>
    <p:extLst>
      <p:ext uri="{BB962C8B-B14F-4D97-AF65-F5344CB8AC3E}">
        <p14:creationId xmlns:p14="http://schemas.microsoft.com/office/powerpoint/2010/main" val="3312992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4">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229995"/>
          </a:xfrm>
        </p:spPr>
        <p:txBody>
          <a:bodyPr>
            <a:noAutofit/>
          </a:bodyPr>
          <a:lstStyle/>
          <a:p>
            <a:pPr algn="ctr"/>
            <a:r>
              <a:rPr lang="en-AU" sz="4800" b="1" dirty="0">
                <a:blipFill dpi="0" rotWithShape="1">
                  <a:blip r:embed="rId4"/>
                  <a:srcRect/>
                  <a:stretch>
                    <a:fillRect/>
                  </a:stretch>
                </a:blipFill>
                <a:latin typeface="HelloFirstieBig" panose="02000603000000000000" pitchFamily="2" charset="0"/>
                <a:ea typeface="HelloFirstieBig" panose="02000603000000000000" pitchFamily="2" charset="0"/>
              </a:rPr>
              <a:t>VIDEO: Meet Spiky, Thorny, Carnivorous Plants</a:t>
            </a:r>
            <a:endParaRPr lang="en-AU" sz="4800" dirty="0"/>
          </a:p>
        </p:txBody>
      </p:sp>
      <p:sp>
        <p:nvSpPr>
          <p:cNvPr id="10" name="TextBox 9">
            <a:extLst>
              <a:ext uri="{FF2B5EF4-FFF2-40B4-BE49-F238E27FC236}">
                <a16:creationId xmlns:a16="http://schemas.microsoft.com/office/drawing/2014/main" id="{96A0A4BD-9AF3-4A05-871C-CC49DC9B3F18}"/>
              </a:ext>
            </a:extLst>
          </p:cNvPr>
          <p:cNvSpPr txBox="1"/>
          <p:nvPr/>
        </p:nvSpPr>
        <p:spPr>
          <a:xfrm>
            <a:off x="5948609" y="6581001"/>
            <a:ext cx="2413071"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a:t>
            </a:r>
            <a:r>
              <a:rPr lang="en-AU" sz="1200" dirty="0">
                <a:latin typeface="FSFFatBottom" panose="02000603000000000000" pitchFamily="2" charset="0"/>
                <a:ea typeface="FSFFatBottom" panose="02000603000000000000" pitchFamily="2" charset="0"/>
                <a:hlinkClick r:id="rId5"/>
              </a:rPr>
              <a:t>Christopher Brunson</a:t>
            </a:r>
            <a:endParaRPr lang="en-AU" sz="1200" dirty="0">
              <a:latin typeface="FSFFatBottom" panose="02000603000000000000" pitchFamily="2" charset="0"/>
              <a:ea typeface="FSFFatBottom" panose="02000603000000000000" pitchFamily="2" charset="0"/>
            </a:endParaRPr>
          </a:p>
        </p:txBody>
      </p:sp>
      <p:pic>
        <p:nvPicPr>
          <p:cNvPr id="11" name="Online Media 10" title="Scientific Variables">
            <a:hlinkClick r:id="" action="ppaction://media"/>
            <a:extLst>
              <a:ext uri="{FF2B5EF4-FFF2-40B4-BE49-F238E27FC236}">
                <a16:creationId xmlns:a16="http://schemas.microsoft.com/office/drawing/2014/main" id="{7A7448F9-5704-4132-A32B-DED4FB3B9619}"/>
              </a:ext>
            </a:extLst>
          </p:cNvPr>
          <p:cNvPicPr>
            <a:picLocks noGrp="1" noRot="1" noChangeAspect="1"/>
          </p:cNvPicPr>
          <p:nvPr>
            <p:ph idx="1"/>
            <a:videoFile r:link="rId1"/>
          </p:nvPr>
        </p:nvPicPr>
        <p:blipFill>
          <a:blip r:embed="rId6"/>
          <a:stretch>
            <a:fillRect/>
          </a:stretch>
        </p:blipFill>
        <p:spPr>
          <a:xfrm>
            <a:off x="2410178" y="1477648"/>
            <a:ext cx="8829911" cy="4966825"/>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3748315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A3F16D-B011-4D90-BCB7-97DB91C777FE}"/>
              </a:ext>
            </a:extLst>
          </p:cNvPr>
          <p:cNvSpPr/>
          <p:nvPr/>
        </p:nvSpPr>
        <p:spPr>
          <a:xfrm>
            <a:off x="162851" y="158090"/>
            <a:ext cx="11866297" cy="676276"/>
          </a:xfrm>
          <a:prstGeom prst="roundRect">
            <a:avLst/>
          </a:prstGeom>
          <a:solidFill>
            <a:srgbClr val="0B0C0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AU" sz="4000" dirty="0">
                <a:solidFill>
                  <a:schemeClr val="bg1">
                    <a:lumMod val="95000"/>
                  </a:schemeClr>
                </a:solidFill>
                <a:latin typeface="DP Ohlala" panose="02000603000000000000" pitchFamily="2" charset="0"/>
              </a:rPr>
              <a:t>See Think Wonder - Thinking Routine</a:t>
            </a:r>
            <a:endParaRPr lang="en-AU" sz="4000" dirty="0"/>
          </a:p>
        </p:txBody>
      </p:sp>
      <p:graphicFrame>
        <p:nvGraphicFramePr>
          <p:cNvPr id="3" name="Table 2">
            <a:extLst>
              <a:ext uri="{FF2B5EF4-FFF2-40B4-BE49-F238E27FC236}">
                <a16:creationId xmlns:a16="http://schemas.microsoft.com/office/drawing/2014/main" id="{A10F12B2-2891-4E82-BE58-C10E1F6DA268}"/>
              </a:ext>
            </a:extLst>
          </p:cNvPr>
          <p:cNvGraphicFramePr>
            <a:graphicFrameLocks noGrp="1"/>
          </p:cNvGraphicFramePr>
          <p:nvPr>
            <p:extLst>
              <p:ext uri="{D42A27DB-BD31-4B8C-83A1-F6EECF244321}">
                <p14:modId xmlns:p14="http://schemas.microsoft.com/office/powerpoint/2010/main" val="3609213118"/>
              </p:ext>
            </p:extLst>
          </p:nvPr>
        </p:nvGraphicFramePr>
        <p:xfrm>
          <a:off x="162851" y="956930"/>
          <a:ext cx="11866296" cy="5653864"/>
        </p:xfrm>
        <a:graphic>
          <a:graphicData uri="http://schemas.openxmlformats.org/drawingml/2006/table">
            <a:tbl>
              <a:tblPr firstRow="1" bandRow="1">
                <a:tableStyleId>{5C22544A-7EE6-4342-B048-85BDC9FD1C3A}</a:tableStyleId>
              </a:tblPr>
              <a:tblGrid>
                <a:gridCol w="3955432">
                  <a:extLst>
                    <a:ext uri="{9D8B030D-6E8A-4147-A177-3AD203B41FA5}">
                      <a16:colId xmlns:a16="http://schemas.microsoft.com/office/drawing/2014/main" val="2726906594"/>
                    </a:ext>
                  </a:extLst>
                </a:gridCol>
                <a:gridCol w="3955432">
                  <a:extLst>
                    <a:ext uri="{9D8B030D-6E8A-4147-A177-3AD203B41FA5}">
                      <a16:colId xmlns:a16="http://schemas.microsoft.com/office/drawing/2014/main" val="1313484665"/>
                    </a:ext>
                  </a:extLst>
                </a:gridCol>
                <a:gridCol w="3955432">
                  <a:extLst>
                    <a:ext uri="{9D8B030D-6E8A-4147-A177-3AD203B41FA5}">
                      <a16:colId xmlns:a16="http://schemas.microsoft.com/office/drawing/2014/main" val="788697401"/>
                    </a:ext>
                  </a:extLst>
                </a:gridCol>
              </a:tblGrid>
              <a:tr h="1275855">
                <a:tc>
                  <a:txBody>
                    <a:bodyPr/>
                    <a:lstStyle/>
                    <a:p>
                      <a:pPr algn="ctr"/>
                      <a:r>
                        <a:rPr lang="en-AU" sz="2400" u="sng" dirty="0">
                          <a:solidFill>
                            <a:schemeClr val="tx1"/>
                          </a:solidFill>
                          <a:latin typeface="FSFFatBottom" panose="02000603000000000000" pitchFamily="2" charset="0"/>
                          <a:ea typeface="FSFFatBottom" panose="02000603000000000000" pitchFamily="2" charset="0"/>
                        </a:rPr>
                        <a:t>See</a:t>
                      </a:r>
                      <a:endParaRPr lang="en-AU" sz="2400" b="0" u="none" dirty="0">
                        <a:solidFill>
                          <a:schemeClr val="tx1"/>
                        </a:solidFill>
                        <a:latin typeface="FSFFatBottom" panose="02000603000000000000" pitchFamily="2" charset="0"/>
                        <a:ea typeface="FSFFatBottom" panose="02000603000000000000" pitchFamily="2" charset="0"/>
                      </a:endParaRPr>
                    </a:p>
                    <a:p>
                      <a:pPr algn="ctr"/>
                      <a:r>
                        <a:rPr lang="en-AU" sz="1600" b="0" u="none" dirty="0">
                          <a:solidFill>
                            <a:schemeClr val="tx1"/>
                          </a:solidFill>
                          <a:latin typeface="FSFFatBottom" panose="02000603000000000000" pitchFamily="2" charset="0"/>
                          <a:ea typeface="FSFFatBottom" panose="02000603000000000000" pitchFamily="2" charset="0"/>
                        </a:rPr>
                        <a:t>What do you see, observe or notice about these plants and their features?</a:t>
                      </a:r>
                    </a:p>
                  </a:txBody>
                  <a:tcPr>
                    <a:solidFill>
                      <a:srgbClr val="90CA8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u="sng" dirty="0">
                          <a:solidFill>
                            <a:schemeClr val="tx1"/>
                          </a:solidFill>
                          <a:latin typeface="FSFFatBottom" panose="02000603000000000000" pitchFamily="2" charset="0"/>
                          <a:ea typeface="FSFFatBottom" panose="02000603000000000000" pitchFamily="2" charset="0"/>
                        </a:rPr>
                        <a:t>Think</a:t>
                      </a:r>
                    </a:p>
                    <a:p>
                      <a:pPr algn="ctr"/>
                      <a:r>
                        <a:rPr lang="en-AU" sz="1400" b="0" u="none" dirty="0">
                          <a:solidFill>
                            <a:schemeClr val="tx1"/>
                          </a:solidFill>
                          <a:latin typeface="FSFFatBottom" panose="02000603000000000000" pitchFamily="2" charset="0"/>
                          <a:ea typeface="FSFFatBottom" panose="02000603000000000000" pitchFamily="2" charset="0"/>
                        </a:rPr>
                        <a:t>Why do you think it grows like this or in this location? What structural or behavioural features help it to survive in this environment?</a:t>
                      </a:r>
                    </a:p>
                  </a:txBody>
                  <a:tcPr>
                    <a:solidFill>
                      <a:srgbClr val="90CA8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u="sng" dirty="0">
                          <a:solidFill>
                            <a:schemeClr val="tx1"/>
                          </a:solidFill>
                          <a:latin typeface="FSFFatBottom" panose="02000603000000000000" pitchFamily="2" charset="0"/>
                          <a:ea typeface="FSFFatBottom" panose="02000603000000000000" pitchFamily="2" charset="0"/>
                        </a:rPr>
                        <a:t>Wonder</a:t>
                      </a:r>
                    </a:p>
                    <a:p>
                      <a:pPr algn="ctr"/>
                      <a:r>
                        <a:rPr lang="en-AU" sz="1600" b="0" u="none" dirty="0">
                          <a:solidFill>
                            <a:schemeClr val="tx1"/>
                          </a:solidFill>
                          <a:latin typeface="FSFFatBottom" panose="02000603000000000000" pitchFamily="2" charset="0"/>
                          <a:ea typeface="FSFFatBottom" panose="02000603000000000000" pitchFamily="2" charset="0"/>
                        </a:rPr>
                        <a:t>What questions or puzzles do you have?</a:t>
                      </a:r>
                    </a:p>
                  </a:txBody>
                  <a:tcPr>
                    <a:solidFill>
                      <a:srgbClr val="90CA8B"/>
                    </a:solidFill>
                  </a:tcPr>
                </a:tc>
                <a:extLst>
                  <a:ext uri="{0D108BD9-81ED-4DB2-BD59-A6C34878D82A}">
                    <a16:rowId xmlns:a16="http://schemas.microsoft.com/office/drawing/2014/main" val="1179184132"/>
                  </a:ext>
                </a:extLst>
              </a:tr>
              <a:tr h="4343224">
                <a:tc>
                  <a:txBody>
                    <a:bodyPr/>
                    <a:lstStyle/>
                    <a:p>
                      <a:endParaRPr lang="en-AU" dirty="0"/>
                    </a:p>
                  </a:txBody>
                  <a:tcPr>
                    <a:solidFill>
                      <a:schemeClr val="bg1">
                        <a:lumMod val="95000"/>
                      </a:schemeClr>
                    </a:solidFill>
                  </a:tcPr>
                </a:tc>
                <a:tc>
                  <a:txBody>
                    <a:bodyPr/>
                    <a:lstStyle/>
                    <a:p>
                      <a:endParaRPr lang="en-AU" dirty="0"/>
                    </a:p>
                  </a:txBody>
                  <a:tcPr>
                    <a:solidFill>
                      <a:schemeClr val="bg1">
                        <a:lumMod val="95000"/>
                      </a:schemeClr>
                    </a:solidFill>
                  </a:tcPr>
                </a:tc>
                <a:tc>
                  <a:txBody>
                    <a:bodyPr/>
                    <a:lstStyle/>
                    <a:p>
                      <a:endParaRPr lang="en-AU" dirty="0"/>
                    </a:p>
                  </a:txBody>
                  <a:tcPr>
                    <a:solidFill>
                      <a:schemeClr val="bg1">
                        <a:lumMod val="95000"/>
                      </a:schemeClr>
                    </a:solidFill>
                  </a:tcPr>
                </a:tc>
                <a:extLst>
                  <a:ext uri="{0D108BD9-81ED-4DB2-BD59-A6C34878D82A}">
                    <a16:rowId xmlns:a16="http://schemas.microsoft.com/office/drawing/2014/main" val="2500695736"/>
                  </a:ext>
                </a:extLst>
              </a:tr>
            </a:tbl>
          </a:graphicData>
        </a:graphic>
      </p:graphicFrame>
      <p:sp>
        <p:nvSpPr>
          <p:cNvPr id="4" name="TextBox 3">
            <a:extLst>
              <a:ext uri="{FF2B5EF4-FFF2-40B4-BE49-F238E27FC236}">
                <a16:creationId xmlns:a16="http://schemas.microsoft.com/office/drawing/2014/main" id="{FA0F35F5-221F-48F2-ABB7-85842B0661C7}"/>
              </a:ext>
            </a:extLst>
          </p:cNvPr>
          <p:cNvSpPr txBox="1"/>
          <p:nvPr/>
        </p:nvSpPr>
        <p:spPr>
          <a:xfrm>
            <a:off x="0" y="6576009"/>
            <a:ext cx="2178121" cy="261610"/>
          </a:xfrm>
          <a:prstGeom prst="rect">
            <a:avLst/>
          </a:prstGeom>
          <a:noFill/>
        </p:spPr>
        <p:txBody>
          <a:bodyPr wrap="square" rtlCol="0">
            <a:spAutoFit/>
          </a:bodyPr>
          <a:lstStyle/>
          <a:p>
            <a:pPr algn="ctr"/>
            <a:r>
              <a:rPr lang="en-AU" sz="1100" dirty="0">
                <a:latin typeface="HelloWhimsy" panose="02000603000000000000" pitchFamily="2" charset="0"/>
                <a:ea typeface="HelloWhimsy" panose="02000603000000000000" pitchFamily="2" charset="0"/>
              </a:rPr>
              <a:t>Adapted from Ron Ritchhart</a:t>
            </a:r>
          </a:p>
        </p:txBody>
      </p:sp>
      <p:sp>
        <p:nvSpPr>
          <p:cNvPr id="5" name="TextBox 4">
            <a:extLst>
              <a:ext uri="{FF2B5EF4-FFF2-40B4-BE49-F238E27FC236}">
                <a16:creationId xmlns:a16="http://schemas.microsoft.com/office/drawing/2014/main" id="{C44347AB-7DE5-464D-8064-747132E50275}"/>
              </a:ext>
            </a:extLst>
          </p:cNvPr>
          <p:cNvSpPr txBox="1"/>
          <p:nvPr/>
        </p:nvSpPr>
        <p:spPr>
          <a:xfrm>
            <a:off x="11047757" y="6563537"/>
            <a:ext cx="1062050" cy="253916"/>
          </a:xfrm>
          <a:prstGeom prst="rect">
            <a:avLst/>
          </a:prstGeom>
          <a:noFill/>
        </p:spPr>
        <p:txBody>
          <a:bodyPr wrap="square" rtlCol="0">
            <a:spAutoFit/>
          </a:bodyPr>
          <a:lstStyle/>
          <a:p>
            <a:pPr algn="ctr"/>
            <a:r>
              <a:rPr lang="en-AU" sz="105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1628684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Key Terms</a:t>
            </a:r>
            <a:endParaRPr lang="en-AU" sz="6000" dirty="0"/>
          </a:p>
        </p:txBody>
      </p:sp>
      <p:sp>
        <p:nvSpPr>
          <p:cNvPr id="3" name="Content Placeholder 2">
            <a:extLst>
              <a:ext uri="{FF2B5EF4-FFF2-40B4-BE49-F238E27FC236}">
                <a16:creationId xmlns:a16="http://schemas.microsoft.com/office/drawing/2014/main" id="{2EAF61FA-E86B-469C-91F7-8025805DB9D5}"/>
              </a:ext>
            </a:extLst>
          </p:cNvPr>
          <p:cNvSpPr>
            <a:spLocks noGrp="1"/>
          </p:cNvSpPr>
          <p:nvPr>
            <p:ph idx="1"/>
          </p:nvPr>
        </p:nvSpPr>
        <p:spPr>
          <a:xfrm>
            <a:off x="1884278" y="1486534"/>
            <a:ext cx="10074042" cy="5026026"/>
          </a:xfrm>
        </p:spPr>
        <p:txBody>
          <a:bodyPr>
            <a:normAutofit/>
          </a:bodyPr>
          <a:lstStyle/>
          <a:p>
            <a:r>
              <a:rPr lang="en-AU" sz="3200" dirty="0">
                <a:latin typeface="FSFFatBottom" panose="02000603000000000000" pitchFamily="2" charset="0"/>
                <a:ea typeface="FSFFatBottom" panose="02000603000000000000" pitchFamily="2" charset="0"/>
              </a:rPr>
              <a:t>Water retention:</a:t>
            </a:r>
          </a:p>
          <a:p>
            <a:endParaRPr lang="en-AU" sz="3200" dirty="0">
              <a:latin typeface="FSFFatBottom" panose="02000603000000000000" pitchFamily="2" charset="0"/>
              <a:ea typeface="FSFFatBottom" panose="02000603000000000000" pitchFamily="2" charset="0"/>
            </a:endParaRPr>
          </a:p>
          <a:p>
            <a:r>
              <a:rPr lang="en-AU" sz="3200" dirty="0">
                <a:latin typeface="FSFFatBottom" panose="02000603000000000000" pitchFamily="2" charset="0"/>
                <a:ea typeface="FSFFatBottom" panose="02000603000000000000" pitchFamily="2" charset="0"/>
              </a:rPr>
              <a:t>Surface area:</a:t>
            </a:r>
          </a:p>
          <a:p>
            <a:endParaRPr lang="en-AU" sz="3200" dirty="0">
              <a:latin typeface="FSFFatBottom" panose="02000603000000000000" pitchFamily="2" charset="0"/>
              <a:ea typeface="FSFFatBottom" panose="02000603000000000000" pitchFamily="2" charset="0"/>
            </a:endParaRPr>
          </a:p>
          <a:p>
            <a:r>
              <a:rPr lang="en-AU" sz="3200" dirty="0">
                <a:latin typeface="FSFFatBottom" panose="02000603000000000000" pitchFamily="2" charset="0"/>
                <a:ea typeface="FSFFatBottom" panose="02000603000000000000" pitchFamily="2" charset="0"/>
              </a:rPr>
              <a:t>Condensation:</a:t>
            </a:r>
          </a:p>
          <a:p>
            <a:pPr marL="0" indent="0">
              <a:buNone/>
            </a:pPr>
            <a:r>
              <a:rPr lang="en-AU" sz="3200" dirty="0">
                <a:latin typeface="FSFFatBottom" panose="02000603000000000000" pitchFamily="2" charset="0"/>
                <a:ea typeface="FSFFatBottom" panose="02000603000000000000" pitchFamily="2" charset="0"/>
              </a:rPr>
              <a:t> </a:t>
            </a:r>
          </a:p>
          <a:p>
            <a:r>
              <a:rPr lang="en-AU" sz="3200" dirty="0">
                <a:latin typeface="FSFFatBottom" panose="02000603000000000000" pitchFamily="2" charset="0"/>
                <a:ea typeface="FSFFatBottom" panose="02000603000000000000" pitchFamily="2" charset="0"/>
              </a:rPr>
              <a:t>Drought:</a:t>
            </a:r>
          </a:p>
        </p:txBody>
      </p:sp>
    </p:spTree>
    <p:extLst>
      <p:ext uri="{BB962C8B-B14F-4D97-AF65-F5344CB8AC3E}">
        <p14:creationId xmlns:p14="http://schemas.microsoft.com/office/powerpoint/2010/main" val="2589441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Investigation I</a:t>
            </a:r>
            <a:endParaRPr lang="en-AU" sz="6000" dirty="0"/>
          </a:p>
        </p:txBody>
      </p:sp>
      <p:sp>
        <p:nvSpPr>
          <p:cNvPr id="3" name="Content Placeholder 2">
            <a:extLst>
              <a:ext uri="{FF2B5EF4-FFF2-40B4-BE49-F238E27FC236}">
                <a16:creationId xmlns:a16="http://schemas.microsoft.com/office/drawing/2014/main" id="{2EAF61FA-E86B-469C-91F7-8025805DB9D5}"/>
              </a:ext>
            </a:extLst>
          </p:cNvPr>
          <p:cNvSpPr>
            <a:spLocks noGrp="1"/>
          </p:cNvSpPr>
          <p:nvPr>
            <p:ph idx="1"/>
          </p:nvPr>
        </p:nvSpPr>
        <p:spPr>
          <a:xfrm>
            <a:off x="1876337" y="1153792"/>
            <a:ext cx="10074042" cy="5026026"/>
          </a:xfrm>
        </p:spPr>
        <p:txBody>
          <a:bodyPr>
            <a:normAutofit fontScale="85000" lnSpcReduction="20000"/>
          </a:bodyPr>
          <a:lstStyle/>
          <a:p>
            <a:pPr>
              <a:buFont typeface="Wingdings" panose="05000000000000000000" pitchFamily="2" charset="2"/>
              <a:buChar char="q"/>
            </a:pPr>
            <a:r>
              <a:rPr lang="en-AU" sz="3200" dirty="0">
                <a:latin typeface="FSFFatBottom" panose="02000603000000000000" pitchFamily="2" charset="0"/>
                <a:ea typeface="FSFFatBottom" panose="02000603000000000000" pitchFamily="2" charset="0"/>
              </a:rPr>
              <a:t>Hypothesis – </a:t>
            </a:r>
            <a:r>
              <a:rPr lang="en-AU" sz="3200" i="1" dirty="0">
                <a:latin typeface="FSFFatBottom" panose="02000603000000000000" pitchFamily="2" charset="0"/>
                <a:ea typeface="FSFFatBottom" panose="02000603000000000000" pitchFamily="2" charset="0"/>
              </a:rPr>
              <a:t>What do you think will happen?</a:t>
            </a:r>
            <a:r>
              <a:rPr lang="en-AU" sz="3200" dirty="0">
                <a:latin typeface="FSFFatBottom" panose="02000603000000000000" pitchFamily="2" charset="0"/>
                <a:ea typeface="FSFFatBottom" panose="02000603000000000000" pitchFamily="2" charset="0"/>
              </a:rPr>
              <a:t> Explain why.</a:t>
            </a:r>
          </a:p>
          <a:p>
            <a:pPr marL="0" indent="0">
              <a:buNone/>
            </a:pPr>
            <a:r>
              <a:rPr lang="en-AU" sz="3200" dirty="0">
                <a:latin typeface="FSFFatBottom" panose="02000603000000000000" pitchFamily="2" charset="0"/>
                <a:ea typeface="FSFFatBottom" panose="02000603000000000000" pitchFamily="2" charset="0"/>
              </a:rPr>
              <a:t> </a:t>
            </a:r>
          </a:p>
          <a:p>
            <a:pPr marL="0" indent="0">
              <a:buNone/>
            </a:pPr>
            <a:endParaRPr lang="en-AU" sz="3200" dirty="0">
              <a:latin typeface="FSFFatBottom" panose="02000603000000000000" pitchFamily="2" charset="0"/>
              <a:ea typeface="FSFFatBottom" panose="02000603000000000000" pitchFamily="2" charset="0"/>
            </a:endParaRPr>
          </a:p>
          <a:p>
            <a:pPr>
              <a:buFont typeface="Wingdings" panose="05000000000000000000" pitchFamily="2" charset="2"/>
              <a:buChar char="q"/>
            </a:pPr>
            <a:r>
              <a:rPr lang="en-AU" sz="3200" dirty="0">
                <a:latin typeface="FSFFatBottom" panose="02000603000000000000" pitchFamily="2" charset="0"/>
                <a:ea typeface="FSFFatBottom" panose="02000603000000000000" pitchFamily="2" charset="0"/>
              </a:rPr>
              <a:t>Variables –</a:t>
            </a:r>
          </a:p>
          <a:p>
            <a:pPr lvl="1">
              <a:buFont typeface="Wingdings" panose="05000000000000000000" pitchFamily="2" charset="2"/>
              <a:buChar char="q"/>
            </a:pPr>
            <a:r>
              <a:rPr lang="en-AU" sz="2800" i="1" dirty="0">
                <a:latin typeface="FSFFatBottom" panose="02000603000000000000" pitchFamily="2" charset="0"/>
                <a:ea typeface="FSFFatBottom" panose="02000603000000000000" pitchFamily="2" charset="0"/>
              </a:rPr>
              <a:t>What will be the </a:t>
            </a:r>
            <a:r>
              <a:rPr lang="en-AU" sz="2800" b="1" i="1" dirty="0">
                <a:latin typeface="FSFFatBottom" panose="02000603000000000000" pitchFamily="2" charset="0"/>
                <a:ea typeface="FSFFatBottom" panose="02000603000000000000" pitchFamily="2" charset="0"/>
              </a:rPr>
              <a:t>dependent variable</a:t>
            </a:r>
            <a:r>
              <a:rPr lang="en-AU" sz="2800" i="1" dirty="0">
                <a:latin typeface="FSFFatBottom" panose="02000603000000000000" pitchFamily="2" charset="0"/>
                <a:ea typeface="FSFFatBottom" panose="02000603000000000000" pitchFamily="2" charset="0"/>
              </a:rPr>
              <a:t>? What are you going to measure?</a:t>
            </a: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r>
              <a:rPr lang="en-AU" sz="2800" i="1" dirty="0">
                <a:latin typeface="FSFFatBottom" panose="02000603000000000000" pitchFamily="2" charset="0"/>
                <a:ea typeface="FSFFatBottom" panose="02000603000000000000" pitchFamily="2" charset="0"/>
              </a:rPr>
              <a:t>What will be the </a:t>
            </a:r>
            <a:r>
              <a:rPr lang="en-AU" sz="2800" b="1" i="1" dirty="0">
                <a:latin typeface="FSFFatBottom" panose="02000603000000000000" pitchFamily="2" charset="0"/>
                <a:ea typeface="FSFFatBottom" panose="02000603000000000000" pitchFamily="2" charset="0"/>
              </a:rPr>
              <a:t>independent variable</a:t>
            </a:r>
            <a:r>
              <a:rPr lang="en-AU" sz="2800" i="1" dirty="0">
                <a:latin typeface="FSFFatBottom" panose="02000603000000000000" pitchFamily="2" charset="0"/>
                <a:ea typeface="FSFFatBottom" panose="02000603000000000000" pitchFamily="2" charset="0"/>
              </a:rPr>
              <a:t>? What are you going to change?</a:t>
            </a: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r>
              <a:rPr lang="en-AU" sz="2800" i="1" dirty="0">
                <a:latin typeface="FSFFatBottom" panose="02000603000000000000" pitchFamily="2" charset="0"/>
                <a:ea typeface="FSFFatBottom" panose="02000603000000000000" pitchFamily="2" charset="0"/>
              </a:rPr>
              <a:t>What variables will you need to </a:t>
            </a:r>
            <a:r>
              <a:rPr lang="en-AU" sz="2800" b="1" i="1" dirty="0">
                <a:latin typeface="FSFFatBottom" panose="02000603000000000000" pitchFamily="2" charset="0"/>
                <a:ea typeface="FSFFatBottom" panose="02000603000000000000" pitchFamily="2" charset="0"/>
              </a:rPr>
              <a:t>control</a:t>
            </a:r>
            <a:r>
              <a:rPr lang="en-AU" sz="2800" i="1" dirty="0">
                <a:latin typeface="FSFFatBottom" panose="02000603000000000000" pitchFamily="2" charset="0"/>
                <a:ea typeface="FSFFatBottom" panose="02000603000000000000" pitchFamily="2" charset="0"/>
              </a:rPr>
              <a:t>? What will you need to keep the same?</a:t>
            </a: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p:txBody>
      </p:sp>
      <p:sp>
        <p:nvSpPr>
          <p:cNvPr id="9" name="TextBox 8">
            <a:extLst>
              <a:ext uri="{FF2B5EF4-FFF2-40B4-BE49-F238E27FC236}">
                <a16:creationId xmlns:a16="http://schemas.microsoft.com/office/drawing/2014/main" id="{8115FBE8-360C-4A4E-951C-4A27E81CD651}"/>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Tree>
    <p:extLst>
      <p:ext uri="{BB962C8B-B14F-4D97-AF65-F5344CB8AC3E}">
        <p14:creationId xmlns:p14="http://schemas.microsoft.com/office/powerpoint/2010/main" val="2934683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Investigation I</a:t>
            </a:r>
            <a:endParaRPr lang="en-AU" sz="6000" dirty="0"/>
          </a:p>
        </p:txBody>
      </p:sp>
      <p:sp>
        <p:nvSpPr>
          <p:cNvPr id="3" name="Content Placeholder 2">
            <a:extLst>
              <a:ext uri="{FF2B5EF4-FFF2-40B4-BE49-F238E27FC236}">
                <a16:creationId xmlns:a16="http://schemas.microsoft.com/office/drawing/2014/main" id="{2EAF61FA-E86B-469C-91F7-8025805DB9D5}"/>
              </a:ext>
            </a:extLst>
          </p:cNvPr>
          <p:cNvSpPr>
            <a:spLocks noGrp="1"/>
          </p:cNvSpPr>
          <p:nvPr>
            <p:ph idx="1"/>
          </p:nvPr>
        </p:nvSpPr>
        <p:spPr>
          <a:xfrm>
            <a:off x="1876337" y="1153792"/>
            <a:ext cx="10074042" cy="5026026"/>
          </a:xfrm>
        </p:spPr>
        <p:txBody>
          <a:bodyPr>
            <a:normAutofit/>
          </a:bodyPr>
          <a:lstStyle/>
          <a:p>
            <a:pPr>
              <a:buFont typeface="Wingdings" panose="05000000000000000000" pitchFamily="2" charset="2"/>
              <a:buChar char="q"/>
            </a:pPr>
            <a:r>
              <a:rPr lang="en-AU" sz="3200" dirty="0">
                <a:latin typeface="FSFFatBottom" panose="02000603000000000000" pitchFamily="2" charset="0"/>
                <a:ea typeface="FSFFatBottom" panose="02000603000000000000" pitchFamily="2" charset="0"/>
              </a:rPr>
              <a:t>Record the appearance of the bag contents using an annotated drawing, including the date and time of observation.</a:t>
            </a: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p:txBody>
      </p:sp>
      <p:sp>
        <p:nvSpPr>
          <p:cNvPr id="9" name="TextBox 8">
            <a:extLst>
              <a:ext uri="{FF2B5EF4-FFF2-40B4-BE49-F238E27FC236}">
                <a16:creationId xmlns:a16="http://schemas.microsoft.com/office/drawing/2014/main" id="{B8FE04F5-F9C8-45EE-8C90-79E662E9885D}"/>
              </a:ext>
            </a:extLst>
          </p:cNvPr>
          <p:cNvSpPr txBox="1"/>
          <p:nvPr/>
        </p:nvSpPr>
        <p:spPr>
          <a:xfrm>
            <a:off x="4970222" y="6581001"/>
            <a:ext cx="3886271"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Primary Connections – Desert Survivors</a:t>
            </a:r>
          </a:p>
        </p:txBody>
      </p:sp>
      <p:sp>
        <p:nvSpPr>
          <p:cNvPr id="10" name="TextBox 9">
            <a:extLst>
              <a:ext uri="{FF2B5EF4-FFF2-40B4-BE49-F238E27FC236}">
                <a16:creationId xmlns:a16="http://schemas.microsoft.com/office/drawing/2014/main" id="{5498E488-F243-4B8D-B415-36DEC731F85E}"/>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Tree>
    <p:extLst>
      <p:ext uri="{BB962C8B-B14F-4D97-AF65-F5344CB8AC3E}">
        <p14:creationId xmlns:p14="http://schemas.microsoft.com/office/powerpoint/2010/main" val="2627192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Investigation I</a:t>
            </a:r>
            <a:endParaRPr lang="en-AU" sz="6000" dirty="0"/>
          </a:p>
        </p:txBody>
      </p:sp>
      <p:sp>
        <p:nvSpPr>
          <p:cNvPr id="3" name="Content Placeholder 2">
            <a:extLst>
              <a:ext uri="{FF2B5EF4-FFF2-40B4-BE49-F238E27FC236}">
                <a16:creationId xmlns:a16="http://schemas.microsoft.com/office/drawing/2014/main" id="{2EAF61FA-E86B-469C-91F7-8025805DB9D5}"/>
              </a:ext>
            </a:extLst>
          </p:cNvPr>
          <p:cNvSpPr>
            <a:spLocks noGrp="1"/>
          </p:cNvSpPr>
          <p:nvPr>
            <p:ph idx="1"/>
          </p:nvPr>
        </p:nvSpPr>
        <p:spPr>
          <a:xfrm>
            <a:off x="1876337" y="1153792"/>
            <a:ext cx="10074042" cy="5389248"/>
          </a:xfrm>
        </p:spPr>
        <p:txBody>
          <a:bodyPr>
            <a:normAutofit/>
          </a:bodyPr>
          <a:lstStyle/>
          <a:p>
            <a:pPr>
              <a:buFont typeface="Wingdings" panose="05000000000000000000" pitchFamily="2" charset="2"/>
              <a:buChar char="q"/>
            </a:pPr>
            <a:r>
              <a:rPr lang="en-AU" sz="3200" dirty="0">
                <a:latin typeface="FSFFatBottom" panose="02000603000000000000" pitchFamily="2" charset="0"/>
                <a:ea typeface="FSFFatBottom" panose="02000603000000000000" pitchFamily="2" charset="0"/>
              </a:rPr>
              <a:t>Measure and compare the surface area of different leaves using 1cm x 1cm grid paper. </a:t>
            </a:r>
          </a:p>
          <a:p>
            <a:pPr marL="0" indent="0">
              <a:buNone/>
            </a:pPr>
            <a:endParaRPr lang="en-AU" sz="3200" dirty="0">
              <a:latin typeface="FSFFatBottom" panose="02000603000000000000" pitchFamily="2" charset="0"/>
              <a:ea typeface="FSFFatBottom" panose="02000603000000000000" pitchFamily="2" charset="0"/>
            </a:endParaRPr>
          </a:p>
          <a:p>
            <a:pPr marL="0" indent="0">
              <a:buNone/>
            </a:pPr>
            <a:endParaRPr lang="en-AU" sz="3200" dirty="0">
              <a:latin typeface="FSFFatBottom" panose="02000603000000000000" pitchFamily="2" charset="0"/>
              <a:ea typeface="FSFFatBottom" panose="02000603000000000000" pitchFamily="2" charset="0"/>
            </a:endParaRPr>
          </a:p>
          <a:p>
            <a:pPr marL="0" indent="0">
              <a:buNone/>
            </a:pPr>
            <a:endParaRPr lang="en-AU" sz="3200" dirty="0">
              <a:latin typeface="FSFFatBottom" panose="02000603000000000000" pitchFamily="2" charset="0"/>
              <a:ea typeface="FSFFatBottom" panose="02000603000000000000" pitchFamily="2" charset="0"/>
            </a:endParaRPr>
          </a:p>
          <a:p>
            <a:pPr marL="0" indent="0">
              <a:buNone/>
            </a:pPr>
            <a:endParaRPr lang="en-AU" sz="3200" dirty="0">
              <a:latin typeface="FSFFatBottom" panose="02000603000000000000" pitchFamily="2" charset="0"/>
              <a:ea typeface="FSFFatBottom" panose="02000603000000000000" pitchFamily="2" charset="0"/>
            </a:endParaRPr>
          </a:p>
          <a:p>
            <a:pPr marL="0" indent="0">
              <a:buNone/>
            </a:pPr>
            <a:endParaRPr lang="en-AU" sz="3200" dirty="0">
              <a:latin typeface="FSFFatBottom" panose="02000603000000000000" pitchFamily="2" charset="0"/>
              <a:ea typeface="FSFFatBottom" panose="02000603000000000000" pitchFamily="2" charset="0"/>
            </a:endParaRPr>
          </a:p>
          <a:p>
            <a:pPr>
              <a:buFont typeface="Wingdings" panose="05000000000000000000" pitchFamily="2" charset="2"/>
              <a:buChar char="q"/>
            </a:pPr>
            <a:r>
              <a:rPr lang="en-AU" sz="3200" dirty="0">
                <a:latin typeface="FSFFatBottom" panose="02000603000000000000" pitchFamily="2" charset="0"/>
                <a:ea typeface="FSFFatBottom" panose="02000603000000000000" pitchFamily="2" charset="0"/>
              </a:rPr>
              <a:t>Graph the results and include and explanation of your findings. </a:t>
            </a: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p:txBody>
      </p:sp>
      <p:pic>
        <p:nvPicPr>
          <p:cNvPr id="9" name="Picture 8">
            <a:extLst>
              <a:ext uri="{FF2B5EF4-FFF2-40B4-BE49-F238E27FC236}">
                <a16:creationId xmlns:a16="http://schemas.microsoft.com/office/drawing/2014/main" id="{0BFA4174-E988-4894-81DE-169EC1889401}"/>
              </a:ext>
            </a:extLst>
          </p:cNvPr>
          <p:cNvPicPr>
            <a:picLocks noChangeAspect="1"/>
          </p:cNvPicPr>
          <p:nvPr/>
        </p:nvPicPr>
        <p:blipFill>
          <a:blip r:embed="rId4"/>
          <a:stretch>
            <a:fillRect/>
          </a:stretch>
        </p:blipFill>
        <p:spPr>
          <a:xfrm>
            <a:off x="4856479" y="2089171"/>
            <a:ext cx="2887345" cy="2980669"/>
          </a:xfrm>
          <a:prstGeom prst="rect">
            <a:avLst/>
          </a:prstGeom>
        </p:spPr>
      </p:pic>
      <p:sp>
        <p:nvSpPr>
          <p:cNvPr id="10" name="TextBox 9">
            <a:extLst>
              <a:ext uri="{FF2B5EF4-FFF2-40B4-BE49-F238E27FC236}">
                <a16:creationId xmlns:a16="http://schemas.microsoft.com/office/drawing/2014/main" id="{51FB136E-3C08-4558-B8C4-079586241F4D}"/>
              </a:ext>
            </a:extLst>
          </p:cNvPr>
          <p:cNvSpPr txBox="1"/>
          <p:nvPr/>
        </p:nvSpPr>
        <p:spPr>
          <a:xfrm>
            <a:off x="4970222" y="6581001"/>
            <a:ext cx="3886271"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Primary Connections – Desert Survivors</a:t>
            </a:r>
          </a:p>
        </p:txBody>
      </p:sp>
      <p:sp>
        <p:nvSpPr>
          <p:cNvPr id="11" name="TextBox 10">
            <a:extLst>
              <a:ext uri="{FF2B5EF4-FFF2-40B4-BE49-F238E27FC236}">
                <a16:creationId xmlns:a16="http://schemas.microsoft.com/office/drawing/2014/main" id="{FEB575FF-C469-48A1-8E76-A386F5821400}"/>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Tree>
    <p:extLst>
      <p:ext uri="{BB962C8B-B14F-4D97-AF65-F5344CB8AC3E}">
        <p14:creationId xmlns:p14="http://schemas.microsoft.com/office/powerpoint/2010/main" val="2182133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Investigation I</a:t>
            </a:r>
            <a:endParaRPr lang="en-AU" sz="6000" dirty="0"/>
          </a:p>
        </p:txBody>
      </p:sp>
      <p:sp>
        <p:nvSpPr>
          <p:cNvPr id="3" name="Content Placeholder 2">
            <a:extLst>
              <a:ext uri="{FF2B5EF4-FFF2-40B4-BE49-F238E27FC236}">
                <a16:creationId xmlns:a16="http://schemas.microsoft.com/office/drawing/2014/main" id="{2EAF61FA-E86B-469C-91F7-8025805DB9D5}"/>
              </a:ext>
            </a:extLst>
          </p:cNvPr>
          <p:cNvSpPr>
            <a:spLocks noGrp="1"/>
          </p:cNvSpPr>
          <p:nvPr>
            <p:ph idx="1"/>
          </p:nvPr>
        </p:nvSpPr>
        <p:spPr>
          <a:xfrm>
            <a:off x="1876337" y="3535680"/>
            <a:ext cx="10074042" cy="3007360"/>
          </a:xfrm>
        </p:spPr>
        <p:txBody>
          <a:bodyPr>
            <a:normAutofit/>
          </a:bodyPr>
          <a:lstStyle/>
          <a:p>
            <a:pPr marL="0" indent="0">
              <a:buNone/>
            </a:pPr>
            <a:endParaRPr lang="en-AU" sz="3200"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p:txBody>
      </p:sp>
      <p:sp>
        <p:nvSpPr>
          <p:cNvPr id="11" name="Rectangle: Rounded Corners 10">
            <a:extLst>
              <a:ext uri="{FF2B5EF4-FFF2-40B4-BE49-F238E27FC236}">
                <a16:creationId xmlns:a16="http://schemas.microsoft.com/office/drawing/2014/main" id="{DB861779-768E-4781-9E7D-3C4491DB6825}"/>
              </a:ext>
            </a:extLst>
          </p:cNvPr>
          <p:cNvSpPr/>
          <p:nvPr/>
        </p:nvSpPr>
        <p:spPr>
          <a:xfrm>
            <a:off x="2397760" y="1066800"/>
            <a:ext cx="9052560" cy="914400"/>
          </a:xfrm>
          <a:prstGeom prst="roundRect">
            <a:avLst/>
          </a:prstGeom>
          <a:solidFill>
            <a:srgbClr val="90CA8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atin typeface="FSFFatBottom" panose="02000603000000000000" pitchFamily="2" charset="0"/>
                <a:ea typeface="FSFFatBottom" panose="02000603000000000000" pitchFamily="2" charset="0"/>
              </a:rPr>
              <a:t>The surface area of leaves affects water retention in plants.</a:t>
            </a:r>
          </a:p>
        </p:txBody>
      </p:sp>
      <p:sp>
        <p:nvSpPr>
          <p:cNvPr id="12" name="Content Placeholder 2">
            <a:extLst>
              <a:ext uri="{FF2B5EF4-FFF2-40B4-BE49-F238E27FC236}">
                <a16:creationId xmlns:a16="http://schemas.microsoft.com/office/drawing/2014/main" id="{E0DE7175-2910-4009-8D8D-ACD55B49F77B}"/>
              </a:ext>
            </a:extLst>
          </p:cNvPr>
          <p:cNvSpPr txBox="1">
            <a:spLocks/>
          </p:cNvSpPr>
          <p:nvPr/>
        </p:nvSpPr>
        <p:spPr>
          <a:xfrm>
            <a:off x="1876337" y="2235200"/>
            <a:ext cx="10074042" cy="343903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Use your collected evidence and knowledge of structural adaptations to support this claim. Annotated drawings and pictures may also be included as part of your support with an explanation.</a:t>
            </a:r>
          </a:p>
          <a:p>
            <a:pPr marL="0" indent="0">
              <a:buNone/>
            </a:pPr>
            <a:r>
              <a:rPr lang="en-AU" sz="2400" i="1" dirty="0">
                <a:latin typeface="FSFFatBottom" panose="02000603000000000000" pitchFamily="2" charset="0"/>
                <a:ea typeface="FSFFatBottom" panose="02000603000000000000" pitchFamily="2" charset="0"/>
              </a:rPr>
              <a:t> </a:t>
            </a:r>
          </a:p>
          <a:p>
            <a:pPr marL="0" indent="0">
              <a:buNone/>
            </a:pPr>
            <a:endParaRPr lang="en-AU" sz="2400" i="1" dirty="0">
              <a:latin typeface="FSFFatBottom" panose="02000603000000000000" pitchFamily="2" charset="0"/>
              <a:ea typeface="FSFFatBottom" panose="02000603000000000000" pitchFamily="2" charset="0"/>
            </a:endParaRPr>
          </a:p>
          <a:p>
            <a:pPr marL="0" indent="0">
              <a:buNone/>
            </a:pPr>
            <a:endParaRPr lang="en-AU" sz="2400" i="1" dirty="0">
              <a:latin typeface="FSFFatBottom" panose="02000603000000000000" pitchFamily="2" charset="0"/>
              <a:ea typeface="FSFFatBottom" panose="02000603000000000000" pitchFamily="2" charset="0"/>
            </a:endParaRPr>
          </a:p>
          <a:p>
            <a:pPr marL="0" indent="0">
              <a:buNone/>
            </a:pPr>
            <a:endParaRPr lang="en-AU" sz="2400" i="1" dirty="0">
              <a:latin typeface="FSFFatBottom" panose="02000603000000000000" pitchFamily="2" charset="0"/>
              <a:ea typeface="FSFFatBottom" panose="02000603000000000000" pitchFamily="2" charset="0"/>
            </a:endParaRPr>
          </a:p>
          <a:p>
            <a:pPr marL="0" indent="0">
              <a:buNone/>
            </a:pPr>
            <a:endParaRPr lang="en-AU" sz="2400" i="1" dirty="0">
              <a:latin typeface="FSFFatBottom" panose="02000603000000000000" pitchFamily="2" charset="0"/>
              <a:ea typeface="FSFFatBottom" panose="02000603000000000000" pitchFamily="2" charset="0"/>
            </a:endParaRPr>
          </a:p>
          <a:p>
            <a:pPr>
              <a:buFont typeface="Wingdings" panose="05000000000000000000" pitchFamily="2" charset="2"/>
              <a:buChar char="q"/>
            </a:pPr>
            <a:r>
              <a:rPr lang="en-AU" sz="2000" dirty="0">
                <a:latin typeface="FSFFatBottom" panose="02000603000000000000" pitchFamily="2" charset="0"/>
                <a:ea typeface="FSFFatBottom" panose="02000603000000000000" pitchFamily="2" charset="0"/>
              </a:rPr>
              <a:t>What questions or puzzles do you still have?</a:t>
            </a:r>
          </a:p>
          <a:p>
            <a:pPr lvl="1">
              <a:buFont typeface="Wingdings" panose="05000000000000000000" pitchFamily="2" charset="2"/>
              <a:buChar char="q"/>
            </a:pPr>
            <a:endParaRPr lang="en-AU" sz="20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000" i="1" dirty="0">
              <a:latin typeface="FSFFatBottom" panose="02000603000000000000" pitchFamily="2" charset="0"/>
              <a:ea typeface="FSFFatBottom" panose="02000603000000000000" pitchFamily="2" charset="0"/>
            </a:endParaRPr>
          </a:p>
        </p:txBody>
      </p:sp>
      <p:sp>
        <p:nvSpPr>
          <p:cNvPr id="13" name="TextBox 12">
            <a:extLst>
              <a:ext uri="{FF2B5EF4-FFF2-40B4-BE49-F238E27FC236}">
                <a16:creationId xmlns:a16="http://schemas.microsoft.com/office/drawing/2014/main" id="{4FB3BAA6-A638-4649-B61F-E766A08E9A39}"/>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Tree>
    <p:extLst>
      <p:ext uri="{BB962C8B-B14F-4D97-AF65-F5344CB8AC3E}">
        <p14:creationId xmlns:p14="http://schemas.microsoft.com/office/powerpoint/2010/main" val="421288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445EC-7E49-4F8A-89D5-0F41681B5276}"/>
              </a:ext>
            </a:extLst>
          </p:cNvPr>
          <p:cNvSpPr>
            <a:spLocks noGrp="1"/>
          </p:cNvSpPr>
          <p:nvPr>
            <p:ph type="title"/>
          </p:nvPr>
        </p:nvSpPr>
        <p:spPr>
          <a:xfrm>
            <a:off x="1938900" y="39235"/>
            <a:ext cx="10067144" cy="1325563"/>
          </a:xfrm>
        </p:spPr>
        <p:txBody>
          <a:bodyPr>
            <a:normAutofit/>
          </a:bodyPr>
          <a:lstStyle/>
          <a:p>
            <a:pPr algn="ctr"/>
            <a:r>
              <a:rPr lang="en-AU" sz="7200" b="1" dirty="0">
                <a:blipFill dpi="0" rotWithShape="1">
                  <a:blip r:embed="rId2"/>
                  <a:srcRect/>
                  <a:stretch>
                    <a:fillRect/>
                  </a:stretch>
                </a:blipFill>
                <a:latin typeface="HelloFirstieBig" panose="02000603000000000000" pitchFamily="2" charset="0"/>
                <a:ea typeface="HelloFirstieBig" panose="02000603000000000000" pitchFamily="2" charset="0"/>
              </a:rPr>
              <a:t>Content &amp; Skills Focus</a:t>
            </a:r>
            <a:endParaRPr lang="en-AU" sz="7200" dirty="0">
              <a:blipFill dpi="0" rotWithShape="1">
                <a:blip r:embed="rId2"/>
                <a:srcRect/>
                <a:stretch>
                  <a:fillRect/>
                </a:stretch>
              </a:blipFill>
              <a:latin typeface="FSFFatBottom" panose="02000603000000000000" pitchFamily="2" charset="0"/>
              <a:ea typeface="FSFFatBottom" panose="02000603000000000000" pitchFamily="2" charset="0"/>
            </a:endParaRPr>
          </a:p>
        </p:txBody>
      </p:sp>
      <p:sp>
        <p:nvSpPr>
          <p:cNvPr id="3" name="Content Placeholder 2">
            <a:extLst>
              <a:ext uri="{FF2B5EF4-FFF2-40B4-BE49-F238E27FC236}">
                <a16:creationId xmlns:a16="http://schemas.microsoft.com/office/drawing/2014/main" id="{AD171FD9-4936-4C14-844C-FF1C0CF2B828}"/>
              </a:ext>
            </a:extLst>
          </p:cNvPr>
          <p:cNvSpPr>
            <a:spLocks noGrp="1"/>
          </p:cNvSpPr>
          <p:nvPr>
            <p:ph sz="half" idx="1"/>
          </p:nvPr>
        </p:nvSpPr>
        <p:spPr>
          <a:xfrm>
            <a:off x="1706096" y="1166070"/>
            <a:ext cx="3423770" cy="5691930"/>
          </a:xfrm>
        </p:spPr>
        <p:txBody>
          <a:bodyPr>
            <a:normAutofit fontScale="32500" lnSpcReduction="20000"/>
          </a:bodyPr>
          <a:lstStyle/>
          <a:p>
            <a:pPr marL="0" indent="0">
              <a:buNone/>
            </a:pPr>
            <a:r>
              <a:rPr lang="en-AU" b="1" i="1" dirty="0">
                <a:solidFill>
                  <a:srgbClr val="90CA8B"/>
                </a:solidFill>
                <a:latin typeface="FSFFatBottom" panose="02000603000000000000" pitchFamily="2" charset="0"/>
                <a:ea typeface="FSFFatBottom" panose="02000603000000000000" pitchFamily="2" charset="0"/>
              </a:rPr>
              <a:t>Working Scientifically</a:t>
            </a:r>
            <a:endParaRPr lang="en-AU" dirty="0">
              <a:solidFill>
                <a:srgbClr val="90CA8B"/>
              </a:solidFill>
              <a:latin typeface="FSFFatBottom" panose="02000603000000000000" pitchFamily="2" charset="0"/>
              <a:ea typeface="FSFFatBottom" panose="02000603000000000000" pitchFamily="2" charset="0"/>
            </a:endParaRPr>
          </a:p>
          <a:p>
            <a:pPr marL="0" indent="0">
              <a:buNone/>
            </a:pPr>
            <a:r>
              <a:rPr lang="en-AU" b="1" u="sng" dirty="0">
                <a:latin typeface="FSFFatBottom" panose="02000603000000000000" pitchFamily="2" charset="0"/>
                <a:ea typeface="FSFFatBottom" panose="02000603000000000000" pitchFamily="2" charset="0"/>
              </a:rPr>
              <a:t>Questioning and predicting</a:t>
            </a:r>
            <a:endParaRPr lang="en-AU" dirty="0">
              <a:latin typeface="FSFFatBottom" panose="02000603000000000000" pitchFamily="2" charset="0"/>
              <a:ea typeface="FSFFatBottom" panose="02000603000000000000" pitchFamily="2" charset="0"/>
            </a:endParaRPr>
          </a:p>
          <a:p>
            <a:pPr lvl="0"/>
            <a:r>
              <a:rPr lang="en-AU" dirty="0">
                <a:latin typeface="FSFFatBottom" panose="02000603000000000000" pitchFamily="2" charset="0"/>
                <a:ea typeface="FSFFatBottom" panose="02000603000000000000" pitchFamily="2" charset="0"/>
              </a:rPr>
              <a:t>pose testable questions</a:t>
            </a:r>
          </a:p>
          <a:p>
            <a:pPr lvl="0"/>
            <a:r>
              <a:rPr lang="en-AU" dirty="0">
                <a:latin typeface="FSFFatBottom" panose="02000603000000000000" pitchFamily="2" charset="0"/>
                <a:ea typeface="FSFFatBottom" panose="02000603000000000000" pitchFamily="2" charset="0"/>
              </a:rPr>
              <a:t>make and justify predictions about scientific investigations</a:t>
            </a:r>
          </a:p>
          <a:p>
            <a:pPr marL="0" indent="0">
              <a:buNone/>
            </a:pPr>
            <a:r>
              <a:rPr lang="en-AU" b="1" u="sng" dirty="0">
                <a:latin typeface="FSFFatBottom" panose="02000603000000000000" pitchFamily="2" charset="0"/>
                <a:ea typeface="FSFFatBottom" panose="02000603000000000000" pitchFamily="2" charset="0"/>
              </a:rPr>
              <a:t>Planning and conducting investigations</a:t>
            </a:r>
            <a:endParaRPr lang="en-AU" dirty="0">
              <a:latin typeface="FSFFatBottom" panose="02000603000000000000" pitchFamily="2" charset="0"/>
              <a:ea typeface="FSFFatBottom" panose="02000603000000000000" pitchFamily="2" charset="0"/>
            </a:endParaRPr>
          </a:p>
          <a:p>
            <a:pPr lvl="0"/>
            <a:r>
              <a:rPr lang="en-AU" dirty="0">
                <a:latin typeface="FSFFatBottom" panose="02000603000000000000" pitchFamily="2" charset="0"/>
                <a:ea typeface="FSFFatBottom" panose="02000603000000000000" pitchFamily="2" charset="0"/>
              </a:rPr>
              <a:t>identify questions to investigate scientific ideas</a:t>
            </a:r>
          </a:p>
          <a:p>
            <a:pPr lvl="0"/>
            <a:r>
              <a:rPr lang="en-AU" dirty="0">
                <a:latin typeface="FSFFatBottom" panose="02000603000000000000" pitchFamily="2" charset="0"/>
                <a:ea typeface="FSFFatBottom" panose="02000603000000000000" pitchFamily="2" charset="0"/>
              </a:rPr>
              <a:t>plan and apply the elements of scientific investigations to answer problems</a:t>
            </a:r>
          </a:p>
          <a:p>
            <a:pPr lvl="0"/>
            <a:r>
              <a:rPr lang="en-AU" dirty="0">
                <a:latin typeface="FSFFatBottom" panose="02000603000000000000" pitchFamily="2" charset="0"/>
                <a:ea typeface="FSFFatBottom" panose="02000603000000000000" pitchFamily="2" charset="0"/>
              </a:rPr>
              <a:t>identify potential risks in planning investigations</a:t>
            </a:r>
          </a:p>
          <a:p>
            <a:pPr lvl="0"/>
            <a:r>
              <a:rPr lang="en-AU" dirty="0">
                <a:latin typeface="FSFFatBottom" panose="02000603000000000000" pitchFamily="2" charset="0"/>
                <a:ea typeface="FSFFatBottom" panose="02000603000000000000" pitchFamily="2" charset="0"/>
              </a:rPr>
              <a:t>manage resources safely </a:t>
            </a:r>
          </a:p>
          <a:p>
            <a:pPr lvl="0"/>
            <a:r>
              <a:rPr lang="en-AU" dirty="0">
                <a:latin typeface="FSFFatBottom" panose="02000603000000000000" pitchFamily="2" charset="0"/>
                <a:ea typeface="FSFFatBottom" panose="02000603000000000000" pitchFamily="2" charset="0"/>
              </a:rPr>
              <a:t>decide which variable(s) is to be changed, measured and kept the same, in fair tests</a:t>
            </a:r>
          </a:p>
          <a:p>
            <a:pPr lvl="0"/>
            <a:r>
              <a:rPr lang="en-AU" dirty="0">
                <a:latin typeface="FSFFatBottom" panose="02000603000000000000" pitchFamily="2" charset="0"/>
                <a:ea typeface="FSFFatBottom" panose="02000603000000000000" pitchFamily="2" charset="0"/>
              </a:rPr>
              <a:t>select appropriate measurement methods, including formal measurements and digital technologies, to record data accurately and honestly (ACSIS087, ACSIS104)</a:t>
            </a:r>
          </a:p>
          <a:p>
            <a:pPr lvl="0"/>
            <a:r>
              <a:rPr lang="en-AU" dirty="0">
                <a:latin typeface="FSFFatBottom" panose="02000603000000000000" pitchFamily="2" charset="0"/>
                <a:ea typeface="FSFFatBottom" panose="02000603000000000000" pitchFamily="2" charset="0"/>
              </a:rPr>
              <a:t>reflect on and make suggestions to improve fairness, accuracy and efficacy of a scientific investigation </a:t>
            </a:r>
          </a:p>
          <a:p>
            <a:pPr lvl="0"/>
            <a:r>
              <a:rPr lang="en-AU" dirty="0">
                <a:latin typeface="FSFFatBottom" panose="02000603000000000000" pitchFamily="2" charset="0"/>
                <a:ea typeface="FSFFatBottom" panose="02000603000000000000" pitchFamily="2" charset="0"/>
              </a:rPr>
              <a:t>manage investigations effectively, individually and in groups </a:t>
            </a:r>
          </a:p>
          <a:p>
            <a:pPr marL="0" indent="0">
              <a:buNone/>
            </a:pPr>
            <a:r>
              <a:rPr lang="en-AU" b="1" u="sng" dirty="0">
                <a:latin typeface="FSFFatBottom" panose="02000603000000000000" pitchFamily="2" charset="0"/>
                <a:ea typeface="FSFFatBottom" panose="02000603000000000000" pitchFamily="2" charset="0"/>
              </a:rPr>
              <a:t>Processing and analysing data </a:t>
            </a:r>
            <a:endParaRPr lang="en-AU" dirty="0">
              <a:latin typeface="FSFFatBottom" panose="02000603000000000000" pitchFamily="2" charset="0"/>
              <a:ea typeface="FSFFatBottom" panose="02000603000000000000" pitchFamily="2" charset="0"/>
            </a:endParaRPr>
          </a:p>
          <a:p>
            <a:pPr lvl="0"/>
            <a:r>
              <a:rPr lang="en-AU" dirty="0">
                <a:latin typeface="FSFFatBottom" panose="02000603000000000000" pitchFamily="2" charset="0"/>
                <a:ea typeface="FSFFatBottom" panose="02000603000000000000" pitchFamily="2" charset="0"/>
              </a:rPr>
              <a:t>construct and use a range of representations, including tables and graphs, to represent and describe observations, patterns or relationships in data</a:t>
            </a:r>
          </a:p>
          <a:p>
            <a:pPr lvl="0"/>
            <a:r>
              <a:rPr lang="en-AU" dirty="0">
                <a:latin typeface="FSFFatBottom" panose="02000603000000000000" pitchFamily="2" charset="0"/>
                <a:ea typeface="FSFFatBottom" panose="02000603000000000000" pitchFamily="2" charset="0"/>
              </a:rPr>
              <a:t>employ appropriate technologies to represent data </a:t>
            </a:r>
          </a:p>
          <a:p>
            <a:pPr lvl="0"/>
            <a:r>
              <a:rPr lang="en-AU" dirty="0">
                <a:latin typeface="FSFFatBottom" panose="02000603000000000000" pitchFamily="2" charset="0"/>
                <a:ea typeface="FSFFatBottom" panose="02000603000000000000" pitchFamily="2" charset="0"/>
              </a:rPr>
              <a:t>compare data with predictions</a:t>
            </a:r>
          </a:p>
          <a:p>
            <a:r>
              <a:rPr lang="en-AU" dirty="0">
                <a:latin typeface="FSFFatBottom" panose="02000603000000000000" pitchFamily="2" charset="0"/>
                <a:ea typeface="FSFFatBottom" panose="02000603000000000000" pitchFamily="2" charset="0"/>
              </a:rPr>
              <a:t>present data as evidence in developing explanations</a:t>
            </a:r>
            <a:endParaRPr lang="en-AU" sz="1600" dirty="0">
              <a:latin typeface="FSFFatBottom" panose="02000603000000000000" pitchFamily="2" charset="0"/>
              <a:ea typeface="FSFFatBottom" panose="02000603000000000000" pitchFamily="2" charset="0"/>
            </a:endParaRPr>
          </a:p>
        </p:txBody>
      </p:sp>
      <p:sp>
        <p:nvSpPr>
          <p:cNvPr id="4" name="Content Placeholder 3">
            <a:extLst>
              <a:ext uri="{FF2B5EF4-FFF2-40B4-BE49-F238E27FC236}">
                <a16:creationId xmlns:a16="http://schemas.microsoft.com/office/drawing/2014/main" id="{4564BB3B-A40D-4AD0-A397-93F2ADFBE252}"/>
              </a:ext>
            </a:extLst>
          </p:cNvPr>
          <p:cNvSpPr>
            <a:spLocks noGrp="1"/>
          </p:cNvSpPr>
          <p:nvPr>
            <p:ph sz="half" idx="2"/>
          </p:nvPr>
        </p:nvSpPr>
        <p:spPr>
          <a:xfrm>
            <a:off x="5240057" y="1166070"/>
            <a:ext cx="3423770" cy="5691930"/>
          </a:xfrm>
        </p:spPr>
        <p:txBody>
          <a:bodyPr>
            <a:normAutofit fontScale="32500" lnSpcReduction="20000"/>
          </a:bodyPr>
          <a:lstStyle/>
          <a:p>
            <a:pPr marL="0" indent="0">
              <a:buNone/>
            </a:pPr>
            <a:r>
              <a:rPr lang="en-AU" b="1" i="1" dirty="0">
                <a:solidFill>
                  <a:srgbClr val="C9B510"/>
                </a:solidFill>
                <a:latin typeface="FSFFatBottom" panose="02000603000000000000" pitchFamily="2" charset="0"/>
                <a:ea typeface="FSFFatBottom" panose="02000603000000000000" pitchFamily="2" charset="0"/>
              </a:rPr>
              <a:t>Design &amp; Production</a:t>
            </a:r>
            <a:endParaRPr lang="en-AU" dirty="0">
              <a:solidFill>
                <a:srgbClr val="C9B510"/>
              </a:solidFill>
              <a:latin typeface="FSFFatBottom" panose="02000603000000000000" pitchFamily="2" charset="0"/>
              <a:ea typeface="FSFFatBottom" panose="02000603000000000000" pitchFamily="2" charset="0"/>
            </a:endParaRPr>
          </a:p>
          <a:p>
            <a:pPr marL="0" indent="0">
              <a:buNone/>
            </a:pPr>
            <a:r>
              <a:rPr lang="en-AU" b="1" u="sng" dirty="0">
                <a:latin typeface="FSFFatBottom" panose="02000603000000000000" pitchFamily="2" charset="0"/>
                <a:ea typeface="FSFFatBottom" panose="02000603000000000000" pitchFamily="2" charset="0"/>
              </a:rPr>
              <a:t>Identifying and defining </a:t>
            </a:r>
            <a:endParaRPr lang="en-AU" dirty="0">
              <a:latin typeface="FSFFatBottom" panose="02000603000000000000" pitchFamily="2" charset="0"/>
              <a:ea typeface="FSFFatBottom" panose="02000603000000000000" pitchFamily="2" charset="0"/>
            </a:endParaRPr>
          </a:p>
          <a:p>
            <a:pPr lvl="0"/>
            <a:r>
              <a:rPr lang="en-AU" dirty="0">
                <a:latin typeface="FSFFatBottom" panose="02000603000000000000" pitchFamily="2" charset="0"/>
                <a:ea typeface="FSFFatBottom" panose="02000603000000000000" pitchFamily="2" charset="0"/>
              </a:rPr>
              <a:t>examine and critique needs, opportunities or modifications using a range of criteria to define a project</a:t>
            </a:r>
          </a:p>
          <a:p>
            <a:pPr lvl="0"/>
            <a:r>
              <a:rPr lang="en-AU" dirty="0">
                <a:latin typeface="FSFFatBottom" panose="02000603000000000000" pitchFamily="2" charset="0"/>
                <a:ea typeface="FSFFatBottom" panose="02000603000000000000" pitchFamily="2" charset="0"/>
              </a:rPr>
              <a:t>define a need or opportunity according to functional and aesthetic criteria for an audience</a:t>
            </a:r>
          </a:p>
          <a:p>
            <a:pPr lvl="0"/>
            <a:r>
              <a:rPr lang="en-AU" dirty="0">
                <a:latin typeface="FSFFatBottom" panose="02000603000000000000" pitchFamily="2" charset="0"/>
                <a:ea typeface="FSFFatBottom" panose="02000603000000000000" pitchFamily="2" charset="0"/>
              </a:rPr>
              <a:t>consider availability and sustainability of resources when defining design needs and opportunities</a:t>
            </a:r>
          </a:p>
          <a:p>
            <a:pPr lvl="0"/>
            <a:r>
              <a:rPr lang="en-AU" dirty="0">
                <a:latin typeface="FSFFatBottom" panose="02000603000000000000" pitchFamily="2" charset="0"/>
                <a:ea typeface="FSFFatBottom" panose="02000603000000000000" pitchFamily="2" charset="0"/>
              </a:rPr>
              <a:t>investigate materials, components, tools, techniques and processes required to achieve intended design solutions</a:t>
            </a:r>
          </a:p>
          <a:p>
            <a:pPr marL="0" indent="0">
              <a:buNone/>
            </a:pPr>
            <a:r>
              <a:rPr lang="en-AU" b="1" u="sng" dirty="0">
                <a:latin typeface="FSFFatBottom" panose="02000603000000000000" pitchFamily="2" charset="0"/>
                <a:ea typeface="FSFFatBottom" panose="02000603000000000000" pitchFamily="2" charset="0"/>
              </a:rPr>
              <a:t>Researching and planning</a:t>
            </a:r>
            <a:endParaRPr lang="en-AU" dirty="0">
              <a:latin typeface="FSFFatBottom" panose="02000603000000000000" pitchFamily="2" charset="0"/>
              <a:ea typeface="FSFFatBottom" panose="02000603000000000000" pitchFamily="2" charset="0"/>
            </a:endParaRPr>
          </a:p>
          <a:p>
            <a:pPr lvl="0"/>
            <a:r>
              <a:rPr lang="en-AU" dirty="0">
                <a:latin typeface="FSFFatBottom" panose="02000603000000000000" pitchFamily="2" charset="0"/>
                <a:ea typeface="FSFFatBottom" panose="02000603000000000000" pitchFamily="2" charset="0"/>
              </a:rPr>
              <a:t>research, identify and define design ideas and processes for an audience</a:t>
            </a:r>
          </a:p>
          <a:p>
            <a:pPr lvl="0"/>
            <a:r>
              <a:rPr lang="en-AU" dirty="0">
                <a:latin typeface="FSFFatBottom" panose="02000603000000000000" pitchFamily="2" charset="0"/>
                <a:ea typeface="FSFFatBottom" panose="02000603000000000000" pitchFamily="2" charset="0"/>
              </a:rPr>
              <a:t>consider functional and aesthetic needs in planning a design solution</a:t>
            </a:r>
          </a:p>
          <a:p>
            <a:pPr lvl="0"/>
            <a:r>
              <a:rPr lang="en-AU" dirty="0">
                <a:latin typeface="FSFFatBottom" panose="02000603000000000000" pitchFamily="2" charset="0"/>
                <a:ea typeface="FSFFatBottom" panose="02000603000000000000" pitchFamily="2" charset="0"/>
              </a:rPr>
              <a:t>develop, record and communicate design ideas, decisions and processes using appropriate technical terms</a:t>
            </a:r>
          </a:p>
          <a:p>
            <a:pPr lvl="0"/>
            <a:r>
              <a:rPr lang="en-AU" dirty="0">
                <a:latin typeface="FSFFatBottom" panose="02000603000000000000" pitchFamily="2" charset="0"/>
                <a:ea typeface="FSFFatBottom" panose="02000603000000000000" pitchFamily="2" charset="0"/>
              </a:rPr>
              <a:t>produce labelled and annotated drawings including digital graphic representations for an audience </a:t>
            </a:r>
          </a:p>
          <a:p>
            <a:pPr lvl="0"/>
            <a:r>
              <a:rPr lang="en-AU" dirty="0">
                <a:latin typeface="FSFFatBottom" panose="02000603000000000000" pitchFamily="2" charset="0"/>
                <a:ea typeface="FSFFatBottom" panose="02000603000000000000" pitchFamily="2" charset="0"/>
              </a:rPr>
              <a:t>consider sustainability of resources when researching and planning design solutions</a:t>
            </a:r>
          </a:p>
          <a:p>
            <a:r>
              <a:rPr lang="en-AU" dirty="0">
                <a:latin typeface="FSFFatBottom" panose="02000603000000000000" pitchFamily="2" charset="0"/>
                <a:ea typeface="FSFFatBottom" panose="02000603000000000000" pitchFamily="2" charset="0"/>
              </a:rPr>
              <a:t>manage projects within time constraints</a:t>
            </a:r>
            <a:endParaRPr lang="en-AU" sz="1300" dirty="0">
              <a:latin typeface="FSFFatBottom" panose="02000603000000000000" pitchFamily="2" charset="0"/>
              <a:ea typeface="FSFFatBottom" panose="02000603000000000000" pitchFamily="2" charset="0"/>
            </a:endParaRPr>
          </a:p>
        </p:txBody>
      </p:sp>
      <p:sp>
        <p:nvSpPr>
          <p:cNvPr id="10" name="TextBox 9">
            <a:extLst>
              <a:ext uri="{FF2B5EF4-FFF2-40B4-BE49-F238E27FC236}">
                <a16:creationId xmlns:a16="http://schemas.microsoft.com/office/drawing/2014/main" id="{2A279E52-0FD8-4C70-8A47-CA363208CE71}"/>
              </a:ext>
            </a:extLst>
          </p:cNvPr>
          <p:cNvSpPr txBox="1"/>
          <p:nvPr/>
        </p:nvSpPr>
        <p:spPr>
          <a:xfrm>
            <a:off x="3411191" y="6418655"/>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grpSp>
        <p:nvGrpSpPr>
          <p:cNvPr id="11" name="Group 10">
            <a:extLst>
              <a:ext uri="{FF2B5EF4-FFF2-40B4-BE49-F238E27FC236}">
                <a16:creationId xmlns:a16="http://schemas.microsoft.com/office/drawing/2014/main" id="{1428222B-76FD-4EFE-8BA1-C952A6C5DCFC}"/>
              </a:ext>
            </a:extLst>
          </p:cNvPr>
          <p:cNvGrpSpPr/>
          <p:nvPr/>
        </p:nvGrpSpPr>
        <p:grpSpPr>
          <a:xfrm>
            <a:off x="0" y="0"/>
            <a:ext cx="1676400" cy="6858000"/>
            <a:chOff x="0" y="0"/>
            <a:chExt cx="1676400" cy="6858000"/>
          </a:xfrm>
        </p:grpSpPr>
        <p:pic>
          <p:nvPicPr>
            <p:cNvPr id="12" name="Picture 11">
              <a:extLst>
                <a:ext uri="{FF2B5EF4-FFF2-40B4-BE49-F238E27FC236}">
                  <a16:creationId xmlns:a16="http://schemas.microsoft.com/office/drawing/2014/main" id="{A6B5755A-74C3-459E-B842-C9A814678B89}"/>
                </a:ext>
              </a:extLst>
            </p:cNvPr>
            <p:cNvPicPr>
              <a:picLocks noChangeAspect="1"/>
            </p:cNvPicPr>
            <p:nvPr/>
          </p:nvPicPr>
          <p:blipFill rotWithShape="1">
            <a:blip r:embed="rId2">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13" name="Rectangle 12">
              <a:extLst>
                <a:ext uri="{FF2B5EF4-FFF2-40B4-BE49-F238E27FC236}">
                  <a16:creationId xmlns:a16="http://schemas.microsoft.com/office/drawing/2014/main" id="{2DBCD925-6DF3-4428-AF0D-A56CBB4FEAAC}"/>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7FBA094C-7B3A-4B01-A3F7-AF77CB16D99B}"/>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5" name="Content Placeholder 3">
            <a:extLst>
              <a:ext uri="{FF2B5EF4-FFF2-40B4-BE49-F238E27FC236}">
                <a16:creationId xmlns:a16="http://schemas.microsoft.com/office/drawing/2014/main" id="{40031708-C2C4-4459-A4AE-0380C3346862}"/>
              </a:ext>
            </a:extLst>
          </p:cNvPr>
          <p:cNvSpPr txBox="1">
            <a:spLocks/>
          </p:cNvSpPr>
          <p:nvPr/>
        </p:nvSpPr>
        <p:spPr>
          <a:xfrm>
            <a:off x="8774019" y="1166070"/>
            <a:ext cx="3423770" cy="5691930"/>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i="1" dirty="0">
                <a:solidFill>
                  <a:srgbClr val="3E780C"/>
                </a:solidFill>
                <a:latin typeface="FSFFatBottom" panose="02000603000000000000" pitchFamily="2" charset="0"/>
                <a:ea typeface="FSFFatBottom" panose="02000603000000000000" pitchFamily="2" charset="0"/>
              </a:rPr>
              <a:t>Growth &amp; Survival of Living Things</a:t>
            </a:r>
            <a:endParaRPr lang="en-AU" dirty="0">
              <a:solidFill>
                <a:srgbClr val="3E780C"/>
              </a:solidFill>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plan and conduct a fair test to show the conditions needed for a particular plant or animal to grow and survive in its environment </a:t>
            </a:r>
          </a:p>
          <a:p>
            <a:r>
              <a:rPr lang="en-AU" dirty="0">
                <a:latin typeface="FSFFatBottom" panose="02000603000000000000" pitchFamily="2" charset="0"/>
                <a:ea typeface="FSFFatBottom" panose="02000603000000000000" pitchFamily="2" charset="0"/>
              </a:rPr>
              <a:t>describe how changing physical conditions in the environment affect the growth and survival of living things, for example:</a:t>
            </a:r>
          </a:p>
          <a:p>
            <a:pPr lvl="1"/>
            <a:r>
              <a:rPr lang="en-AU" dirty="0">
                <a:latin typeface="FSFFatBottom" panose="02000603000000000000" pitchFamily="2" charset="0"/>
                <a:ea typeface="FSFFatBottom" panose="02000603000000000000" pitchFamily="2" charset="0"/>
              </a:rPr>
              <a:t>Aboriginal Peoples’ use of fire-stick farming</a:t>
            </a:r>
          </a:p>
          <a:p>
            <a:pPr lvl="1"/>
            <a:r>
              <a:rPr lang="en-AU" dirty="0">
                <a:latin typeface="FSFFatBottom" panose="02000603000000000000" pitchFamily="2" charset="0"/>
                <a:ea typeface="FSFFatBottom" panose="02000603000000000000" pitchFamily="2" charset="0"/>
              </a:rPr>
              <a:t>temperature of water in aquatic environments</a:t>
            </a:r>
          </a:p>
          <a:p>
            <a:r>
              <a:rPr lang="en-AU" dirty="0">
                <a:latin typeface="FSFFatBottom" panose="02000603000000000000" pitchFamily="2" charset="0"/>
                <a:ea typeface="FSFFatBottom" panose="02000603000000000000" pitchFamily="2" charset="0"/>
              </a:rPr>
              <a:t>test predictions by gathering data and use evidence to develop explanations of events and phenomena </a:t>
            </a:r>
          </a:p>
          <a:p>
            <a:r>
              <a:rPr lang="en-AU" dirty="0">
                <a:latin typeface="FSFFatBottom" panose="02000603000000000000" pitchFamily="2" charset="0"/>
                <a:ea typeface="FSFFatBottom" panose="02000603000000000000" pitchFamily="2" charset="0"/>
              </a:rPr>
              <a:t>understand that scientific and technological knowledge is used to solve problems and inform personal and community decisions</a:t>
            </a:r>
          </a:p>
          <a:p>
            <a:pPr marL="0" indent="0">
              <a:buNone/>
            </a:pPr>
            <a:r>
              <a:rPr lang="en-AU" b="1" i="1" dirty="0">
                <a:solidFill>
                  <a:srgbClr val="9FD734"/>
                </a:solidFill>
                <a:latin typeface="FSFFatBottom" panose="02000603000000000000" pitchFamily="2" charset="0"/>
                <a:ea typeface="FSFFatBottom" panose="02000603000000000000" pitchFamily="2" charset="0"/>
              </a:rPr>
              <a:t>Adaptations of Living Things</a:t>
            </a:r>
            <a:endParaRPr lang="en-AU" dirty="0">
              <a:solidFill>
                <a:srgbClr val="9FD734"/>
              </a:solidFill>
              <a:latin typeface="FSFFatBottom" panose="02000603000000000000" pitchFamily="2" charset="0"/>
              <a:ea typeface="FSFFatBottom" panose="02000603000000000000" pitchFamily="2" charset="0"/>
            </a:endParaRPr>
          </a:p>
          <a:p>
            <a:r>
              <a:rPr lang="en-AU" dirty="0">
                <a:latin typeface="FSFFatBottom" panose="02000603000000000000" pitchFamily="2" charset="0"/>
                <a:ea typeface="FSFFatBottom" panose="02000603000000000000" pitchFamily="2" charset="0"/>
              </a:rPr>
              <a:t>describe adaptations as existing structures or behaviours that enable living things to survive in their environment </a:t>
            </a:r>
          </a:p>
          <a:p>
            <a:r>
              <a:rPr lang="en-AU" dirty="0">
                <a:latin typeface="FSFFatBottom" panose="02000603000000000000" pitchFamily="2" charset="0"/>
                <a:ea typeface="FSFFatBottom" panose="02000603000000000000" pitchFamily="2" charset="0"/>
              </a:rPr>
              <a:t>describe the structural and/or behavioural features of some native Australian animals and plants and why they are considered to be adaptations, for example: </a:t>
            </a:r>
          </a:p>
          <a:p>
            <a:pPr marL="457200" lvl="1" indent="0">
              <a:buNone/>
            </a:pPr>
            <a:r>
              <a:rPr lang="en-AU" dirty="0">
                <a:latin typeface="FSFFatBottom" panose="02000603000000000000" pitchFamily="2" charset="0"/>
                <a:ea typeface="FSFFatBottom" panose="02000603000000000000" pitchFamily="2" charset="0"/>
              </a:rPr>
              <a:t>− shiny surfaces of leaves on desert plants</a:t>
            </a:r>
          </a:p>
          <a:p>
            <a:pPr marL="457200" lvl="1" indent="0">
              <a:buNone/>
            </a:pPr>
            <a:r>
              <a:rPr lang="en-AU" dirty="0">
                <a:latin typeface="FSFFatBottom" panose="02000603000000000000" pitchFamily="2" charset="0"/>
                <a:ea typeface="FSFFatBottom" panose="02000603000000000000" pitchFamily="2" charset="0"/>
              </a:rPr>
              <a:t>− rearward facing pouch of a burrowing wombat</a:t>
            </a:r>
          </a:p>
          <a:p>
            <a:pPr marL="457200" lvl="1" indent="0">
              <a:buNone/>
            </a:pPr>
            <a:r>
              <a:rPr lang="en-AU" dirty="0">
                <a:latin typeface="FSFFatBottom" panose="02000603000000000000" pitchFamily="2" charset="0"/>
                <a:ea typeface="FSFFatBottom" panose="02000603000000000000" pitchFamily="2" charset="0"/>
              </a:rPr>
              <a:t>− spines on an echidna</a:t>
            </a:r>
          </a:p>
        </p:txBody>
      </p:sp>
    </p:spTree>
    <p:extLst>
      <p:ext uri="{BB962C8B-B14F-4D97-AF65-F5344CB8AC3E}">
        <p14:creationId xmlns:p14="http://schemas.microsoft.com/office/powerpoint/2010/main" val="2568414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229995"/>
          </a:xfrm>
        </p:spPr>
        <p:txBody>
          <a:bodyPr>
            <a:noAutofit/>
          </a:bodyPr>
          <a:lstStyle/>
          <a:p>
            <a:pPr algn="ctr"/>
            <a:r>
              <a:rPr lang="en-AU" sz="4800" b="1" dirty="0">
                <a:blipFill dpi="0" rotWithShape="1">
                  <a:blip r:embed="rId3"/>
                  <a:srcRect/>
                  <a:stretch>
                    <a:fillRect/>
                  </a:stretch>
                </a:blipFill>
                <a:latin typeface="HelloFirstieBig" panose="02000603000000000000" pitchFamily="2" charset="0"/>
                <a:ea typeface="HelloFirstieBig" panose="02000603000000000000" pitchFamily="2" charset="0"/>
              </a:rPr>
              <a:t>TEXT: The Story of Rosy Dock</a:t>
            </a:r>
            <a:endParaRPr lang="en-AU" sz="4800" dirty="0"/>
          </a:p>
        </p:txBody>
      </p:sp>
      <p:sp>
        <p:nvSpPr>
          <p:cNvPr id="10" name="TextBox 9">
            <a:extLst>
              <a:ext uri="{FF2B5EF4-FFF2-40B4-BE49-F238E27FC236}">
                <a16:creationId xmlns:a16="http://schemas.microsoft.com/office/drawing/2014/main" id="{96A0A4BD-9AF3-4A05-871C-CC49DC9B3F18}"/>
              </a:ext>
            </a:extLst>
          </p:cNvPr>
          <p:cNvSpPr txBox="1"/>
          <p:nvPr/>
        </p:nvSpPr>
        <p:spPr>
          <a:xfrm>
            <a:off x="5948609" y="6581001"/>
            <a:ext cx="2413071"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Jeannie Baker</a:t>
            </a:r>
          </a:p>
        </p:txBody>
      </p:sp>
      <p:pic>
        <p:nvPicPr>
          <p:cNvPr id="12" name="Content Placeholder 11">
            <a:extLst>
              <a:ext uri="{FF2B5EF4-FFF2-40B4-BE49-F238E27FC236}">
                <a16:creationId xmlns:a16="http://schemas.microsoft.com/office/drawing/2014/main" id="{9862815E-2CB0-4186-A573-65C04F766044}"/>
              </a:ext>
            </a:extLst>
          </p:cNvPr>
          <p:cNvPicPr>
            <a:picLocks noGrp="1" noChangeAspect="1"/>
          </p:cNvPicPr>
          <p:nvPr>
            <p:ph idx="1"/>
          </p:nvPr>
        </p:nvPicPr>
        <p:blipFill>
          <a:blip r:embed="rId4"/>
          <a:stretch>
            <a:fillRect/>
          </a:stretch>
        </p:blipFill>
        <p:spPr>
          <a:xfrm>
            <a:off x="4277026" y="1134744"/>
            <a:ext cx="5242894" cy="5316433"/>
          </a:xfrm>
          <a:prstGeom prst="rect">
            <a:avLst/>
          </a:prstGeom>
        </p:spPr>
      </p:pic>
    </p:spTree>
    <p:extLst>
      <p:ext uri="{BB962C8B-B14F-4D97-AF65-F5344CB8AC3E}">
        <p14:creationId xmlns:p14="http://schemas.microsoft.com/office/powerpoint/2010/main" val="1333407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Investigation II</a:t>
            </a:r>
            <a:endParaRPr lang="en-AU" sz="6000" dirty="0"/>
          </a:p>
        </p:txBody>
      </p:sp>
      <p:sp>
        <p:nvSpPr>
          <p:cNvPr id="3" name="Content Placeholder 2">
            <a:extLst>
              <a:ext uri="{FF2B5EF4-FFF2-40B4-BE49-F238E27FC236}">
                <a16:creationId xmlns:a16="http://schemas.microsoft.com/office/drawing/2014/main" id="{2EAF61FA-E86B-469C-91F7-8025805DB9D5}"/>
              </a:ext>
            </a:extLst>
          </p:cNvPr>
          <p:cNvSpPr>
            <a:spLocks noGrp="1"/>
          </p:cNvSpPr>
          <p:nvPr>
            <p:ph idx="1"/>
          </p:nvPr>
        </p:nvSpPr>
        <p:spPr>
          <a:xfrm>
            <a:off x="1876337" y="1153792"/>
            <a:ext cx="10074042" cy="5026026"/>
          </a:xfrm>
        </p:spPr>
        <p:txBody>
          <a:bodyPr>
            <a:normAutofit fontScale="85000" lnSpcReduction="20000"/>
          </a:bodyPr>
          <a:lstStyle/>
          <a:p>
            <a:pPr>
              <a:buFont typeface="Wingdings" panose="05000000000000000000" pitchFamily="2" charset="2"/>
              <a:buChar char="q"/>
            </a:pPr>
            <a:r>
              <a:rPr lang="en-AU" sz="3200" dirty="0">
                <a:latin typeface="FSFFatBottom" panose="02000603000000000000" pitchFamily="2" charset="0"/>
                <a:ea typeface="FSFFatBottom" panose="02000603000000000000" pitchFamily="2" charset="0"/>
              </a:rPr>
              <a:t>Hypothesis – </a:t>
            </a:r>
            <a:r>
              <a:rPr lang="en-AU" sz="3200" i="1" dirty="0">
                <a:latin typeface="FSFFatBottom" panose="02000603000000000000" pitchFamily="2" charset="0"/>
                <a:ea typeface="FSFFatBottom" panose="02000603000000000000" pitchFamily="2" charset="0"/>
              </a:rPr>
              <a:t>What do you think will happen?</a:t>
            </a:r>
            <a:r>
              <a:rPr lang="en-AU" sz="3200" dirty="0">
                <a:latin typeface="FSFFatBottom" panose="02000603000000000000" pitchFamily="2" charset="0"/>
                <a:ea typeface="FSFFatBottom" panose="02000603000000000000" pitchFamily="2" charset="0"/>
              </a:rPr>
              <a:t> Explain why.</a:t>
            </a:r>
          </a:p>
          <a:p>
            <a:pPr marL="0" indent="0">
              <a:buNone/>
            </a:pPr>
            <a:r>
              <a:rPr lang="en-AU" sz="3200" dirty="0">
                <a:latin typeface="FSFFatBottom" panose="02000603000000000000" pitchFamily="2" charset="0"/>
                <a:ea typeface="FSFFatBottom" panose="02000603000000000000" pitchFamily="2" charset="0"/>
              </a:rPr>
              <a:t> </a:t>
            </a:r>
          </a:p>
          <a:p>
            <a:pPr marL="0" indent="0">
              <a:buNone/>
            </a:pPr>
            <a:endParaRPr lang="en-AU" sz="3200" dirty="0">
              <a:latin typeface="FSFFatBottom" panose="02000603000000000000" pitchFamily="2" charset="0"/>
              <a:ea typeface="FSFFatBottom" panose="02000603000000000000" pitchFamily="2" charset="0"/>
            </a:endParaRPr>
          </a:p>
          <a:p>
            <a:pPr>
              <a:buFont typeface="Wingdings" panose="05000000000000000000" pitchFamily="2" charset="2"/>
              <a:buChar char="q"/>
            </a:pPr>
            <a:r>
              <a:rPr lang="en-AU" sz="3200" dirty="0">
                <a:latin typeface="FSFFatBottom" panose="02000603000000000000" pitchFamily="2" charset="0"/>
                <a:ea typeface="FSFFatBottom" panose="02000603000000000000" pitchFamily="2" charset="0"/>
              </a:rPr>
              <a:t>Variables –</a:t>
            </a:r>
          </a:p>
          <a:p>
            <a:pPr lvl="1">
              <a:buFont typeface="Wingdings" panose="05000000000000000000" pitchFamily="2" charset="2"/>
              <a:buChar char="q"/>
            </a:pPr>
            <a:r>
              <a:rPr lang="en-AU" sz="2800" i="1" dirty="0">
                <a:latin typeface="FSFFatBottom" panose="02000603000000000000" pitchFamily="2" charset="0"/>
                <a:ea typeface="FSFFatBottom" panose="02000603000000000000" pitchFamily="2" charset="0"/>
              </a:rPr>
              <a:t>What will be the </a:t>
            </a:r>
            <a:r>
              <a:rPr lang="en-AU" sz="2800" b="1" i="1" dirty="0">
                <a:latin typeface="FSFFatBottom" panose="02000603000000000000" pitchFamily="2" charset="0"/>
                <a:ea typeface="FSFFatBottom" panose="02000603000000000000" pitchFamily="2" charset="0"/>
              </a:rPr>
              <a:t>dependent variable</a:t>
            </a:r>
            <a:r>
              <a:rPr lang="en-AU" sz="2800" i="1" dirty="0">
                <a:latin typeface="FSFFatBottom" panose="02000603000000000000" pitchFamily="2" charset="0"/>
                <a:ea typeface="FSFFatBottom" panose="02000603000000000000" pitchFamily="2" charset="0"/>
              </a:rPr>
              <a:t>? What are you going to measure?</a:t>
            </a: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r>
              <a:rPr lang="en-AU" sz="2800" i="1" dirty="0">
                <a:latin typeface="FSFFatBottom" panose="02000603000000000000" pitchFamily="2" charset="0"/>
                <a:ea typeface="FSFFatBottom" panose="02000603000000000000" pitchFamily="2" charset="0"/>
              </a:rPr>
              <a:t>What will be the </a:t>
            </a:r>
            <a:r>
              <a:rPr lang="en-AU" sz="2800" b="1" i="1" dirty="0">
                <a:latin typeface="FSFFatBottom" panose="02000603000000000000" pitchFamily="2" charset="0"/>
                <a:ea typeface="FSFFatBottom" panose="02000603000000000000" pitchFamily="2" charset="0"/>
              </a:rPr>
              <a:t>independent variable</a:t>
            </a:r>
            <a:r>
              <a:rPr lang="en-AU" sz="2800" i="1" dirty="0">
                <a:latin typeface="FSFFatBottom" panose="02000603000000000000" pitchFamily="2" charset="0"/>
                <a:ea typeface="FSFFatBottom" panose="02000603000000000000" pitchFamily="2" charset="0"/>
              </a:rPr>
              <a:t>? What are you going to change?</a:t>
            </a: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r>
              <a:rPr lang="en-AU" sz="2800" i="1" dirty="0">
                <a:latin typeface="FSFFatBottom" panose="02000603000000000000" pitchFamily="2" charset="0"/>
                <a:ea typeface="FSFFatBottom" panose="02000603000000000000" pitchFamily="2" charset="0"/>
              </a:rPr>
              <a:t>What variables will you need to </a:t>
            </a:r>
            <a:r>
              <a:rPr lang="en-AU" sz="2800" b="1" i="1" dirty="0">
                <a:latin typeface="FSFFatBottom" panose="02000603000000000000" pitchFamily="2" charset="0"/>
                <a:ea typeface="FSFFatBottom" panose="02000603000000000000" pitchFamily="2" charset="0"/>
              </a:rPr>
              <a:t>control</a:t>
            </a:r>
            <a:r>
              <a:rPr lang="en-AU" sz="2800" i="1" dirty="0">
                <a:latin typeface="FSFFatBottom" panose="02000603000000000000" pitchFamily="2" charset="0"/>
                <a:ea typeface="FSFFatBottom" panose="02000603000000000000" pitchFamily="2" charset="0"/>
              </a:rPr>
              <a:t>? What will you need to keep the same?</a:t>
            </a: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p:txBody>
      </p:sp>
      <p:sp>
        <p:nvSpPr>
          <p:cNvPr id="9" name="TextBox 8">
            <a:extLst>
              <a:ext uri="{FF2B5EF4-FFF2-40B4-BE49-F238E27FC236}">
                <a16:creationId xmlns:a16="http://schemas.microsoft.com/office/drawing/2014/main" id="{8115FBE8-360C-4A4E-951C-4A27E81CD651}"/>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Tree>
    <p:extLst>
      <p:ext uri="{BB962C8B-B14F-4D97-AF65-F5344CB8AC3E}">
        <p14:creationId xmlns:p14="http://schemas.microsoft.com/office/powerpoint/2010/main" val="1140305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Investigation II</a:t>
            </a:r>
            <a:endParaRPr lang="en-AU" sz="6000" dirty="0"/>
          </a:p>
        </p:txBody>
      </p:sp>
      <p:sp>
        <p:nvSpPr>
          <p:cNvPr id="3" name="Content Placeholder 2">
            <a:extLst>
              <a:ext uri="{FF2B5EF4-FFF2-40B4-BE49-F238E27FC236}">
                <a16:creationId xmlns:a16="http://schemas.microsoft.com/office/drawing/2014/main" id="{2EAF61FA-E86B-469C-91F7-8025805DB9D5}"/>
              </a:ext>
            </a:extLst>
          </p:cNvPr>
          <p:cNvSpPr>
            <a:spLocks noGrp="1"/>
          </p:cNvSpPr>
          <p:nvPr>
            <p:ph idx="1"/>
          </p:nvPr>
        </p:nvSpPr>
        <p:spPr>
          <a:xfrm>
            <a:off x="1876337" y="1153792"/>
            <a:ext cx="10074042" cy="5026026"/>
          </a:xfrm>
        </p:spPr>
        <p:txBody>
          <a:bodyPr>
            <a:normAutofit/>
          </a:bodyPr>
          <a:lstStyle/>
          <a:p>
            <a:pPr>
              <a:buFont typeface="Wingdings" panose="05000000000000000000" pitchFamily="2" charset="2"/>
              <a:buChar char="q"/>
            </a:pPr>
            <a:r>
              <a:rPr lang="en-AU" sz="3200" dirty="0">
                <a:latin typeface="FSFFatBottom" panose="02000603000000000000" pitchFamily="2" charset="0"/>
                <a:ea typeface="FSFFatBottom" panose="02000603000000000000" pitchFamily="2" charset="0"/>
              </a:rPr>
              <a:t>Record the changes and growth of the seeds over the next two weeks using annotated drawings, including the date and time of observation.</a:t>
            </a: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p:txBody>
      </p:sp>
      <p:sp>
        <p:nvSpPr>
          <p:cNvPr id="10" name="TextBox 9">
            <a:extLst>
              <a:ext uri="{FF2B5EF4-FFF2-40B4-BE49-F238E27FC236}">
                <a16:creationId xmlns:a16="http://schemas.microsoft.com/office/drawing/2014/main" id="{5498E488-F243-4B8D-B415-36DEC731F85E}"/>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Tree>
    <p:extLst>
      <p:ext uri="{BB962C8B-B14F-4D97-AF65-F5344CB8AC3E}">
        <p14:creationId xmlns:p14="http://schemas.microsoft.com/office/powerpoint/2010/main" val="3373712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Investigation II</a:t>
            </a:r>
            <a:endParaRPr lang="en-AU" sz="6000" dirty="0"/>
          </a:p>
        </p:txBody>
      </p:sp>
      <p:sp>
        <p:nvSpPr>
          <p:cNvPr id="3" name="Content Placeholder 2">
            <a:extLst>
              <a:ext uri="{FF2B5EF4-FFF2-40B4-BE49-F238E27FC236}">
                <a16:creationId xmlns:a16="http://schemas.microsoft.com/office/drawing/2014/main" id="{2EAF61FA-E86B-469C-91F7-8025805DB9D5}"/>
              </a:ext>
            </a:extLst>
          </p:cNvPr>
          <p:cNvSpPr>
            <a:spLocks noGrp="1"/>
          </p:cNvSpPr>
          <p:nvPr>
            <p:ph idx="1"/>
          </p:nvPr>
        </p:nvSpPr>
        <p:spPr>
          <a:xfrm>
            <a:off x="1876337" y="1153792"/>
            <a:ext cx="10074042" cy="5389248"/>
          </a:xfrm>
        </p:spPr>
        <p:txBody>
          <a:bodyPr>
            <a:normAutofit/>
          </a:bodyPr>
          <a:lstStyle/>
          <a:p>
            <a:pPr>
              <a:buFont typeface="Wingdings" panose="05000000000000000000" pitchFamily="2" charset="2"/>
              <a:buChar char="q"/>
            </a:pPr>
            <a:r>
              <a:rPr lang="en-AU" sz="3200" dirty="0">
                <a:latin typeface="FSFFatBottom" panose="02000603000000000000" pitchFamily="2" charset="0"/>
                <a:ea typeface="FSFFatBottom" panose="02000603000000000000" pitchFamily="2" charset="0"/>
              </a:rPr>
              <a:t>Measure and compare the growth of the plants over the course of two weeks using an appropriate unit and measuring device.</a:t>
            </a:r>
          </a:p>
          <a:p>
            <a:pPr marL="0" indent="0">
              <a:buNone/>
            </a:pPr>
            <a:endParaRPr lang="en-AU" sz="3200" dirty="0">
              <a:latin typeface="FSFFatBottom" panose="02000603000000000000" pitchFamily="2" charset="0"/>
              <a:ea typeface="FSFFatBottom" panose="02000603000000000000" pitchFamily="2" charset="0"/>
            </a:endParaRPr>
          </a:p>
          <a:p>
            <a:pPr marL="0" indent="0">
              <a:buNone/>
            </a:pPr>
            <a:endParaRPr lang="en-AU" sz="3200" dirty="0">
              <a:latin typeface="FSFFatBottom" panose="02000603000000000000" pitchFamily="2" charset="0"/>
              <a:ea typeface="FSFFatBottom" panose="02000603000000000000" pitchFamily="2" charset="0"/>
            </a:endParaRPr>
          </a:p>
          <a:p>
            <a:pPr marL="0" indent="0">
              <a:buNone/>
            </a:pPr>
            <a:endParaRPr lang="en-AU" sz="3200" dirty="0">
              <a:latin typeface="FSFFatBottom" panose="02000603000000000000" pitchFamily="2" charset="0"/>
              <a:ea typeface="FSFFatBottom" panose="02000603000000000000" pitchFamily="2" charset="0"/>
            </a:endParaRPr>
          </a:p>
          <a:p>
            <a:pPr marL="0" indent="0">
              <a:buNone/>
            </a:pPr>
            <a:endParaRPr lang="en-AU" sz="3200" dirty="0">
              <a:latin typeface="FSFFatBottom" panose="02000603000000000000" pitchFamily="2" charset="0"/>
              <a:ea typeface="FSFFatBottom" panose="02000603000000000000" pitchFamily="2" charset="0"/>
            </a:endParaRPr>
          </a:p>
          <a:p>
            <a:pPr marL="0" indent="0">
              <a:buNone/>
            </a:pPr>
            <a:endParaRPr lang="en-AU" sz="3200" dirty="0">
              <a:latin typeface="FSFFatBottom" panose="02000603000000000000" pitchFamily="2" charset="0"/>
              <a:ea typeface="FSFFatBottom" panose="02000603000000000000" pitchFamily="2" charset="0"/>
            </a:endParaRPr>
          </a:p>
          <a:p>
            <a:pPr>
              <a:buFont typeface="Wingdings" panose="05000000000000000000" pitchFamily="2" charset="2"/>
              <a:buChar char="q"/>
            </a:pPr>
            <a:r>
              <a:rPr lang="en-AU" sz="3200" dirty="0">
                <a:latin typeface="FSFFatBottom" panose="02000603000000000000" pitchFamily="2" charset="0"/>
                <a:ea typeface="FSFFatBottom" panose="02000603000000000000" pitchFamily="2" charset="0"/>
              </a:rPr>
              <a:t>Graph the results and include and explanation of your findings. </a:t>
            </a: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p:txBody>
      </p:sp>
      <p:sp>
        <p:nvSpPr>
          <p:cNvPr id="10" name="TextBox 9">
            <a:extLst>
              <a:ext uri="{FF2B5EF4-FFF2-40B4-BE49-F238E27FC236}">
                <a16:creationId xmlns:a16="http://schemas.microsoft.com/office/drawing/2014/main" id="{51FB136E-3C08-4558-B8C4-079586241F4D}"/>
              </a:ext>
            </a:extLst>
          </p:cNvPr>
          <p:cNvSpPr txBox="1"/>
          <p:nvPr/>
        </p:nvSpPr>
        <p:spPr>
          <a:xfrm>
            <a:off x="4970222" y="6581001"/>
            <a:ext cx="3886271"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Primary Connections – Desert Survivors</a:t>
            </a:r>
          </a:p>
        </p:txBody>
      </p:sp>
      <p:sp>
        <p:nvSpPr>
          <p:cNvPr id="11" name="TextBox 10">
            <a:extLst>
              <a:ext uri="{FF2B5EF4-FFF2-40B4-BE49-F238E27FC236}">
                <a16:creationId xmlns:a16="http://schemas.microsoft.com/office/drawing/2014/main" id="{FEB575FF-C469-48A1-8E76-A386F5821400}"/>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Tree>
    <p:extLst>
      <p:ext uri="{BB962C8B-B14F-4D97-AF65-F5344CB8AC3E}">
        <p14:creationId xmlns:p14="http://schemas.microsoft.com/office/powerpoint/2010/main" val="3256405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a:bodyPr>
          <a:lstStyle/>
          <a:p>
            <a:pPr algn="ctr"/>
            <a:r>
              <a:rPr lang="en-AU" sz="6000" b="1">
                <a:blipFill dpi="0" rotWithShape="1">
                  <a:blip r:embed="rId3"/>
                  <a:srcRect/>
                  <a:stretch>
                    <a:fillRect/>
                  </a:stretch>
                </a:blipFill>
                <a:latin typeface="HelloFirstieBig" panose="02000603000000000000" pitchFamily="2" charset="0"/>
                <a:ea typeface="HelloFirstieBig" panose="02000603000000000000" pitchFamily="2" charset="0"/>
              </a:rPr>
              <a:t>Investigation II</a:t>
            </a:r>
            <a:endParaRPr lang="en-AU" sz="6000" dirty="0"/>
          </a:p>
        </p:txBody>
      </p:sp>
      <p:sp>
        <p:nvSpPr>
          <p:cNvPr id="3" name="Content Placeholder 2">
            <a:extLst>
              <a:ext uri="{FF2B5EF4-FFF2-40B4-BE49-F238E27FC236}">
                <a16:creationId xmlns:a16="http://schemas.microsoft.com/office/drawing/2014/main" id="{2EAF61FA-E86B-469C-91F7-8025805DB9D5}"/>
              </a:ext>
            </a:extLst>
          </p:cNvPr>
          <p:cNvSpPr>
            <a:spLocks noGrp="1"/>
          </p:cNvSpPr>
          <p:nvPr>
            <p:ph idx="1"/>
          </p:nvPr>
        </p:nvSpPr>
        <p:spPr>
          <a:xfrm>
            <a:off x="1876337" y="3535680"/>
            <a:ext cx="10074042" cy="3007360"/>
          </a:xfrm>
        </p:spPr>
        <p:txBody>
          <a:bodyPr>
            <a:normAutofit/>
          </a:bodyPr>
          <a:lstStyle/>
          <a:p>
            <a:pPr marL="0" indent="0">
              <a:buNone/>
            </a:pPr>
            <a:endParaRPr lang="en-AU" sz="3200"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p:txBody>
      </p:sp>
      <p:sp>
        <p:nvSpPr>
          <p:cNvPr id="11" name="Rectangle: Rounded Corners 10">
            <a:extLst>
              <a:ext uri="{FF2B5EF4-FFF2-40B4-BE49-F238E27FC236}">
                <a16:creationId xmlns:a16="http://schemas.microsoft.com/office/drawing/2014/main" id="{DB861779-768E-4781-9E7D-3C4491DB6825}"/>
              </a:ext>
            </a:extLst>
          </p:cNvPr>
          <p:cNvSpPr/>
          <p:nvPr/>
        </p:nvSpPr>
        <p:spPr>
          <a:xfrm>
            <a:off x="2397760" y="1066800"/>
            <a:ext cx="9052560" cy="914400"/>
          </a:xfrm>
          <a:prstGeom prst="roundRect">
            <a:avLst/>
          </a:prstGeom>
          <a:solidFill>
            <a:srgbClr val="90CA8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atin typeface="FSFFatBottom" panose="02000603000000000000" pitchFamily="2" charset="0"/>
                <a:ea typeface="FSFFatBottom" panose="02000603000000000000" pitchFamily="2" charset="0"/>
              </a:rPr>
              <a:t>Changing the physical conditions in the environment affects the growth and survival of living things</a:t>
            </a:r>
          </a:p>
        </p:txBody>
      </p:sp>
      <p:sp>
        <p:nvSpPr>
          <p:cNvPr id="12" name="Content Placeholder 2">
            <a:extLst>
              <a:ext uri="{FF2B5EF4-FFF2-40B4-BE49-F238E27FC236}">
                <a16:creationId xmlns:a16="http://schemas.microsoft.com/office/drawing/2014/main" id="{E0DE7175-2910-4009-8D8D-ACD55B49F77B}"/>
              </a:ext>
            </a:extLst>
          </p:cNvPr>
          <p:cNvSpPr txBox="1">
            <a:spLocks/>
          </p:cNvSpPr>
          <p:nvPr/>
        </p:nvSpPr>
        <p:spPr>
          <a:xfrm>
            <a:off x="1876337" y="2235200"/>
            <a:ext cx="10074042" cy="343903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Use your collected evidence and knowledge of structural adaptations to support this claim. Annotated drawings, pictures and data may also be included as part of your support with an explanation.</a:t>
            </a:r>
          </a:p>
          <a:p>
            <a:pPr marL="0" indent="0">
              <a:buNone/>
            </a:pPr>
            <a:r>
              <a:rPr lang="en-AU" sz="2400" i="1" dirty="0">
                <a:latin typeface="FSFFatBottom" panose="02000603000000000000" pitchFamily="2" charset="0"/>
                <a:ea typeface="FSFFatBottom" panose="02000603000000000000" pitchFamily="2" charset="0"/>
              </a:rPr>
              <a:t> </a:t>
            </a:r>
          </a:p>
          <a:p>
            <a:pPr marL="0" indent="0">
              <a:buNone/>
            </a:pPr>
            <a:endParaRPr lang="en-AU" sz="2400" i="1" dirty="0">
              <a:latin typeface="FSFFatBottom" panose="02000603000000000000" pitchFamily="2" charset="0"/>
              <a:ea typeface="FSFFatBottom" panose="02000603000000000000" pitchFamily="2" charset="0"/>
            </a:endParaRPr>
          </a:p>
          <a:p>
            <a:pPr marL="0" indent="0">
              <a:buNone/>
            </a:pPr>
            <a:endParaRPr lang="en-AU" sz="2400" i="1" dirty="0">
              <a:latin typeface="FSFFatBottom" panose="02000603000000000000" pitchFamily="2" charset="0"/>
              <a:ea typeface="FSFFatBottom" panose="02000603000000000000" pitchFamily="2" charset="0"/>
            </a:endParaRPr>
          </a:p>
          <a:p>
            <a:pPr marL="0" indent="0">
              <a:buNone/>
            </a:pPr>
            <a:endParaRPr lang="en-AU" sz="2400" i="1" dirty="0">
              <a:latin typeface="FSFFatBottom" panose="02000603000000000000" pitchFamily="2" charset="0"/>
              <a:ea typeface="FSFFatBottom" panose="02000603000000000000" pitchFamily="2" charset="0"/>
            </a:endParaRPr>
          </a:p>
          <a:p>
            <a:pPr marL="0" indent="0">
              <a:buNone/>
            </a:pPr>
            <a:endParaRPr lang="en-AU" sz="2400" i="1" dirty="0">
              <a:latin typeface="FSFFatBottom" panose="02000603000000000000" pitchFamily="2" charset="0"/>
              <a:ea typeface="FSFFatBottom" panose="02000603000000000000" pitchFamily="2" charset="0"/>
            </a:endParaRPr>
          </a:p>
          <a:p>
            <a:pPr>
              <a:buFont typeface="Wingdings" panose="05000000000000000000" pitchFamily="2" charset="2"/>
              <a:buChar char="q"/>
            </a:pPr>
            <a:r>
              <a:rPr lang="en-AU" sz="2000" dirty="0">
                <a:latin typeface="FSFFatBottom" panose="02000603000000000000" pitchFamily="2" charset="0"/>
                <a:ea typeface="FSFFatBottom" panose="02000603000000000000" pitchFamily="2" charset="0"/>
              </a:rPr>
              <a:t>What questions or puzzles do you still have?</a:t>
            </a:r>
          </a:p>
          <a:p>
            <a:pPr lvl="1">
              <a:buFont typeface="Wingdings" panose="05000000000000000000" pitchFamily="2" charset="2"/>
              <a:buChar char="q"/>
            </a:pPr>
            <a:endParaRPr lang="en-AU" sz="20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000" i="1" dirty="0">
              <a:latin typeface="FSFFatBottom" panose="02000603000000000000" pitchFamily="2" charset="0"/>
              <a:ea typeface="FSFFatBottom" panose="02000603000000000000" pitchFamily="2" charset="0"/>
            </a:endParaRPr>
          </a:p>
        </p:txBody>
      </p:sp>
      <p:sp>
        <p:nvSpPr>
          <p:cNvPr id="13" name="TextBox 12">
            <a:extLst>
              <a:ext uri="{FF2B5EF4-FFF2-40B4-BE49-F238E27FC236}">
                <a16:creationId xmlns:a16="http://schemas.microsoft.com/office/drawing/2014/main" id="{4FB3BAA6-A638-4649-B61F-E766A08E9A39}"/>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Tree>
    <p:extLst>
      <p:ext uri="{BB962C8B-B14F-4D97-AF65-F5344CB8AC3E}">
        <p14:creationId xmlns:p14="http://schemas.microsoft.com/office/powerpoint/2010/main" val="3828062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A3F16D-B011-4D90-BCB7-97DB91C777FE}"/>
              </a:ext>
            </a:extLst>
          </p:cNvPr>
          <p:cNvSpPr/>
          <p:nvPr/>
        </p:nvSpPr>
        <p:spPr>
          <a:xfrm>
            <a:off x="162851" y="737019"/>
            <a:ext cx="11866297" cy="676276"/>
          </a:xfrm>
          <a:prstGeom prst="roundRect">
            <a:avLst/>
          </a:prstGeom>
          <a:solidFill>
            <a:srgbClr val="0B0C0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r>
              <a:rPr lang="en-AU" sz="4000" dirty="0">
                <a:solidFill>
                  <a:schemeClr val="bg1">
                    <a:lumMod val="95000"/>
                  </a:schemeClr>
                </a:solidFill>
                <a:latin typeface="DP Ohlala" panose="02000603000000000000" pitchFamily="2" charset="0"/>
              </a:rPr>
              <a:t>3, 2, 1 Bridge - Thinking Routine</a:t>
            </a:r>
            <a:endParaRPr lang="en-AU" sz="4000" dirty="0"/>
          </a:p>
        </p:txBody>
      </p:sp>
      <p:graphicFrame>
        <p:nvGraphicFramePr>
          <p:cNvPr id="3" name="Table 2">
            <a:extLst>
              <a:ext uri="{FF2B5EF4-FFF2-40B4-BE49-F238E27FC236}">
                <a16:creationId xmlns:a16="http://schemas.microsoft.com/office/drawing/2014/main" id="{A10F12B2-2891-4E82-BE58-C10E1F6DA268}"/>
              </a:ext>
            </a:extLst>
          </p:cNvPr>
          <p:cNvGraphicFramePr>
            <a:graphicFrameLocks noGrp="1"/>
          </p:cNvGraphicFramePr>
          <p:nvPr>
            <p:extLst/>
          </p:nvPr>
        </p:nvGraphicFramePr>
        <p:xfrm>
          <a:off x="162851" y="1584959"/>
          <a:ext cx="11866296" cy="4991049"/>
        </p:xfrm>
        <a:graphic>
          <a:graphicData uri="http://schemas.openxmlformats.org/drawingml/2006/table">
            <a:tbl>
              <a:tblPr firstRow="1" bandRow="1">
                <a:tableStyleId>{5C22544A-7EE6-4342-B048-85BDC9FD1C3A}</a:tableStyleId>
              </a:tblPr>
              <a:tblGrid>
                <a:gridCol w="4175469">
                  <a:extLst>
                    <a:ext uri="{9D8B030D-6E8A-4147-A177-3AD203B41FA5}">
                      <a16:colId xmlns:a16="http://schemas.microsoft.com/office/drawing/2014/main" val="2726906594"/>
                    </a:ext>
                  </a:extLst>
                </a:gridCol>
                <a:gridCol w="3586480">
                  <a:extLst>
                    <a:ext uri="{9D8B030D-6E8A-4147-A177-3AD203B41FA5}">
                      <a16:colId xmlns:a16="http://schemas.microsoft.com/office/drawing/2014/main" val="1313484665"/>
                    </a:ext>
                  </a:extLst>
                </a:gridCol>
                <a:gridCol w="4104347">
                  <a:extLst>
                    <a:ext uri="{9D8B030D-6E8A-4147-A177-3AD203B41FA5}">
                      <a16:colId xmlns:a16="http://schemas.microsoft.com/office/drawing/2014/main" val="788697401"/>
                    </a:ext>
                  </a:extLst>
                </a:gridCol>
              </a:tblGrid>
              <a:tr h="470476">
                <a:tc>
                  <a:txBody>
                    <a:bodyPr/>
                    <a:lstStyle/>
                    <a:p>
                      <a:pPr algn="ctr"/>
                      <a:r>
                        <a:rPr lang="en-AU" sz="2400" u="sng" dirty="0">
                          <a:solidFill>
                            <a:schemeClr val="tx1"/>
                          </a:solidFill>
                          <a:latin typeface="FSFFatBottom" panose="02000603000000000000" pitchFamily="2" charset="0"/>
                          <a:ea typeface="FSFFatBottom" panose="02000603000000000000" pitchFamily="2" charset="0"/>
                        </a:rPr>
                        <a:t>Initial Response</a:t>
                      </a:r>
                      <a:endParaRPr lang="en-AU" sz="2400" b="0" u="none" dirty="0">
                        <a:solidFill>
                          <a:schemeClr val="tx1"/>
                        </a:solidFill>
                        <a:latin typeface="FSFFatBottom" panose="02000603000000000000" pitchFamily="2" charset="0"/>
                        <a:ea typeface="FSFFatBottom" panose="02000603000000000000" pitchFamily="2" charset="0"/>
                      </a:endParaRPr>
                    </a:p>
                  </a:txBody>
                  <a:tcPr>
                    <a:solidFill>
                      <a:srgbClr val="90CA8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u="sng" dirty="0">
                          <a:solidFill>
                            <a:schemeClr val="tx1"/>
                          </a:solidFill>
                          <a:latin typeface="FSFFatBottom" panose="02000603000000000000" pitchFamily="2" charset="0"/>
                          <a:ea typeface="FSFFatBottom" panose="02000603000000000000" pitchFamily="2" charset="0"/>
                        </a:rPr>
                        <a:t>Bridge</a:t>
                      </a:r>
                    </a:p>
                  </a:txBody>
                  <a:tcPr>
                    <a:solidFill>
                      <a:srgbClr val="90CA8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u="sng" dirty="0">
                          <a:solidFill>
                            <a:schemeClr val="tx1"/>
                          </a:solidFill>
                          <a:latin typeface="FSFFatBottom" panose="02000603000000000000" pitchFamily="2" charset="0"/>
                          <a:ea typeface="FSFFatBottom" panose="02000603000000000000" pitchFamily="2" charset="0"/>
                        </a:rPr>
                        <a:t>Final Response</a:t>
                      </a:r>
                    </a:p>
                  </a:txBody>
                  <a:tcPr>
                    <a:solidFill>
                      <a:srgbClr val="90CA8B"/>
                    </a:solidFill>
                  </a:tcPr>
                </a:tc>
                <a:extLst>
                  <a:ext uri="{0D108BD9-81ED-4DB2-BD59-A6C34878D82A}">
                    <a16:rowId xmlns:a16="http://schemas.microsoft.com/office/drawing/2014/main" val="1179184132"/>
                  </a:ext>
                </a:extLst>
              </a:tr>
              <a:tr h="4520573">
                <a:tc>
                  <a:txBody>
                    <a:bodyPr/>
                    <a:lstStyle/>
                    <a:p>
                      <a:pPr marL="285750" indent="-285750">
                        <a:buFont typeface="Wingdings" panose="05000000000000000000" pitchFamily="2" charset="2"/>
                        <a:buChar char="q"/>
                      </a:pPr>
                      <a:r>
                        <a:rPr lang="en-AU" sz="1400" b="1" dirty="0">
                          <a:latin typeface="FSFFatBottom" panose="02000603000000000000" pitchFamily="2" charset="0"/>
                          <a:ea typeface="FSFFatBottom" panose="02000603000000000000" pitchFamily="2" charset="0"/>
                        </a:rPr>
                        <a:t>3</a:t>
                      </a:r>
                      <a:r>
                        <a:rPr lang="en-AU" sz="1400" dirty="0">
                          <a:latin typeface="FSFFatBottom" panose="02000603000000000000" pitchFamily="2" charset="0"/>
                          <a:ea typeface="FSFFatBottom" panose="02000603000000000000" pitchFamily="2" charset="0"/>
                        </a:rPr>
                        <a:t> things you think you know about how plants survive.</a:t>
                      </a:r>
                    </a:p>
                    <a:p>
                      <a:pPr marL="0" indent="0">
                        <a:buFont typeface="Wingdings" panose="05000000000000000000" pitchFamily="2" charset="2"/>
                        <a:buNone/>
                      </a:pPr>
                      <a:r>
                        <a:rPr lang="en-AU" sz="1400" dirty="0">
                          <a:latin typeface="FSFFatBottom" panose="02000603000000000000" pitchFamily="2" charset="0"/>
                          <a:ea typeface="FSFFatBottom" panose="02000603000000000000" pitchFamily="2" charset="0"/>
                        </a:rPr>
                        <a:t> </a:t>
                      </a: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r>
                        <a:rPr lang="en-AU" sz="1400" b="1" dirty="0">
                          <a:latin typeface="FSFFatBottom" panose="02000603000000000000" pitchFamily="2" charset="0"/>
                          <a:ea typeface="FSFFatBottom" panose="02000603000000000000" pitchFamily="2" charset="0"/>
                        </a:rPr>
                        <a:t>2</a:t>
                      </a:r>
                      <a:r>
                        <a:rPr lang="en-AU" sz="1400" dirty="0">
                          <a:latin typeface="FSFFatBottom" panose="02000603000000000000" pitchFamily="2" charset="0"/>
                          <a:ea typeface="FSFFatBottom" panose="02000603000000000000" pitchFamily="2" charset="0"/>
                        </a:rPr>
                        <a:t> questions you have</a:t>
                      </a:r>
                    </a:p>
                    <a:p>
                      <a:pPr marL="0" indent="0">
                        <a:buFont typeface="Wingdings" panose="05000000000000000000" pitchFamily="2" charset="2"/>
                        <a:buNone/>
                      </a:pPr>
                      <a:r>
                        <a:rPr lang="en-AU" sz="1400" dirty="0">
                          <a:latin typeface="FSFFatBottom" panose="02000603000000000000" pitchFamily="2" charset="0"/>
                          <a:ea typeface="FSFFatBottom" panose="02000603000000000000" pitchFamily="2" charset="0"/>
                        </a:rPr>
                        <a:t> </a:t>
                      </a: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r>
                        <a:rPr lang="en-AU" sz="1400" b="1" dirty="0">
                          <a:latin typeface="FSFFatBottom" panose="02000603000000000000" pitchFamily="2" charset="0"/>
                          <a:ea typeface="FSFFatBottom" panose="02000603000000000000" pitchFamily="2" charset="0"/>
                        </a:rPr>
                        <a:t>1</a:t>
                      </a:r>
                      <a:r>
                        <a:rPr lang="en-AU" sz="1400" dirty="0">
                          <a:latin typeface="FSFFatBottom" panose="02000603000000000000" pitchFamily="2" charset="0"/>
                          <a:ea typeface="FSFFatBottom" panose="02000603000000000000" pitchFamily="2" charset="0"/>
                        </a:rPr>
                        <a:t> labelled diagram</a:t>
                      </a:r>
                    </a:p>
                  </a:txBody>
                  <a:tcPr>
                    <a:solidFill>
                      <a:schemeClr val="bg1">
                        <a:lumMod val="95000"/>
                      </a:schemeClr>
                    </a:solidFill>
                  </a:tcPr>
                </a:tc>
                <a:tc>
                  <a:txBody>
                    <a:bodyPr/>
                    <a:lstStyle/>
                    <a:p>
                      <a:pPr marL="285750" indent="-285750">
                        <a:buFont typeface="Wingdings" panose="05000000000000000000" pitchFamily="2" charset="2"/>
                        <a:buChar char="q"/>
                      </a:pPr>
                      <a:r>
                        <a:rPr lang="en-AU" sz="1400" dirty="0">
                          <a:latin typeface="FSFFatBottom" panose="02000603000000000000" pitchFamily="2" charset="0"/>
                          <a:ea typeface="FSFFatBottom" panose="02000603000000000000" pitchFamily="2" charset="0"/>
                        </a:rPr>
                        <a:t>What learning has supported your new understanding?</a:t>
                      </a:r>
                    </a:p>
                  </a:txBody>
                  <a:tcPr>
                    <a:solidFill>
                      <a:schemeClr val="bg1">
                        <a:lumMod val="95000"/>
                      </a:schemeClr>
                    </a:solidFill>
                  </a:tcPr>
                </a:tc>
                <a:tc>
                  <a:txBody>
                    <a:bodyPr/>
                    <a:lstStyle/>
                    <a:p>
                      <a:pPr marL="285750" indent="-285750">
                        <a:buFont typeface="Wingdings" panose="05000000000000000000" pitchFamily="2" charset="2"/>
                        <a:buChar char="q"/>
                      </a:pPr>
                      <a:r>
                        <a:rPr lang="en-AU" sz="1400" b="1" dirty="0">
                          <a:latin typeface="FSFFatBottom" panose="02000603000000000000" pitchFamily="2" charset="0"/>
                          <a:ea typeface="FSFFatBottom" panose="02000603000000000000" pitchFamily="2" charset="0"/>
                        </a:rPr>
                        <a:t>3</a:t>
                      </a:r>
                      <a:r>
                        <a:rPr lang="en-AU" sz="1400" dirty="0">
                          <a:latin typeface="FSFFatBottom" panose="02000603000000000000" pitchFamily="2" charset="0"/>
                          <a:ea typeface="FSFFatBottom" panose="02000603000000000000" pitchFamily="2" charset="0"/>
                        </a:rPr>
                        <a:t> things you think you know about how plants survive.</a:t>
                      </a:r>
                    </a:p>
                    <a:p>
                      <a:pPr marL="0" indent="0">
                        <a:buFont typeface="Wingdings" panose="05000000000000000000" pitchFamily="2" charset="2"/>
                        <a:buNone/>
                      </a:pPr>
                      <a:r>
                        <a:rPr lang="en-AU" sz="1400" dirty="0">
                          <a:latin typeface="FSFFatBottom" panose="02000603000000000000" pitchFamily="2" charset="0"/>
                          <a:ea typeface="FSFFatBottom" panose="02000603000000000000" pitchFamily="2" charset="0"/>
                        </a:rPr>
                        <a:t> </a:t>
                      </a: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r>
                        <a:rPr lang="en-AU" sz="1400" b="1" dirty="0">
                          <a:latin typeface="FSFFatBottom" panose="02000603000000000000" pitchFamily="2" charset="0"/>
                          <a:ea typeface="FSFFatBottom" panose="02000603000000000000" pitchFamily="2" charset="0"/>
                        </a:rPr>
                        <a:t>2</a:t>
                      </a:r>
                      <a:r>
                        <a:rPr lang="en-AU" sz="1400" dirty="0">
                          <a:latin typeface="FSFFatBottom" panose="02000603000000000000" pitchFamily="2" charset="0"/>
                          <a:ea typeface="FSFFatBottom" panose="02000603000000000000" pitchFamily="2" charset="0"/>
                        </a:rPr>
                        <a:t> questions you have</a:t>
                      </a:r>
                    </a:p>
                    <a:p>
                      <a:pPr marL="0" indent="0">
                        <a:buFont typeface="Wingdings" panose="05000000000000000000" pitchFamily="2" charset="2"/>
                        <a:buNone/>
                      </a:pPr>
                      <a:r>
                        <a:rPr lang="en-AU" sz="1400" dirty="0">
                          <a:latin typeface="FSFFatBottom" panose="02000603000000000000" pitchFamily="2" charset="0"/>
                          <a:ea typeface="FSFFatBottom" panose="02000603000000000000" pitchFamily="2" charset="0"/>
                        </a:rPr>
                        <a:t> </a:t>
                      </a: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0" indent="0">
                        <a:buFont typeface="Wingdings" panose="05000000000000000000" pitchFamily="2" charset="2"/>
                        <a:buNone/>
                      </a:pPr>
                      <a:endParaRPr lang="en-AU" sz="1400" dirty="0">
                        <a:latin typeface="FSFFatBottom" panose="02000603000000000000" pitchFamily="2" charset="0"/>
                        <a:ea typeface="FSFFatBottom" panose="02000603000000000000" pitchFamily="2" charset="0"/>
                      </a:endParaRPr>
                    </a:p>
                    <a:p>
                      <a:pPr marL="285750" indent="-285750">
                        <a:buFont typeface="Wingdings" panose="05000000000000000000" pitchFamily="2" charset="2"/>
                        <a:buChar char="q"/>
                      </a:pPr>
                      <a:r>
                        <a:rPr lang="en-AU" sz="1400" b="1" dirty="0">
                          <a:latin typeface="FSFFatBottom" panose="02000603000000000000" pitchFamily="2" charset="0"/>
                          <a:ea typeface="FSFFatBottom" panose="02000603000000000000" pitchFamily="2" charset="0"/>
                        </a:rPr>
                        <a:t>1</a:t>
                      </a:r>
                      <a:r>
                        <a:rPr lang="en-AU" sz="1400" dirty="0">
                          <a:latin typeface="FSFFatBottom" panose="02000603000000000000" pitchFamily="2" charset="0"/>
                          <a:ea typeface="FSFFatBottom" panose="02000603000000000000" pitchFamily="2" charset="0"/>
                        </a:rPr>
                        <a:t> labelled diagram</a:t>
                      </a:r>
                    </a:p>
                    <a:p>
                      <a:endParaRPr lang="en-AU" dirty="0"/>
                    </a:p>
                  </a:txBody>
                  <a:tcPr>
                    <a:solidFill>
                      <a:schemeClr val="bg1">
                        <a:lumMod val="95000"/>
                      </a:schemeClr>
                    </a:solidFill>
                  </a:tcPr>
                </a:tc>
                <a:extLst>
                  <a:ext uri="{0D108BD9-81ED-4DB2-BD59-A6C34878D82A}">
                    <a16:rowId xmlns:a16="http://schemas.microsoft.com/office/drawing/2014/main" val="2500695736"/>
                  </a:ext>
                </a:extLst>
              </a:tr>
            </a:tbl>
          </a:graphicData>
        </a:graphic>
      </p:graphicFrame>
      <p:sp>
        <p:nvSpPr>
          <p:cNvPr id="4" name="TextBox 3">
            <a:extLst>
              <a:ext uri="{FF2B5EF4-FFF2-40B4-BE49-F238E27FC236}">
                <a16:creationId xmlns:a16="http://schemas.microsoft.com/office/drawing/2014/main" id="{FA0F35F5-221F-48F2-ABB7-85842B0661C7}"/>
              </a:ext>
            </a:extLst>
          </p:cNvPr>
          <p:cNvSpPr txBox="1"/>
          <p:nvPr/>
        </p:nvSpPr>
        <p:spPr>
          <a:xfrm>
            <a:off x="0" y="6576009"/>
            <a:ext cx="2178121" cy="261610"/>
          </a:xfrm>
          <a:prstGeom prst="rect">
            <a:avLst/>
          </a:prstGeom>
          <a:noFill/>
        </p:spPr>
        <p:txBody>
          <a:bodyPr wrap="square" rtlCol="0">
            <a:spAutoFit/>
          </a:bodyPr>
          <a:lstStyle/>
          <a:p>
            <a:pPr algn="ctr"/>
            <a:r>
              <a:rPr lang="en-AU" sz="1100" dirty="0">
                <a:latin typeface="HelloWhimsy" panose="02000603000000000000" pitchFamily="2" charset="0"/>
                <a:ea typeface="HelloWhimsy" panose="02000603000000000000" pitchFamily="2" charset="0"/>
              </a:rPr>
              <a:t>Adapted from Ron Ritchhart</a:t>
            </a:r>
          </a:p>
        </p:txBody>
      </p:sp>
      <p:sp>
        <p:nvSpPr>
          <p:cNvPr id="5" name="TextBox 4">
            <a:extLst>
              <a:ext uri="{FF2B5EF4-FFF2-40B4-BE49-F238E27FC236}">
                <a16:creationId xmlns:a16="http://schemas.microsoft.com/office/drawing/2014/main" id="{C44347AB-7DE5-464D-8064-747132E50275}"/>
              </a:ext>
            </a:extLst>
          </p:cNvPr>
          <p:cNvSpPr txBox="1"/>
          <p:nvPr/>
        </p:nvSpPr>
        <p:spPr>
          <a:xfrm>
            <a:off x="11047757" y="6563537"/>
            <a:ext cx="1062050" cy="253916"/>
          </a:xfrm>
          <a:prstGeom prst="rect">
            <a:avLst/>
          </a:prstGeom>
          <a:noFill/>
        </p:spPr>
        <p:txBody>
          <a:bodyPr wrap="square" rtlCol="0">
            <a:spAutoFit/>
          </a:bodyPr>
          <a:lstStyle/>
          <a:p>
            <a:pPr algn="ctr"/>
            <a:r>
              <a:rPr lang="en-AU" sz="1050" dirty="0">
                <a:latin typeface="HelloWhimsy" panose="02000603000000000000" pitchFamily="2" charset="0"/>
                <a:ea typeface="HelloWhimsy" panose="02000603000000000000" pitchFamily="2" charset="0"/>
              </a:rPr>
              <a:t>Alice Vigors 2018</a:t>
            </a:r>
          </a:p>
        </p:txBody>
      </p:sp>
      <p:sp>
        <p:nvSpPr>
          <p:cNvPr id="6" name="Title 1">
            <a:extLst>
              <a:ext uri="{FF2B5EF4-FFF2-40B4-BE49-F238E27FC236}">
                <a16:creationId xmlns:a16="http://schemas.microsoft.com/office/drawing/2014/main" id="{071FE96F-5373-4DD4-8402-5F5F4AD9736D}"/>
              </a:ext>
            </a:extLst>
          </p:cNvPr>
          <p:cNvSpPr txBox="1">
            <a:spLocks/>
          </p:cNvSpPr>
          <p:nvPr/>
        </p:nvSpPr>
        <p:spPr>
          <a:xfrm>
            <a:off x="162851" y="111125"/>
            <a:ext cx="11866590" cy="6000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200" b="1" dirty="0">
                <a:blipFill dpi="0" rotWithShape="1">
                  <a:blip r:embed="rId3"/>
                  <a:srcRect/>
                  <a:stretch>
                    <a:fillRect/>
                  </a:stretch>
                </a:blipFill>
                <a:latin typeface="HelloFirstieBig" panose="02000603000000000000" pitchFamily="2" charset="0"/>
                <a:ea typeface="HelloFirstieBig" panose="02000603000000000000" pitchFamily="2" charset="0"/>
              </a:rPr>
              <a:t>What do you know about plants and how they survive?</a:t>
            </a:r>
            <a:endParaRPr lang="en-AU" sz="3200" dirty="0"/>
          </a:p>
        </p:txBody>
      </p:sp>
    </p:spTree>
    <p:extLst>
      <p:ext uri="{BB962C8B-B14F-4D97-AF65-F5344CB8AC3E}">
        <p14:creationId xmlns:p14="http://schemas.microsoft.com/office/powerpoint/2010/main" val="24363181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7AD6-FF48-4400-9382-3C90D4DA5530}"/>
              </a:ext>
            </a:extLst>
          </p:cNvPr>
          <p:cNvSpPr>
            <a:spLocks noGrp="1"/>
          </p:cNvSpPr>
          <p:nvPr>
            <p:ph type="title"/>
          </p:nvPr>
        </p:nvSpPr>
        <p:spPr>
          <a:xfrm>
            <a:off x="1676400" y="90805"/>
            <a:ext cx="10515600" cy="864235"/>
          </a:xfrm>
        </p:spPr>
        <p:txBody>
          <a:bodyPr>
            <a:normAutofit/>
          </a:bodyPr>
          <a:lstStyle/>
          <a:p>
            <a:pPr algn="ctr"/>
            <a:r>
              <a:rPr lang="en-AU" sz="4800" b="1" dirty="0">
                <a:blipFill dpi="0" rotWithShape="1">
                  <a:blip r:embed="rId3"/>
                  <a:srcRect/>
                  <a:stretch>
                    <a:fillRect/>
                  </a:stretch>
                </a:blipFill>
                <a:latin typeface="HelloFirstieBig" panose="02000603000000000000" pitchFamily="2" charset="0"/>
                <a:ea typeface="HelloFirstieBig" panose="02000603000000000000" pitchFamily="2" charset="0"/>
              </a:rPr>
              <a:t>Research Task</a:t>
            </a:r>
            <a:endParaRPr lang="en-AU" sz="4800" dirty="0">
              <a:latin typeface="FSFFatBottom" panose="02000603000000000000" pitchFamily="2" charset="0"/>
              <a:ea typeface="FSFFatBottom" panose="02000603000000000000" pitchFamily="2" charset="0"/>
            </a:endParaRPr>
          </a:p>
        </p:txBody>
      </p:sp>
      <p:sp>
        <p:nvSpPr>
          <p:cNvPr id="3" name="Content Placeholder 2">
            <a:extLst>
              <a:ext uri="{FF2B5EF4-FFF2-40B4-BE49-F238E27FC236}">
                <a16:creationId xmlns:a16="http://schemas.microsoft.com/office/drawing/2014/main" id="{0DF548F1-7D88-4188-AB5F-2C2F6048C558}"/>
              </a:ext>
            </a:extLst>
          </p:cNvPr>
          <p:cNvSpPr>
            <a:spLocks noGrp="1"/>
          </p:cNvSpPr>
          <p:nvPr>
            <p:ph sz="half" idx="1"/>
          </p:nvPr>
        </p:nvSpPr>
        <p:spPr>
          <a:xfrm>
            <a:off x="1787857" y="3322955"/>
            <a:ext cx="10139983" cy="335821"/>
          </a:xfrm>
        </p:spPr>
        <p:txBody>
          <a:bodyPr>
            <a:normAutofit lnSpcReduction="10000"/>
          </a:bodyPr>
          <a:lstStyle/>
          <a:p>
            <a:pPr>
              <a:lnSpc>
                <a:spcPct val="110000"/>
              </a:lnSpc>
              <a:buFont typeface="Wingdings" panose="05000000000000000000" pitchFamily="2" charset="2"/>
              <a:buChar char="q"/>
            </a:pPr>
            <a:r>
              <a:rPr lang="en-AU" sz="1600" u="sng" dirty="0">
                <a:latin typeface="FSFFatBottom" panose="02000603000000000000" pitchFamily="2" charset="0"/>
                <a:ea typeface="FSFFatBottom" panose="02000603000000000000" pitchFamily="2" charset="0"/>
              </a:rPr>
              <a:t>Research choices</a:t>
            </a:r>
            <a:r>
              <a:rPr lang="en-AU" sz="1600" dirty="0">
                <a:latin typeface="FSFFatBottom" panose="02000603000000000000" pitchFamily="2" charset="0"/>
                <a:ea typeface="FSFFatBottom" panose="02000603000000000000" pitchFamily="2" charset="0"/>
              </a:rPr>
              <a:t>: Bar-Tailed Godwit, Swimming Crabs &amp; Mud Crabs, Mangroves, Spinifex Grass</a:t>
            </a:r>
          </a:p>
        </p:txBody>
      </p:sp>
      <p:grpSp>
        <p:nvGrpSpPr>
          <p:cNvPr id="5" name="Group 4">
            <a:extLst>
              <a:ext uri="{FF2B5EF4-FFF2-40B4-BE49-F238E27FC236}">
                <a16:creationId xmlns:a16="http://schemas.microsoft.com/office/drawing/2014/main" id="{A0A7716C-2F1B-4EE6-8351-B4E423000A83}"/>
              </a:ext>
            </a:extLst>
          </p:cNvPr>
          <p:cNvGrpSpPr/>
          <p:nvPr/>
        </p:nvGrpSpPr>
        <p:grpSpPr>
          <a:xfrm>
            <a:off x="0" y="0"/>
            <a:ext cx="1676400" cy="6858000"/>
            <a:chOff x="0" y="0"/>
            <a:chExt cx="1676400" cy="6858000"/>
          </a:xfrm>
        </p:grpSpPr>
        <p:pic>
          <p:nvPicPr>
            <p:cNvPr id="6" name="Picture 5">
              <a:extLst>
                <a:ext uri="{FF2B5EF4-FFF2-40B4-BE49-F238E27FC236}">
                  <a16:creationId xmlns:a16="http://schemas.microsoft.com/office/drawing/2014/main" id="{4BA0051E-D29E-4A45-80FB-63CFEE0DA45F}"/>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7" name="Rectangle 6">
              <a:extLst>
                <a:ext uri="{FF2B5EF4-FFF2-40B4-BE49-F238E27FC236}">
                  <a16:creationId xmlns:a16="http://schemas.microsoft.com/office/drawing/2014/main" id="{549142A5-A95E-4EA3-8D80-168489C579B4}"/>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95AF197-CDA5-42B7-826B-30E2D85367F1}"/>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 name="TextBox 8">
            <a:extLst>
              <a:ext uri="{FF2B5EF4-FFF2-40B4-BE49-F238E27FC236}">
                <a16:creationId xmlns:a16="http://schemas.microsoft.com/office/drawing/2014/main" id="{E326E765-9630-4987-8148-A11279A054D6}"/>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11" name="Rectangle: Rounded Corners 10">
            <a:extLst>
              <a:ext uri="{FF2B5EF4-FFF2-40B4-BE49-F238E27FC236}">
                <a16:creationId xmlns:a16="http://schemas.microsoft.com/office/drawing/2014/main" id="{621286EC-F65E-418D-947A-F56E3F67372A}"/>
              </a:ext>
            </a:extLst>
          </p:cNvPr>
          <p:cNvSpPr/>
          <p:nvPr/>
        </p:nvSpPr>
        <p:spPr>
          <a:xfrm>
            <a:off x="1631348" y="1722754"/>
            <a:ext cx="1676400" cy="1351280"/>
          </a:xfrm>
          <a:prstGeom prst="roundRect">
            <a:avLst/>
          </a:prstGeom>
          <a:solidFill>
            <a:srgbClr val="41695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FSFFatBottom" panose="02000603000000000000" pitchFamily="2" charset="0"/>
                <a:ea typeface="FSFFatBottom" panose="02000603000000000000" pitchFamily="2" charset="0"/>
              </a:rPr>
              <a:t>What kind of environment does this plant or animal live in?</a:t>
            </a:r>
          </a:p>
        </p:txBody>
      </p:sp>
      <p:sp>
        <p:nvSpPr>
          <p:cNvPr id="18" name="TextBox 17">
            <a:extLst>
              <a:ext uri="{FF2B5EF4-FFF2-40B4-BE49-F238E27FC236}">
                <a16:creationId xmlns:a16="http://schemas.microsoft.com/office/drawing/2014/main" id="{D1D7A0D5-994B-4C10-9D71-28713EE5CA9B}"/>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
        <p:nvSpPr>
          <p:cNvPr id="16" name="Content Placeholder 2">
            <a:extLst>
              <a:ext uri="{FF2B5EF4-FFF2-40B4-BE49-F238E27FC236}">
                <a16:creationId xmlns:a16="http://schemas.microsoft.com/office/drawing/2014/main" id="{2049683B-96DE-4442-9B7F-21160199768F}"/>
              </a:ext>
            </a:extLst>
          </p:cNvPr>
          <p:cNvSpPr txBox="1">
            <a:spLocks/>
          </p:cNvSpPr>
          <p:nvPr/>
        </p:nvSpPr>
        <p:spPr>
          <a:xfrm>
            <a:off x="1934130" y="955040"/>
            <a:ext cx="10139983" cy="2367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AU" sz="1600" dirty="0">
                <a:latin typeface="FSFFatBottom" panose="02000603000000000000" pitchFamily="2" charset="0"/>
                <a:ea typeface="FSFFatBottom" panose="02000603000000000000" pitchFamily="2" charset="0"/>
              </a:rPr>
              <a:t>Research and describe the structural; and/or behavioural features of some native plants and animals, and describe why they are considered adaptations.</a:t>
            </a:r>
          </a:p>
        </p:txBody>
      </p:sp>
      <p:sp>
        <p:nvSpPr>
          <p:cNvPr id="17" name="Rectangle: Rounded Corners 16">
            <a:extLst>
              <a:ext uri="{FF2B5EF4-FFF2-40B4-BE49-F238E27FC236}">
                <a16:creationId xmlns:a16="http://schemas.microsoft.com/office/drawing/2014/main" id="{65F5B90E-6511-44EF-A395-EBD75575D546}"/>
              </a:ext>
            </a:extLst>
          </p:cNvPr>
          <p:cNvSpPr/>
          <p:nvPr/>
        </p:nvSpPr>
        <p:spPr>
          <a:xfrm>
            <a:off x="3413230" y="1712911"/>
            <a:ext cx="1676400" cy="1351280"/>
          </a:xfrm>
          <a:prstGeom prst="roundRect">
            <a:avLst/>
          </a:prstGeom>
          <a:solidFill>
            <a:srgbClr val="90CA8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FSFFatBottom" panose="02000603000000000000" pitchFamily="2" charset="0"/>
                <a:ea typeface="FSFFatBottom" panose="02000603000000000000" pitchFamily="2" charset="0"/>
              </a:rPr>
              <a:t>How has this animal or plant adapted to suit its environment?</a:t>
            </a:r>
          </a:p>
        </p:txBody>
      </p:sp>
      <p:sp>
        <p:nvSpPr>
          <p:cNvPr id="19" name="Rectangle: Rounded Corners 18">
            <a:extLst>
              <a:ext uri="{FF2B5EF4-FFF2-40B4-BE49-F238E27FC236}">
                <a16:creationId xmlns:a16="http://schemas.microsoft.com/office/drawing/2014/main" id="{4AC55274-E78F-462F-91BE-6EB404C619D4}"/>
              </a:ext>
            </a:extLst>
          </p:cNvPr>
          <p:cNvSpPr/>
          <p:nvPr/>
        </p:nvSpPr>
        <p:spPr>
          <a:xfrm>
            <a:off x="5193319" y="1693861"/>
            <a:ext cx="1676400" cy="1351280"/>
          </a:xfrm>
          <a:prstGeom prst="roundRect">
            <a:avLst/>
          </a:prstGeom>
          <a:solidFill>
            <a:srgbClr val="0B0C0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latin typeface="FSFFatBottom" panose="02000603000000000000" pitchFamily="2" charset="0"/>
                <a:ea typeface="FSFFatBottom" panose="02000603000000000000" pitchFamily="2" charset="0"/>
              </a:rPr>
              <a:t>Identify and describe the adaptations as a structural and/or behavioural feature.</a:t>
            </a:r>
          </a:p>
        </p:txBody>
      </p:sp>
      <p:sp>
        <p:nvSpPr>
          <p:cNvPr id="20" name="Rectangle: Rounded Corners 19">
            <a:extLst>
              <a:ext uri="{FF2B5EF4-FFF2-40B4-BE49-F238E27FC236}">
                <a16:creationId xmlns:a16="http://schemas.microsoft.com/office/drawing/2014/main" id="{DD655789-D583-4FF8-9379-EFC4A42B6359}"/>
              </a:ext>
            </a:extLst>
          </p:cNvPr>
          <p:cNvSpPr/>
          <p:nvPr/>
        </p:nvSpPr>
        <p:spPr>
          <a:xfrm>
            <a:off x="6973408" y="1684972"/>
            <a:ext cx="1676400" cy="1351280"/>
          </a:xfrm>
          <a:prstGeom prst="roundRect">
            <a:avLst/>
          </a:prstGeom>
          <a:solidFill>
            <a:srgbClr val="C9B51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FSFFatBottom" panose="02000603000000000000" pitchFamily="2" charset="0"/>
                <a:ea typeface="FSFFatBottom" panose="02000603000000000000" pitchFamily="2" charset="0"/>
              </a:rPr>
              <a:t>How does this adaptation help this living thing to survive?</a:t>
            </a:r>
          </a:p>
        </p:txBody>
      </p:sp>
      <p:sp>
        <p:nvSpPr>
          <p:cNvPr id="21" name="Rectangle: Rounded Corners 20">
            <a:extLst>
              <a:ext uri="{FF2B5EF4-FFF2-40B4-BE49-F238E27FC236}">
                <a16:creationId xmlns:a16="http://schemas.microsoft.com/office/drawing/2014/main" id="{C7FBE99B-7CC0-4299-B053-A08748490FD3}"/>
              </a:ext>
            </a:extLst>
          </p:cNvPr>
          <p:cNvSpPr/>
          <p:nvPr/>
        </p:nvSpPr>
        <p:spPr>
          <a:xfrm>
            <a:off x="8753497" y="1674812"/>
            <a:ext cx="1676400" cy="1351280"/>
          </a:xfrm>
          <a:prstGeom prst="roundRect">
            <a:avLst/>
          </a:prstGeom>
          <a:solidFill>
            <a:srgbClr val="5B490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latin typeface="FSFFatBottom" panose="02000603000000000000" pitchFamily="2" charset="0"/>
                <a:ea typeface="FSFFatBottom" panose="02000603000000000000" pitchFamily="2" charset="0"/>
              </a:rPr>
              <a:t>How might this adaptation differ according to the environment in which they live?</a:t>
            </a:r>
          </a:p>
        </p:txBody>
      </p:sp>
      <p:sp>
        <p:nvSpPr>
          <p:cNvPr id="22" name="Rectangle: Rounded Corners 21">
            <a:extLst>
              <a:ext uri="{FF2B5EF4-FFF2-40B4-BE49-F238E27FC236}">
                <a16:creationId xmlns:a16="http://schemas.microsoft.com/office/drawing/2014/main" id="{BE613052-30B5-4E30-A4BF-FC929C2B551E}"/>
              </a:ext>
            </a:extLst>
          </p:cNvPr>
          <p:cNvSpPr/>
          <p:nvPr/>
        </p:nvSpPr>
        <p:spPr>
          <a:xfrm>
            <a:off x="10533586" y="1693861"/>
            <a:ext cx="1676400" cy="1351280"/>
          </a:xfrm>
          <a:prstGeom prst="roundRect">
            <a:avLst/>
          </a:prstGeom>
          <a:solidFill>
            <a:srgbClr val="9FD73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latin typeface="FSFFatBottom" panose="02000603000000000000" pitchFamily="2" charset="0"/>
                <a:ea typeface="FSFFatBottom" panose="02000603000000000000" pitchFamily="2" charset="0"/>
              </a:rPr>
              <a:t>What could happen to this adaptation if the environment changed in some way?</a:t>
            </a:r>
          </a:p>
        </p:txBody>
      </p:sp>
      <p:sp>
        <p:nvSpPr>
          <p:cNvPr id="4" name="Rectangle 3">
            <a:extLst>
              <a:ext uri="{FF2B5EF4-FFF2-40B4-BE49-F238E27FC236}">
                <a16:creationId xmlns:a16="http://schemas.microsoft.com/office/drawing/2014/main" id="{ABBFF93E-E580-4AF1-8EB2-27CF00A5AE79}"/>
              </a:ext>
            </a:extLst>
          </p:cNvPr>
          <p:cNvSpPr/>
          <p:nvPr/>
        </p:nvSpPr>
        <p:spPr>
          <a:xfrm>
            <a:off x="4409288" y="3707126"/>
            <a:ext cx="4897119" cy="830997"/>
          </a:xfrm>
          <a:prstGeom prst="rect">
            <a:avLst/>
          </a:prstGeom>
        </p:spPr>
        <p:txBody>
          <a:bodyPr wrap="square">
            <a:spAutoFit/>
          </a:bodyPr>
          <a:lstStyle/>
          <a:p>
            <a:pPr algn="ctr"/>
            <a:r>
              <a:rPr lang="en-AU" sz="4800" b="1" dirty="0">
                <a:blipFill dpi="0" rotWithShape="1">
                  <a:blip r:embed="rId3"/>
                  <a:srcRect/>
                  <a:stretch>
                    <a:fillRect/>
                  </a:stretch>
                </a:blipFill>
                <a:latin typeface="HelloFirstieBig" panose="02000603000000000000" pitchFamily="2" charset="0"/>
                <a:ea typeface="HelloFirstieBig" panose="02000603000000000000" pitchFamily="2" charset="0"/>
              </a:rPr>
              <a:t>Presentation</a:t>
            </a:r>
            <a:endParaRPr lang="en-AU" sz="4800" dirty="0"/>
          </a:p>
        </p:txBody>
      </p:sp>
      <p:sp>
        <p:nvSpPr>
          <p:cNvPr id="23" name="Content Placeholder 2">
            <a:extLst>
              <a:ext uri="{FF2B5EF4-FFF2-40B4-BE49-F238E27FC236}">
                <a16:creationId xmlns:a16="http://schemas.microsoft.com/office/drawing/2014/main" id="{AEFB2DE5-2288-4107-B9FD-8BD1BF6274BC}"/>
              </a:ext>
            </a:extLst>
          </p:cNvPr>
          <p:cNvSpPr txBox="1">
            <a:spLocks/>
          </p:cNvSpPr>
          <p:nvPr/>
        </p:nvSpPr>
        <p:spPr>
          <a:xfrm>
            <a:off x="1864208" y="4404630"/>
            <a:ext cx="10139983" cy="2367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Font typeface="Wingdings" panose="05000000000000000000" pitchFamily="2" charset="2"/>
              <a:buChar char="q"/>
            </a:pPr>
            <a:r>
              <a:rPr lang="en-AU" sz="1600" dirty="0">
                <a:latin typeface="FSFFatBottom" panose="02000603000000000000" pitchFamily="2" charset="0"/>
                <a:ea typeface="FSFFatBottom" panose="02000603000000000000" pitchFamily="2" charset="0"/>
              </a:rPr>
              <a:t>Present information to peers in a detailed, informative and engaging way that answers the research prompts, including a clear definition of adaptation and type. </a:t>
            </a:r>
          </a:p>
          <a:p>
            <a:pPr>
              <a:lnSpc>
                <a:spcPct val="110000"/>
              </a:lnSpc>
              <a:buFont typeface="Wingdings" panose="05000000000000000000" pitchFamily="2" charset="2"/>
              <a:buChar char="q"/>
            </a:pPr>
            <a:r>
              <a:rPr lang="en-AU" sz="1600" dirty="0">
                <a:latin typeface="FSFFatBottom" panose="02000603000000000000" pitchFamily="2" charset="0"/>
                <a:ea typeface="FSFFatBottom" panose="02000603000000000000" pitchFamily="2" charset="0"/>
              </a:rPr>
              <a:t>Include other examples of this adaptation (if possible) </a:t>
            </a:r>
          </a:p>
          <a:p>
            <a:pPr>
              <a:lnSpc>
                <a:spcPct val="110000"/>
              </a:lnSpc>
              <a:buFont typeface="Wingdings" panose="05000000000000000000" pitchFamily="2" charset="2"/>
              <a:buChar char="q"/>
            </a:pPr>
            <a:r>
              <a:rPr lang="en-AU" sz="1600" dirty="0">
                <a:latin typeface="FSFFatBottom" panose="02000603000000000000" pitchFamily="2" charset="0"/>
                <a:ea typeface="FSFFatBottom" panose="02000603000000000000" pitchFamily="2" charset="0"/>
              </a:rPr>
              <a:t>Use diagrams, images, scientific drawings to support your explanation.</a:t>
            </a:r>
          </a:p>
          <a:p>
            <a:pPr>
              <a:lnSpc>
                <a:spcPct val="110000"/>
              </a:lnSpc>
              <a:buFont typeface="Wingdings" panose="05000000000000000000" pitchFamily="2" charset="2"/>
              <a:buChar char="q"/>
            </a:pPr>
            <a:r>
              <a:rPr lang="en-AU" sz="1600" dirty="0">
                <a:latin typeface="FSFFatBottom" panose="02000603000000000000" pitchFamily="2" charset="0"/>
                <a:ea typeface="FSFFatBottom" panose="02000603000000000000" pitchFamily="2" charset="0"/>
              </a:rPr>
              <a:t>Choose the way you present your information – poster, booklet (physical), booklet (digital-Book Creator), infographic (Canva), slideshow (Google Slides) or a website (Google Site)</a:t>
            </a:r>
          </a:p>
        </p:txBody>
      </p:sp>
    </p:spTree>
    <p:extLst>
      <p:ext uri="{BB962C8B-B14F-4D97-AF65-F5344CB8AC3E}">
        <p14:creationId xmlns:p14="http://schemas.microsoft.com/office/powerpoint/2010/main" val="887459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7AD6-FF48-4400-9382-3C90D4DA5530}"/>
              </a:ext>
            </a:extLst>
          </p:cNvPr>
          <p:cNvSpPr>
            <a:spLocks noGrp="1"/>
          </p:cNvSpPr>
          <p:nvPr>
            <p:ph type="title"/>
          </p:nvPr>
        </p:nvSpPr>
        <p:spPr>
          <a:xfrm>
            <a:off x="1676400" y="90805"/>
            <a:ext cx="10515600" cy="864235"/>
          </a:xfrm>
        </p:spPr>
        <p:txBody>
          <a:bodyPr>
            <a:normAutofit fontScale="90000"/>
          </a:bodyPr>
          <a:lstStyle/>
          <a:p>
            <a:pPr algn="ctr"/>
            <a:r>
              <a:rPr lang="en-AU" sz="4800" b="1" dirty="0">
                <a:blipFill dpi="0" rotWithShape="1">
                  <a:blip r:embed="rId3"/>
                  <a:srcRect/>
                  <a:stretch>
                    <a:fillRect/>
                  </a:stretch>
                </a:blipFill>
                <a:latin typeface="HelloFirstieBig" panose="02000603000000000000" pitchFamily="2" charset="0"/>
                <a:ea typeface="HelloFirstieBig" panose="02000603000000000000" pitchFamily="2" charset="0"/>
              </a:rPr>
              <a:t>Generate, Sort, Connect, Elaborate</a:t>
            </a:r>
            <a:endParaRPr lang="en-AU" sz="4800" dirty="0">
              <a:latin typeface="FSFFatBottom" panose="02000603000000000000" pitchFamily="2" charset="0"/>
              <a:ea typeface="FSFFatBottom" panose="02000603000000000000" pitchFamily="2" charset="0"/>
            </a:endParaRPr>
          </a:p>
        </p:txBody>
      </p:sp>
      <p:sp>
        <p:nvSpPr>
          <p:cNvPr id="3" name="Content Placeholder 2">
            <a:extLst>
              <a:ext uri="{FF2B5EF4-FFF2-40B4-BE49-F238E27FC236}">
                <a16:creationId xmlns:a16="http://schemas.microsoft.com/office/drawing/2014/main" id="{0DF548F1-7D88-4188-AB5F-2C2F6048C558}"/>
              </a:ext>
            </a:extLst>
          </p:cNvPr>
          <p:cNvSpPr>
            <a:spLocks noGrp="1"/>
          </p:cNvSpPr>
          <p:nvPr>
            <p:ph sz="half" idx="1"/>
          </p:nvPr>
        </p:nvSpPr>
        <p:spPr>
          <a:xfrm>
            <a:off x="1787857" y="2499361"/>
            <a:ext cx="10139983" cy="4156074"/>
          </a:xfrm>
        </p:spPr>
        <p:txBody>
          <a:bodyPr>
            <a:normAutofit/>
          </a:bodyPr>
          <a:lstStyle/>
          <a:p>
            <a:pPr>
              <a:lnSpc>
                <a:spcPct val="110000"/>
              </a:lnSpc>
              <a:buFont typeface="Wingdings" panose="05000000000000000000" pitchFamily="2" charset="2"/>
              <a:buChar char="q"/>
            </a:pPr>
            <a:r>
              <a:rPr lang="en-AU" sz="1600" u="sng" dirty="0">
                <a:latin typeface="FSFFatBottom" panose="02000603000000000000" pitchFamily="2" charset="0"/>
                <a:ea typeface="FSFFatBottom" panose="02000603000000000000" pitchFamily="2" charset="0"/>
              </a:rPr>
              <a:t>Generate</a:t>
            </a:r>
            <a:r>
              <a:rPr lang="en-AU" sz="1600" dirty="0">
                <a:latin typeface="FSFFatBottom" panose="02000603000000000000" pitchFamily="2" charset="0"/>
                <a:ea typeface="FSFFatBottom" panose="02000603000000000000" pitchFamily="2" charset="0"/>
              </a:rPr>
              <a:t> a list of ideas or thoughts that come to mind when exploring these questions. Record your thinking of small post-it notes.</a:t>
            </a:r>
          </a:p>
          <a:p>
            <a:pPr marL="0" indent="0">
              <a:lnSpc>
                <a:spcPct val="110000"/>
              </a:lnSpc>
              <a:buNone/>
            </a:pPr>
            <a:endParaRPr lang="en-AU" sz="1600" dirty="0">
              <a:latin typeface="FSFFatBottom" panose="02000603000000000000" pitchFamily="2" charset="0"/>
              <a:ea typeface="FSFFatBottom" panose="02000603000000000000" pitchFamily="2" charset="0"/>
            </a:endParaRPr>
          </a:p>
          <a:p>
            <a:pPr>
              <a:lnSpc>
                <a:spcPct val="110000"/>
              </a:lnSpc>
              <a:buFont typeface="Wingdings" panose="05000000000000000000" pitchFamily="2" charset="2"/>
              <a:buChar char="q"/>
            </a:pPr>
            <a:r>
              <a:rPr lang="en-AU" sz="1600" u="sng" dirty="0">
                <a:latin typeface="FSFFatBottom" panose="02000603000000000000" pitchFamily="2" charset="0"/>
                <a:ea typeface="FSFFatBottom" panose="02000603000000000000" pitchFamily="2" charset="0"/>
              </a:rPr>
              <a:t>Sort</a:t>
            </a:r>
            <a:r>
              <a:rPr lang="en-AU" sz="1600" dirty="0">
                <a:latin typeface="FSFFatBottom" panose="02000603000000000000" pitchFamily="2" charset="0"/>
                <a:ea typeface="FSFFatBottom" panose="02000603000000000000" pitchFamily="2" charset="0"/>
              </a:rPr>
              <a:t> your ideas according to environments, adaptations and impact due to change. Place environments closest to the centre with related adaptations as a middle layer and impacts as an outer layer.</a:t>
            </a:r>
          </a:p>
          <a:p>
            <a:pPr marL="0" indent="0">
              <a:lnSpc>
                <a:spcPct val="110000"/>
              </a:lnSpc>
              <a:buNone/>
            </a:pPr>
            <a:endParaRPr lang="en-AU" sz="1600" dirty="0">
              <a:latin typeface="FSFFatBottom" panose="02000603000000000000" pitchFamily="2" charset="0"/>
              <a:ea typeface="FSFFatBottom" panose="02000603000000000000" pitchFamily="2" charset="0"/>
            </a:endParaRPr>
          </a:p>
          <a:p>
            <a:pPr>
              <a:lnSpc>
                <a:spcPct val="110000"/>
              </a:lnSpc>
              <a:buFont typeface="Wingdings" panose="05000000000000000000" pitchFamily="2" charset="2"/>
              <a:buChar char="q"/>
            </a:pPr>
            <a:r>
              <a:rPr lang="en-AU" sz="1600" u="sng" dirty="0">
                <a:latin typeface="FSFFatBottom" panose="02000603000000000000" pitchFamily="2" charset="0"/>
                <a:ea typeface="FSFFatBottom" panose="02000603000000000000" pitchFamily="2" charset="0"/>
              </a:rPr>
              <a:t>Connect</a:t>
            </a:r>
            <a:r>
              <a:rPr lang="en-AU" sz="1600" dirty="0">
                <a:latin typeface="FSFFatBottom" panose="02000603000000000000" pitchFamily="2" charset="0"/>
                <a:ea typeface="FSFFatBottom" panose="02000603000000000000" pitchFamily="2" charset="0"/>
              </a:rPr>
              <a:t> your ideas by drawing connecting lines between ideas that have something in common. Explain and write in a short sentence how these ideas are connected.</a:t>
            </a:r>
          </a:p>
          <a:p>
            <a:pPr marL="0" indent="0">
              <a:lnSpc>
                <a:spcPct val="110000"/>
              </a:lnSpc>
              <a:buNone/>
            </a:pPr>
            <a:endParaRPr lang="en-AU" sz="1600" dirty="0">
              <a:latin typeface="FSFFatBottom" panose="02000603000000000000" pitchFamily="2" charset="0"/>
              <a:ea typeface="FSFFatBottom" panose="02000603000000000000" pitchFamily="2" charset="0"/>
            </a:endParaRPr>
          </a:p>
          <a:p>
            <a:pPr>
              <a:lnSpc>
                <a:spcPct val="110000"/>
              </a:lnSpc>
              <a:buFont typeface="Wingdings" panose="05000000000000000000" pitchFamily="2" charset="2"/>
              <a:buChar char="q"/>
            </a:pPr>
            <a:r>
              <a:rPr lang="en-AU" sz="1600" u="sng" dirty="0">
                <a:latin typeface="FSFFatBottom" panose="02000603000000000000" pitchFamily="2" charset="0"/>
                <a:ea typeface="FSFFatBottom" panose="02000603000000000000" pitchFamily="2" charset="0"/>
              </a:rPr>
              <a:t>Elaborate</a:t>
            </a:r>
            <a:r>
              <a:rPr lang="en-AU" sz="1600" dirty="0">
                <a:latin typeface="FSFFatBottom" panose="02000603000000000000" pitchFamily="2" charset="0"/>
                <a:ea typeface="FSFFatBottom" panose="02000603000000000000" pitchFamily="2" charset="0"/>
              </a:rPr>
              <a:t> on any ideas/ thoughts you have written by adding new ideas that expand/extend/add to initial ideas.</a:t>
            </a:r>
          </a:p>
        </p:txBody>
      </p:sp>
      <p:grpSp>
        <p:nvGrpSpPr>
          <p:cNvPr id="5" name="Group 4">
            <a:extLst>
              <a:ext uri="{FF2B5EF4-FFF2-40B4-BE49-F238E27FC236}">
                <a16:creationId xmlns:a16="http://schemas.microsoft.com/office/drawing/2014/main" id="{A0A7716C-2F1B-4EE6-8351-B4E423000A83}"/>
              </a:ext>
            </a:extLst>
          </p:cNvPr>
          <p:cNvGrpSpPr/>
          <p:nvPr/>
        </p:nvGrpSpPr>
        <p:grpSpPr>
          <a:xfrm>
            <a:off x="0" y="0"/>
            <a:ext cx="1676400" cy="6858000"/>
            <a:chOff x="0" y="0"/>
            <a:chExt cx="1676400" cy="6858000"/>
          </a:xfrm>
        </p:grpSpPr>
        <p:pic>
          <p:nvPicPr>
            <p:cNvPr id="6" name="Picture 5">
              <a:extLst>
                <a:ext uri="{FF2B5EF4-FFF2-40B4-BE49-F238E27FC236}">
                  <a16:creationId xmlns:a16="http://schemas.microsoft.com/office/drawing/2014/main" id="{4BA0051E-D29E-4A45-80FB-63CFEE0DA45F}"/>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7" name="Rectangle 6">
              <a:extLst>
                <a:ext uri="{FF2B5EF4-FFF2-40B4-BE49-F238E27FC236}">
                  <a16:creationId xmlns:a16="http://schemas.microsoft.com/office/drawing/2014/main" id="{549142A5-A95E-4EA3-8D80-168489C579B4}"/>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95AF197-CDA5-42B7-826B-30E2D85367F1}"/>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 name="TextBox 8">
            <a:extLst>
              <a:ext uri="{FF2B5EF4-FFF2-40B4-BE49-F238E27FC236}">
                <a16:creationId xmlns:a16="http://schemas.microsoft.com/office/drawing/2014/main" id="{E326E765-9630-4987-8148-A11279A054D6}"/>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11" name="Rectangle: Rounded Corners 10">
            <a:extLst>
              <a:ext uri="{FF2B5EF4-FFF2-40B4-BE49-F238E27FC236}">
                <a16:creationId xmlns:a16="http://schemas.microsoft.com/office/drawing/2014/main" id="{621286EC-F65E-418D-947A-F56E3F67372A}"/>
              </a:ext>
            </a:extLst>
          </p:cNvPr>
          <p:cNvSpPr/>
          <p:nvPr/>
        </p:nvSpPr>
        <p:spPr>
          <a:xfrm>
            <a:off x="1787857" y="838200"/>
            <a:ext cx="2448560" cy="1351280"/>
          </a:xfrm>
          <a:prstGeom prst="roundRect">
            <a:avLst/>
          </a:prstGeom>
          <a:solidFill>
            <a:srgbClr val="41695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FSFFatBottom" panose="02000603000000000000" pitchFamily="2" charset="0"/>
                <a:ea typeface="FSFFatBottom" panose="02000603000000000000" pitchFamily="2" charset="0"/>
              </a:rPr>
              <a:t>What is a wetland environment? What kind of living things live in wetlands?</a:t>
            </a:r>
          </a:p>
        </p:txBody>
      </p:sp>
      <p:sp>
        <p:nvSpPr>
          <p:cNvPr id="13" name="Rectangle: Rounded Corners 12">
            <a:extLst>
              <a:ext uri="{FF2B5EF4-FFF2-40B4-BE49-F238E27FC236}">
                <a16:creationId xmlns:a16="http://schemas.microsoft.com/office/drawing/2014/main" id="{61ADB692-B0F9-4F0C-8A4B-EC97F93CF31C}"/>
              </a:ext>
            </a:extLst>
          </p:cNvPr>
          <p:cNvSpPr/>
          <p:nvPr/>
        </p:nvSpPr>
        <p:spPr>
          <a:xfrm>
            <a:off x="4398977" y="828040"/>
            <a:ext cx="2448560" cy="1351280"/>
          </a:xfrm>
          <a:prstGeom prst="roundRect">
            <a:avLst/>
          </a:prstGeom>
          <a:solidFill>
            <a:srgbClr val="9FD73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FSFFatBottom" panose="02000603000000000000" pitchFamily="2" charset="0"/>
                <a:ea typeface="FSFFatBottom" panose="02000603000000000000" pitchFamily="2" charset="0"/>
              </a:rPr>
              <a:t>What adaptations do they have that enable them to survive in these environments?</a:t>
            </a:r>
          </a:p>
        </p:txBody>
      </p:sp>
      <p:sp>
        <p:nvSpPr>
          <p:cNvPr id="14" name="Rectangle: Rounded Corners 13">
            <a:extLst>
              <a:ext uri="{FF2B5EF4-FFF2-40B4-BE49-F238E27FC236}">
                <a16:creationId xmlns:a16="http://schemas.microsoft.com/office/drawing/2014/main" id="{25858000-6AAE-486B-8FE2-3340EC44794E}"/>
              </a:ext>
            </a:extLst>
          </p:cNvPr>
          <p:cNvSpPr/>
          <p:nvPr/>
        </p:nvSpPr>
        <p:spPr>
          <a:xfrm>
            <a:off x="7010097" y="828040"/>
            <a:ext cx="2448560" cy="1351280"/>
          </a:xfrm>
          <a:prstGeom prst="roundRect">
            <a:avLst/>
          </a:prstGeom>
          <a:solidFill>
            <a:srgbClr val="C9B51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FSFFatBottom" panose="02000603000000000000" pitchFamily="2" charset="0"/>
                <a:ea typeface="FSFFatBottom" panose="02000603000000000000" pitchFamily="2" charset="0"/>
              </a:rPr>
              <a:t>How might a change in a wetland environment impact living things?</a:t>
            </a:r>
          </a:p>
        </p:txBody>
      </p:sp>
      <p:sp>
        <p:nvSpPr>
          <p:cNvPr id="15" name="Rectangle: Rounded Corners 14">
            <a:extLst>
              <a:ext uri="{FF2B5EF4-FFF2-40B4-BE49-F238E27FC236}">
                <a16:creationId xmlns:a16="http://schemas.microsoft.com/office/drawing/2014/main" id="{E2B43DEC-31E6-457C-B54C-453475467120}"/>
              </a:ext>
            </a:extLst>
          </p:cNvPr>
          <p:cNvSpPr/>
          <p:nvPr/>
        </p:nvSpPr>
        <p:spPr>
          <a:xfrm>
            <a:off x="9616439" y="828040"/>
            <a:ext cx="2448560" cy="1351280"/>
          </a:xfrm>
          <a:prstGeom prst="roundRect">
            <a:avLst/>
          </a:prstGeom>
          <a:solidFill>
            <a:srgbClr val="5B490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FSFFatBottom" panose="02000603000000000000" pitchFamily="2" charset="0"/>
                <a:ea typeface="FSFFatBottom" panose="02000603000000000000" pitchFamily="2" charset="0"/>
              </a:rPr>
              <a:t>What happens to those that cannot adapt to the conditions?</a:t>
            </a:r>
          </a:p>
        </p:txBody>
      </p:sp>
      <p:sp>
        <p:nvSpPr>
          <p:cNvPr id="18" name="TextBox 17">
            <a:extLst>
              <a:ext uri="{FF2B5EF4-FFF2-40B4-BE49-F238E27FC236}">
                <a16:creationId xmlns:a16="http://schemas.microsoft.com/office/drawing/2014/main" id="{D1D7A0D5-994B-4C10-9D71-28713EE5CA9B}"/>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Tree>
    <p:extLst>
      <p:ext uri="{BB962C8B-B14F-4D97-AF65-F5344CB8AC3E}">
        <p14:creationId xmlns:p14="http://schemas.microsoft.com/office/powerpoint/2010/main" val="185850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229995"/>
          </a:xfrm>
        </p:spPr>
        <p:txBody>
          <a:bodyPr>
            <a:noAutofit/>
          </a:bodyPr>
          <a:lstStyle/>
          <a:p>
            <a:pPr algn="ctr"/>
            <a:r>
              <a:rPr lang="en-AU" sz="4800" b="1" dirty="0">
                <a:blipFill dpi="0" rotWithShape="1">
                  <a:blip r:embed="rId3"/>
                  <a:srcRect/>
                  <a:stretch>
                    <a:fillRect/>
                  </a:stretch>
                </a:blipFill>
                <a:latin typeface="HelloFirstieBig" panose="02000603000000000000" pitchFamily="2" charset="0"/>
                <a:ea typeface="HelloFirstieBig" panose="02000603000000000000" pitchFamily="2" charset="0"/>
              </a:rPr>
              <a:t>Tuggerah Lakes Estuary</a:t>
            </a:r>
            <a:endParaRPr lang="en-AU" sz="4800" dirty="0"/>
          </a:p>
        </p:txBody>
      </p:sp>
      <p:pic>
        <p:nvPicPr>
          <p:cNvPr id="11" name="Content Placeholder 10">
            <a:extLst>
              <a:ext uri="{FF2B5EF4-FFF2-40B4-BE49-F238E27FC236}">
                <a16:creationId xmlns:a16="http://schemas.microsoft.com/office/drawing/2014/main" id="{81318467-AA0F-421B-BE53-9BC13641A591}"/>
              </a:ext>
            </a:extLst>
          </p:cNvPr>
          <p:cNvPicPr>
            <a:picLocks noGrp="1" noChangeAspect="1"/>
          </p:cNvPicPr>
          <p:nvPr>
            <p:ph idx="1"/>
          </p:nvPr>
        </p:nvPicPr>
        <p:blipFill>
          <a:blip r:embed="rId4"/>
          <a:stretch>
            <a:fillRect/>
          </a:stretch>
        </p:blipFill>
        <p:spPr>
          <a:xfrm>
            <a:off x="2076275" y="1253330"/>
            <a:ext cx="9715852" cy="5120309"/>
          </a:xfrm>
          <a:prstGeom prst="rect">
            <a:avLst/>
          </a:prstGeom>
        </p:spPr>
      </p:pic>
    </p:spTree>
    <p:extLst>
      <p:ext uri="{BB962C8B-B14F-4D97-AF65-F5344CB8AC3E}">
        <p14:creationId xmlns:p14="http://schemas.microsoft.com/office/powerpoint/2010/main" val="1910116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6914578" cy="1229995"/>
          </a:xfrm>
        </p:spPr>
        <p:txBody>
          <a:bodyPr>
            <a:noAutofit/>
          </a:bodyPr>
          <a:lstStyle/>
          <a:p>
            <a:pPr algn="ctr"/>
            <a:r>
              <a:rPr lang="en-AU" sz="4800" b="1" dirty="0">
                <a:blipFill dpi="0" rotWithShape="1">
                  <a:blip r:embed="rId3"/>
                  <a:srcRect/>
                  <a:stretch>
                    <a:fillRect/>
                  </a:stretch>
                </a:blipFill>
                <a:latin typeface="HelloFirstieBig" panose="02000603000000000000" pitchFamily="2" charset="0"/>
                <a:ea typeface="HelloFirstieBig" panose="02000603000000000000" pitchFamily="2" charset="0"/>
              </a:rPr>
              <a:t>Beak Investigation</a:t>
            </a:r>
            <a:endParaRPr lang="en-AU" sz="4800" dirty="0"/>
          </a:p>
        </p:txBody>
      </p:sp>
      <p:sp>
        <p:nvSpPr>
          <p:cNvPr id="9" name="Content Placeholder 8">
            <a:extLst>
              <a:ext uri="{FF2B5EF4-FFF2-40B4-BE49-F238E27FC236}">
                <a16:creationId xmlns:a16="http://schemas.microsoft.com/office/drawing/2014/main" id="{8F7CD63B-BC36-48F3-92F6-4D857DAE214A}"/>
              </a:ext>
            </a:extLst>
          </p:cNvPr>
          <p:cNvSpPr>
            <a:spLocks noGrp="1"/>
          </p:cNvSpPr>
          <p:nvPr>
            <p:ph idx="1"/>
          </p:nvPr>
        </p:nvSpPr>
        <p:spPr>
          <a:xfrm>
            <a:off x="1876337" y="1119455"/>
            <a:ext cx="10153104" cy="1623745"/>
          </a:xfrm>
        </p:spPr>
        <p:txBody>
          <a:bodyPr>
            <a:normAutofit/>
          </a:bodyPr>
          <a:lstStyle/>
          <a:p>
            <a:pPr marL="0" indent="0">
              <a:buNone/>
            </a:pPr>
            <a:r>
              <a:rPr lang="en-AU" sz="2000" dirty="0">
                <a:latin typeface="FSFFatBottom" panose="02000603000000000000" pitchFamily="2" charset="0"/>
                <a:ea typeface="FSFFatBottom" panose="02000603000000000000" pitchFamily="2" charset="0"/>
              </a:rPr>
              <a:t>Different birds have different shaped and sized beaks. How might these help them find specific kinds of food in their environment?</a:t>
            </a:r>
          </a:p>
        </p:txBody>
      </p:sp>
      <p:sp>
        <p:nvSpPr>
          <p:cNvPr id="12" name="Content Placeholder 2">
            <a:extLst>
              <a:ext uri="{FF2B5EF4-FFF2-40B4-BE49-F238E27FC236}">
                <a16:creationId xmlns:a16="http://schemas.microsoft.com/office/drawing/2014/main" id="{59F5B502-DB7E-4771-8304-D0038C6F2AA7}"/>
              </a:ext>
            </a:extLst>
          </p:cNvPr>
          <p:cNvSpPr txBox="1">
            <a:spLocks/>
          </p:cNvSpPr>
          <p:nvPr/>
        </p:nvSpPr>
        <p:spPr>
          <a:xfrm>
            <a:off x="1876336" y="2542609"/>
            <a:ext cx="10074042" cy="34366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AU" sz="1600" dirty="0">
                <a:latin typeface="FSFFatBottom" panose="02000603000000000000" pitchFamily="2" charset="0"/>
                <a:ea typeface="FSFFatBottom" panose="02000603000000000000" pitchFamily="2" charset="0"/>
              </a:rPr>
              <a:t>Hypothesis – </a:t>
            </a:r>
            <a:r>
              <a:rPr lang="en-AU" sz="1600" i="1" dirty="0">
                <a:latin typeface="FSFFatBottom" panose="02000603000000000000" pitchFamily="2" charset="0"/>
                <a:ea typeface="FSFFatBottom" panose="02000603000000000000" pitchFamily="2" charset="0"/>
              </a:rPr>
              <a:t>What do you think will happen?</a:t>
            </a:r>
            <a:r>
              <a:rPr lang="en-AU" sz="1600" dirty="0">
                <a:latin typeface="FSFFatBottom" panose="02000603000000000000" pitchFamily="2" charset="0"/>
                <a:ea typeface="FSFFatBottom" panose="02000603000000000000" pitchFamily="2" charset="0"/>
              </a:rPr>
              <a:t> Explain why.</a:t>
            </a:r>
          </a:p>
          <a:p>
            <a:pPr marL="0" indent="0">
              <a:buFont typeface="Arial" panose="020B0604020202020204" pitchFamily="34" charset="0"/>
              <a:buNone/>
            </a:pPr>
            <a:r>
              <a:rPr lang="en-AU" sz="1600" dirty="0">
                <a:latin typeface="FSFFatBottom" panose="02000603000000000000" pitchFamily="2" charset="0"/>
                <a:ea typeface="FSFFatBottom" panose="02000603000000000000" pitchFamily="2" charset="0"/>
              </a:rPr>
              <a:t> </a:t>
            </a:r>
          </a:p>
          <a:p>
            <a:pPr marL="0" indent="0">
              <a:buFont typeface="Arial" panose="020B0604020202020204" pitchFamily="34" charset="0"/>
              <a:buNone/>
            </a:pPr>
            <a:endParaRPr lang="en-AU" sz="1600" dirty="0">
              <a:latin typeface="FSFFatBottom" panose="02000603000000000000" pitchFamily="2" charset="0"/>
              <a:ea typeface="FSFFatBottom" panose="02000603000000000000" pitchFamily="2" charset="0"/>
            </a:endParaRPr>
          </a:p>
          <a:p>
            <a:pPr>
              <a:buFont typeface="Wingdings" panose="05000000000000000000" pitchFamily="2" charset="2"/>
              <a:buChar char="q"/>
            </a:pPr>
            <a:r>
              <a:rPr lang="en-AU" sz="1600" dirty="0">
                <a:latin typeface="FSFFatBottom" panose="02000603000000000000" pitchFamily="2" charset="0"/>
                <a:ea typeface="FSFFatBottom" panose="02000603000000000000" pitchFamily="2" charset="0"/>
              </a:rPr>
              <a:t>Variables –</a:t>
            </a:r>
          </a:p>
          <a:p>
            <a:pPr lvl="1">
              <a:buFont typeface="Wingdings" panose="05000000000000000000" pitchFamily="2" charset="2"/>
              <a:buChar char="q"/>
            </a:pPr>
            <a:r>
              <a:rPr lang="en-AU" sz="1600" i="1" dirty="0">
                <a:latin typeface="FSFFatBottom" panose="02000603000000000000" pitchFamily="2" charset="0"/>
                <a:ea typeface="FSFFatBottom" panose="02000603000000000000" pitchFamily="2" charset="0"/>
              </a:rPr>
              <a:t>What will be the </a:t>
            </a:r>
            <a:r>
              <a:rPr lang="en-AU" sz="1600" b="1" i="1" dirty="0">
                <a:latin typeface="FSFFatBottom" panose="02000603000000000000" pitchFamily="2" charset="0"/>
                <a:ea typeface="FSFFatBottom" panose="02000603000000000000" pitchFamily="2" charset="0"/>
              </a:rPr>
              <a:t>dependent variable</a:t>
            </a:r>
            <a:r>
              <a:rPr lang="en-AU" sz="1600" i="1" dirty="0">
                <a:latin typeface="FSFFatBottom" panose="02000603000000000000" pitchFamily="2" charset="0"/>
                <a:ea typeface="FSFFatBottom" panose="02000603000000000000" pitchFamily="2" charset="0"/>
              </a:rPr>
              <a:t>? What are you going to measure?</a:t>
            </a:r>
          </a:p>
          <a:p>
            <a:pPr lvl="1">
              <a:buFont typeface="Wingdings" panose="05000000000000000000" pitchFamily="2" charset="2"/>
              <a:buChar char="q"/>
            </a:pPr>
            <a:endParaRPr lang="en-AU" sz="16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16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r>
              <a:rPr lang="en-AU" sz="1600" i="1" dirty="0">
                <a:latin typeface="FSFFatBottom" panose="02000603000000000000" pitchFamily="2" charset="0"/>
                <a:ea typeface="FSFFatBottom" panose="02000603000000000000" pitchFamily="2" charset="0"/>
              </a:rPr>
              <a:t>What will be the </a:t>
            </a:r>
            <a:r>
              <a:rPr lang="en-AU" sz="1600" b="1" i="1" dirty="0">
                <a:latin typeface="FSFFatBottom" panose="02000603000000000000" pitchFamily="2" charset="0"/>
                <a:ea typeface="FSFFatBottom" panose="02000603000000000000" pitchFamily="2" charset="0"/>
              </a:rPr>
              <a:t>independent variable</a:t>
            </a:r>
            <a:r>
              <a:rPr lang="en-AU" sz="1600" i="1" dirty="0">
                <a:latin typeface="FSFFatBottom" panose="02000603000000000000" pitchFamily="2" charset="0"/>
                <a:ea typeface="FSFFatBottom" panose="02000603000000000000" pitchFamily="2" charset="0"/>
              </a:rPr>
              <a:t>? What are you going to change?</a:t>
            </a:r>
          </a:p>
          <a:p>
            <a:pPr lvl="1">
              <a:buFont typeface="Wingdings" panose="05000000000000000000" pitchFamily="2" charset="2"/>
              <a:buChar char="q"/>
            </a:pPr>
            <a:endParaRPr lang="en-AU" sz="16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16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r>
              <a:rPr lang="en-AU" sz="1600" i="1" dirty="0">
                <a:latin typeface="FSFFatBottom" panose="02000603000000000000" pitchFamily="2" charset="0"/>
                <a:ea typeface="FSFFatBottom" panose="02000603000000000000" pitchFamily="2" charset="0"/>
              </a:rPr>
              <a:t>What variables will you need to </a:t>
            </a:r>
            <a:r>
              <a:rPr lang="en-AU" sz="1600" b="1" i="1" dirty="0">
                <a:latin typeface="FSFFatBottom" panose="02000603000000000000" pitchFamily="2" charset="0"/>
                <a:ea typeface="FSFFatBottom" panose="02000603000000000000" pitchFamily="2" charset="0"/>
              </a:rPr>
              <a:t>control</a:t>
            </a:r>
            <a:r>
              <a:rPr lang="en-AU" sz="1600" i="1" dirty="0">
                <a:latin typeface="FSFFatBottom" panose="02000603000000000000" pitchFamily="2" charset="0"/>
                <a:ea typeface="FSFFatBottom" panose="02000603000000000000" pitchFamily="2" charset="0"/>
              </a:rPr>
              <a:t>? What will you need to keep the same?</a:t>
            </a:r>
          </a:p>
          <a:p>
            <a:pPr lvl="1">
              <a:buFont typeface="Wingdings" panose="05000000000000000000" pitchFamily="2" charset="2"/>
              <a:buChar char="q"/>
            </a:pPr>
            <a:endParaRPr lang="en-AU" sz="16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1600" i="1" dirty="0">
              <a:latin typeface="FSFFatBottom" panose="02000603000000000000" pitchFamily="2" charset="0"/>
              <a:ea typeface="FSFFatBottom" panose="02000603000000000000" pitchFamily="2" charset="0"/>
            </a:endParaRPr>
          </a:p>
        </p:txBody>
      </p:sp>
      <p:pic>
        <p:nvPicPr>
          <p:cNvPr id="1026" name="Picture 2" descr="Image result for birds of tuggerah lakes">
            <a:extLst>
              <a:ext uri="{FF2B5EF4-FFF2-40B4-BE49-F238E27FC236}">
                <a16:creationId xmlns:a16="http://schemas.microsoft.com/office/drawing/2014/main" id="{4EA4E1A7-F22F-496E-B48C-E452E5623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583" y="87533"/>
            <a:ext cx="3840954" cy="10319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6A12458-E4B1-4A17-9387-5F1DC2A8EAE7}"/>
              </a:ext>
            </a:extLst>
          </p:cNvPr>
          <p:cNvSpPr txBox="1"/>
          <p:nvPr/>
        </p:nvSpPr>
        <p:spPr>
          <a:xfrm>
            <a:off x="4970222" y="6581001"/>
            <a:ext cx="3886271"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Image Source: </a:t>
            </a:r>
            <a:r>
              <a:rPr lang="en-AU" sz="1200" dirty="0">
                <a:latin typeface="FSFFatBottom" panose="02000603000000000000" pitchFamily="2" charset="0"/>
                <a:ea typeface="FSFFatBottom" panose="02000603000000000000" pitchFamily="2" charset="0"/>
                <a:hlinkClick r:id="rId5"/>
              </a:rPr>
              <a:t>Love Our Living Lakes</a:t>
            </a:r>
            <a:endParaRPr lang="en-AU" sz="1200" dirty="0">
              <a:latin typeface="FSFFatBottom" panose="02000603000000000000" pitchFamily="2" charset="0"/>
              <a:ea typeface="FSFFatBottom" panose="02000603000000000000" pitchFamily="2" charset="0"/>
            </a:endParaRPr>
          </a:p>
        </p:txBody>
      </p:sp>
    </p:spTree>
    <p:extLst>
      <p:ext uri="{BB962C8B-B14F-4D97-AF65-F5344CB8AC3E}">
        <p14:creationId xmlns:p14="http://schemas.microsoft.com/office/powerpoint/2010/main" val="162024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467-6187-4C21-B101-0BB4369CF430}"/>
              </a:ext>
            </a:extLst>
          </p:cNvPr>
          <p:cNvSpPr>
            <a:spLocks noGrp="1"/>
          </p:cNvSpPr>
          <p:nvPr>
            <p:ph type="title"/>
          </p:nvPr>
        </p:nvSpPr>
        <p:spPr>
          <a:xfrm>
            <a:off x="1728132" y="96677"/>
            <a:ext cx="10283506" cy="1871562"/>
          </a:xfrm>
        </p:spPr>
        <p:txBody>
          <a:bodyPr>
            <a:normAutofit fontScale="90000"/>
          </a:bodyPr>
          <a:lstStyle/>
          <a:p>
            <a:pPr algn="ctr"/>
            <a:r>
              <a:rPr lang="en-AU" sz="7200" b="1" dirty="0">
                <a:blipFill dpi="0" rotWithShape="1">
                  <a:blip r:embed="rId2"/>
                  <a:srcRect/>
                  <a:stretch>
                    <a:fillRect/>
                  </a:stretch>
                </a:blipFill>
                <a:latin typeface="HelloFirstieBig" panose="02000603000000000000" pitchFamily="2" charset="0"/>
                <a:ea typeface="HelloFirstieBig" panose="02000603000000000000" pitchFamily="2" charset="0"/>
              </a:rPr>
              <a:t>Essential Inquiry Questions</a:t>
            </a:r>
            <a:endParaRPr lang="en-AU" sz="7200" dirty="0">
              <a:blipFill dpi="0" rotWithShape="1">
                <a:blip r:embed="rId2"/>
                <a:srcRect/>
                <a:stretch>
                  <a:fillRect/>
                </a:stretch>
              </a:blipFill>
            </a:endParaRPr>
          </a:p>
        </p:txBody>
      </p:sp>
      <p:sp>
        <p:nvSpPr>
          <p:cNvPr id="3" name="Content Placeholder 2">
            <a:extLst>
              <a:ext uri="{FF2B5EF4-FFF2-40B4-BE49-F238E27FC236}">
                <a16:creationId xmlns:a16="http://schemas.microsoft.com/office/drawing/2014/main" id="{4FAC1812-54C6-45F2-BE16-21CFBCC269CD}"/>
              </a:ext>
            </a:extLst>
          </p:cNvPr>
          <p:cNvSpPr>
            <a:spLocks noGrp="1"/>
          </p:cNvSpPr>
          <p:nvPr>
            <p:ph idx="1"/>
          </p:nvPr>
        </p:nvSpPr>
        <p:spPr>
          <a:xfrm>
            <a:off x="1938900" y="2332139"/>
            <a:ext cx="10072738" cy="3987438"/>
          </a:xfrm>
        </p:spPr>
        <p:txBody>
          <a:bodyPr/>
          <a:lstStyle/>
          <a:p>
            <a:pPr marL="514350" indent="-514350">
              <a:buFont typeface="+mj-lt"/>
              <a:buAutoNum type="arabicPeriod"/>
            </a:pPr>
            <a:r>
              <a:rPr lang="en-AU" dirty="0">
                <a:latin typeface="FSFFatBottom" panose="02000603000000000000" pitchFamily="2" charset="0"/>
                <a:ea typeface="FSFFatBottom" panose="02000603000000000000" pitchFamily="2" charset="0"/>
              </a:rPr>
              <a:t>How do physical conditions affect the survival of living things?</a:t>
            </a:r>
          </a:p>
          <a:p>
            <a:pPr marL="514350" indent="-514350">
              <a:buFont typeface="+mj-lt"/>
              <a:buAutoNum type="arabicPeriod"/>
            </a:pPr>
            <a:endParaRPr lang="en-AU" dirty="0">
              <a:latin typeface="FSFFatBottom" panose="02000603000000000000" pitchFamily="2" charset="0"/>
              <a:ea typeface="FSFFatBottom" panose="02000603000000000000" pitchFamily="2" charset="0"/>
            </a:endParaRPr>
          </a:p>
          <a:p>
            <a:pPr marL="514350" indent="-514350">
              <a:buFont typeface="+mj-lt"/>
              <a:buAutoNum type="arabicPeriod"/>
            </a:pPr>
            <a:endParaRPr lang="en-AU" dirty="0">
              <a:latin typeface="FSFFatBottom" panose="02000603000000000000" pitchFamily="2" charset="0"/>
              <a:ea typeface="FSFFatBottom" panose="02000603000000000000" pitchFamily="2" charset="0"/>
            </a:endParaRPr>
          </a:p>
          <a:p>
            <a:pPr marL="514350" indent="-514350">
              <a:buFont typeface="+mj-lt"/>
              <a:buAutoNum type="arabicPeriod"/>
            </a:pPr>
            <a:r>
              <a:rPr lang="en-AU" dirty="0">
                <a:latin typeface="FSFFatBottom" panose="02000603000000000000" pitchFamily="2" charset="0"/>
                <a:ea typeface="FSFFatBottom" panose="02000603000000000000" pitchFamily="2" charset="0"/>
              </a:rPr>
              <a:t>How do the structural and behavioural features of living things support survival?</a:t>
            </a:r>
          </a:p>
          <a:p>
            <a:pPr marL="0" indent="0">
              <a:buNone/>
            </a:pPr>
            <a:endParaRPr lang="en-AU" dirty="0">
              <a:latin typeface="FSFFatBottom" panose="02000603000000000000" pitchFamily="2" charset="0"/>
              <a:ea typeface="FSFFatBottom" panose="02000603000000000000" pitchFamily="2" charset="0"/>
            </a:endParaRPr>
          </a:p>
        </p:txBody>
      </p:sp>
      <p:sp>
        <p:nvSpPr>
          <p:cNvPr id="9" name="TextBox 8">
            <a:extLst>
              <a:ext uri="{FF2B5EF4-FFF2-40B4-BE49-F238E27FC236}">
                <a16:creationId xmlns:a16="http://schemas.microsoft.com/office/drawing/2014/main" id="{3984FD8F-3C62-4431-ADE8-F5DC84418050}"/>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grpSp>
        <p:nvGrpSpPr>
          <p:cNvPr id="10" name="Group 9">
            <a:extLst>
              <a:ext uri="{FF2B5EF4-FFF2-40B4-BE49-F238E27FC236}">
                <a16:creationId xmlns:a16="http://schemas.microsoft.com/office/drawing/2014/main" id="{9ECB747B-4988-4032-8AD1-832B95EB076F}"/>
              </a:ext>
            </a:extLst>
          </p:cNvPr>
          <p:cNvGrpSpPr/>
          <p:nvPr/>
        </p:nvGrpSpPr>
        <p:grpSpPr>
          <a:xfrm>
            <a:off x="0" y="0"/>
            <a:ext cx="1676400" cy="6858000"/>
            <a:chOff x="0" y="0"/>
            <a:chExt cx="1676400" cy="6858000"/>
          </a:xfrm>
        </p:grpSpPr>
        <p:pic>
          <p:nvPicPr>
            <p:cNvPr id="11" name="Picture 10">
              <a:extLst>
                <a:ext uri="{FF2B5EF4-FFF2-40B4-BE49-F238E27FC236}">
                  <a16:creationId xmlns:a16="http://schemas.microsoft.com/office/drawing/2014/main" id="{0F32EACD-7E15-4682-9BF7-B602C830072E}"/>
                </a:ext>
              </a:extLst>
            </p:cNvPr>
            <p:cNvPicPr>
              <a:picLocks noChangeAspect="1"/>
            </p:cNvPicPr>
            <p:nvPr/>
          </p:nvPicPr>
          <p:blipFill rotWithShape="1">
            <a:blip r:embed="rId2">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12" name="Rectangle 11">
              <a:extLst>
                <a:ext uri="{FF2B5EF4-FFF2-40B4-BE49-F238E27FC236}">
                  <a16:creationId xmlns:a16="http://schemas.microsoft.com/office/drawing/2014/main" id="{6746AD90-4052-4B6B-94D5-09910CBE62AF}"/>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68C7CD9D-546A-4C98-B093-C44AEBFDFFC3}"/>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2876762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6914578" cy="1229995"/>
          </a:xfrm>
        </p:spPr>
        <p:txBody>
          <a:bodyPr>
            <a:noAutofit/>
          </a:bodyPr>
          <a:lstStyle/>
          <a:p>
            <a:pPr algn="ctr"/>
            <a:r>
              <a:rPr lang="en-AU" sz="4800" b="1" dirty="0">
                <a:blipFill dpi="0" rotWithShape="1">
                  <a:blip r:embed="rId3"/>
                  <a:srcRect/>
                  <a:stretch>
                    <a:fillRect/>
                  </a:stretch>
                </a:blipFill>
                <a:latin typeface="HelloFirstieBig" panose="02000603000000000000" pitchFamily="2" charset="0"/>
                <a:ea typeface="HelloFirstieBig" panose="02000603000000000000" pitchFamily="2" charset="0"/>
              </a:rPr>
              <a:t>Beak Investigation</a:t>
            </a:r>
            <a:endParaRPr lang="en-AU" sz="4800" dirty="0"/>
          </a:p>
        </p:txBody>
      </p:sp>
      <p:sp>
        <p:nvSpPr>
          <p:cNvPr id="9" name="Content Placeholder 8">
            <a:extLst>
              <a:ext uri="{FF2B5EF4-FFF2-40B4-BE49-F238E27FC236}">
                <a16:creationId xmlns:a16="http://schemas.microsoft.com/office/drawing/2014/main" id="{8F7CD63B-BC36-48F3-92F6-4D857DAE214A}"/>
              </a:ext>
            </a:extLst>
          </p:cNvPr>
          <p:cNvSpPr>
            <a:spLocks noGrp="1"/>
          </p:cNvSpPr>
          <p:nvPr>
            <p:ph idx="1"/>
          </p:nvPr>
        </p:nvSpPr>
        <p:spPr>
          <a:xfrm>
            <a:off x="1876337" y="1119455"/>
            <a:ext cx="10153104" cy="5627420"/>
          </a:xfrm>
        </p:spPr>
        <p:txBody>
          <a:bodyPr>
            <a:normAutofit/>
          </a:bodyPr>
          <a:lstStyle/>
          <a:p>
            <a:pPr>
              <a:buFont typeface="Wingdings" panose="05000000000000000000" pitchFamily="2" charset="2"/>
              <a:buChar char="q"/>
            </a:pPr>
            <a:r>
              <a:rPr lang="en-AU" sz="2000" dirty="0">
                <a:latin typeface="FSFFatBottom" panose="02000603000000000000" pitchFamily="2" charset="0"/>
                <a:ea typeface="FSFFatBottom" panose="02000603000000000000" pitchFamily="2" charset="0"/>
              </a:rPr>
              <a:t>Develop a table to record the amount of ‘food’ collected in 30 seconds by each beak</a:t>
            </a:r>
          </a:p>
          <a:p>
            <a:pPr marL="0" indent="0">
              <a:buNone/>
            </a:pPr>
            <a:endParaRPr lang="en-AU" sz="2000" dirty="0">
              <a:latin typeface="FSFFatBottom" panose="02000603000000000000" pitchFamily="2" charset="0"/>
              <a:ea typeface="FSFFatBottom" panose="02000603000000000000" pitchFamily="2" charset="0"/>
            </a:endParaRPr>
          </a:p>
          <a:p>
            <a:pPr marL="0" indent="0">
              <a:buNone/>
            </a:pPr>
            <a:endParaRPr lang="en-AU" sz="2000" dirty="0">
              <a:latin typeface="FSFFatBottom" panose="02000603000000000000" pitchFamily="2" charset="0"/>
              <a:ea typeface="FSFFatBottom" panose="02000603000000000000" pitchFamily="2" charset="0"/>
            </a:endParaRPr>
          </a:p>
          <a:p>
            <a:pPr marL="0" indent="0">
              <a:buNone/>
            </a:pPr>
            <a:endParaRPr lang="en-AU" sz="2000" dirty="0">
              <a:latin typeface="FSFFatBottom" panose="02000603000000000000" pitchFamily="2" charset="0"/>
              <a:ea typeface="FSFFatBottom" panose="02000603000000000000" pitchFamily="2" charset="0"/>
            </a:endParaRPr>
          </a:p>
          <a:p>
            <a:pPr marL="0" indent="0">
              <a:buNone/>
            </a:pPr>
            <a:endParaRPr lang="en-AU" sz="2000" dirty="0">
              <a:latin typeface="FSFFatBottom" panose="02000603000000000000" pitchFamily="2" charset="0"/>
              <a:ea typeface="FSFFatBottom" panose="02000603000000000000" pitchFamily="2" charset="0"/>
            </a:endParaRPr>
          </a:p>
          <a:p>
            <a:pPr marL="0" indent="0">
              <a:buNone/>
            </a:pPr>
            <a:endParaRPr lang="en-AU" sz="2000" dirty="0">
              <a:latin typeface="FSFFatBottom" panose="02000603000000000000" pitchFamily="2" charset="0"/>
              <a:ea typeface="FSFFatBottom" panose="02000603000000000000" pitchFamily="2" charset="0"/>
            </a:endParaRPr>
          </a:p>
          <a:p>
            <a:pPr marL="0" indent="0">
              <a:buNone/>
            </a:pPr>
            <a:endParaRPr lang="en-AU" sz="2000" dirty="0">
              <a:latin typeface="FSFFatBottom" panose="02000603000000000000" pitchFamily="2" charset="0"/>
              <a:ea typeface="FSFFatBottom" panose="02000603000000000000" pitchFamily="2" charset="0"/>
            </a:endParaRPr>
          </a:p>
          <a:p>
            <a:pPr>
              <a:buFont typeface="Wingdings" panose="05000000000000000000" pitchFamily="2" charset="2"/>
              <a:buChar char="q"/>
            </a:pPr>
            <a:r>
              <a:rPr lang="en-AU" sz="2000" dirty="0">
                <a:latin typeface="FSFFatBottom" panose="02000603000000000000" pitchFamily="2" charset="0"/>
                <a:ea typeface="FSFFatBottom" panose="02000603000000000000" pitchFamily="2" charset="0"/>
              </a:rPr>
              <a:t> Use grid paper to graph the data you have gathered to show comparisons</a:t>
            </a:r>
          </a:p>
          <a:p>
            <a:pPr>
              <a:buFont typeface="Wingdings" panose="05000000000000000000" pitchFamily="2" charset="2"/>
              <a:buChar char="q"/>
            </a:pPr>
            <a:endParaRPr lang="en-AU" sz="2000" dirty="0">
              <a:latin typeface="FSFFatBottom" panose="02000603000000000000" pitchFamily="2" charset="0"/>
              <a:ea typeface="FSFFatBottom" panose="02000603000000000000" pitchFamily="2" charset="0"/>
            </a:endParaRPr>
          </a:p>
        </p:txBody>
      </p:sp>
      <p:pic>
        <p:nvPicPr>
          <p:cNvPr id="1026" name="Picture 2" descr="Image result for birds of tuggerah lakes">
            <a:extLst>
              <a:ext uri="{FF2B5EF4-FFF2-40B4-BE49-F238E27FC236}">
                <a16:creationId xmlns:a16="http://schemas.microsoft.com/office/drawing/2014/main" id="{4EA4E1A7-F22F-496E-B48C-E452E5623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583" y="87533"/>
            <a:ext cx="3840954" cy="10319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6A12458-E4B1-4A17-9387-5F1DC2A8EAE7}"/>
              </a:ext>
            </a:extLst>
          </p:cNvPr>
          <p:cNvSpPr txBox="1"/>
          <p:nvPr/>
        </p:nvSpPr>
        <p:spPr>
          <a:xfrm>
            <a:off x="4970222" y="6581001"/>
            <a:ext cx="3886271"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Image Source: </a:t>
            </a:r>
            <a:r>
              <a:rPr lang="en-AU" sz="1200" dirty="0">
                <a:latin typeface="FSFFatBottom" panose="02000603000000000000" pitchFamily="2" charset="0"/>
                <a:ea typeface="FSFFatBottom" panose="02000603000000000000" pitchFamily="2" charset="0"/>
                <a:hlinkClick r:id="rId5"/>
              </a:rPr>
              <a:t>Love Our Living Lakes</a:t>
            </a:r>
            <a:endParaRPr lang="en-AU" sz="1200" dirty="0">
              <a:latin typeface="FSFFatBottom" panose="02000603000000000000" pitchFamily="2" charset="0"/>
              <a:ea typeface="FSFFatBottom" panose="02000603000000000000" pitchFamily="2" charset="0"/>
            </a:endParaRPr>
          </a:p>
        </p:txBody>
      </p:sp>
    </p:spTree>
    <p:extLst>
      <p:ext uri="{BB962C8B-B14F-4D97-AF65-F5344CB8AC3E}">
        <p14:creationId xmlns:p14="http://schemas.microsoft.com/office/powerpoint/2010/main" val="870602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Beak Investigation</a:t>
            </a:r>
            <a:endParaRPr lang="en-AU" sz="6000" dirty="0"/>
          </a:p>
        </p:txBody>
      </p:sp>
      <p:sp>
        <p:nvSpPr>
          <p:cNvPr id="3" name="Content Placeholder 2">
            <a:extLst>
              <a:ext uri="{FF2B5EF4-FFF2-40B4-BE49-F238E27FC236}">
                <a16:creationId xmlns:a16="http://schemas.microsoft.com/office/drawing/2014/main" id="{2EAF61FA-E86B-469C-91F7-8025805DB9D5}"/>
              </a:ext>
            </a:extLst>
          </p:cNvPr>
          <p:cNvSpPr>
            <a:spLocks noGrp="1"/>
          </p:cNvSpPr>
          <p:nvPr>
            <p:ph idx="1"/>
          </p:nvPr>
        </p:nvSpPr>
        <p:spPr>
          <a:xfrm>
            <a:off x="1876337" y="3535680"/>
            <a:ext cx="10074042" cy="3007360"/>
          </a:xfrm>
        </p:spPr>
        <p:txBody>
          <a:bodyPr>
            <a:normAutofit/>
          </a:bodyPr>
          <a:lstStyle/>
          <a:p>
            <a:pPr marL="0" indent="0">
              <a:buNone/>
            </a:pPr>
            <a:endParaRPr lang="en-AU" sz="3200"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p:txBody>
      </p:sp>
      <p:sp>
        <p:nvSpPr>
          <p:cNvPr id="11" name="Rectangle: Rounded Corners 10">
            <a:extLst>
              <a:ext uri="{FF2B5EF4-FFF2-40B4-BE49-F238E27FC236}">
                <a16:creationId xmlns:a16="http://schemas.microsoft.com/office/drawing/2014/main" id="{DB861779-768E-4781-9E7D-3C4491DB6825}"/>
              </a:ext>
            </a:extLst>
          </p:cNvPr>
          <p:cNvSpPr/>
          <p:nvPr/>
        </p:nvSpPr>
        <p:spPr>
          <a:xfrm>
            <a:off x="2397760" y="1066800"/>
            <a:ext cx="9052560" cy="914400"/>
          </a:xfrm>
          <a:prstGeom prst="roundRect">
            <a:avLst/>
          </a:prstGeom>
          <a:solidFill>
            <a:srgbClr val="90CA8B"/>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latin typeface="FSFFatBottom" panose="02000603000000000000" pitchFamily="2" charset="0"/>
                <a:ea typeface="FSFFatBottom" panose="02000603000000000000" pitchFamily="2" charset="0"/>
              </a:rPr>
              <a:t>Bird beaks have adapted to suit their habitats and food source.</a:t>
            </a:r>
          </a:p>
        </p:txBody>
      </p:sp>
      <p:sp>
        <p:nvSpPr>
          <p:cNvPr id="12" name="Content Placeholder 2">
            <a:extLst>
              <a:ext uri="{FF2B5EF4-FFF2-40B4-BE49-F238E27FC236}">
                <a16:creationId xmlns:a16="http://schemas.microsoft.com/office/drawing/2014/main" id="{E0DE7175-2910-4009-8D8D-ACD55B49F77B}"/>
              </a:ext>
            </a:extLst>
          </p:cNvPr>
          <p:cNvSpPr txBox="1">
            <a:spLocks/>
          </p:cNvSpPr>
          <p:nvPr/>
        </p:nvSpPr>
        <p:spPr>
          <a:xfrm>
            <a:off x="1876337" y="2235200"/>
            <a:ext cx="10074042" cy="34390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AU" sz="2400" dirty="0">
                <a:latin typeface="FSFFatBottom" panose="02000603000000000000" pitchFamily="2" charset="0"/>
                <a:ea typeface="FSFFatBottom" panose="02000603000000000000" pitchFamily="2" charset="0"/>
              </a:rPr>
              <a:t>Use the collected evidence and knowledge about structural/behavioural adaptations. Recorded and graphed data can be used to support the claim.</a:t>
            </a:r>
            <a:r>
              <a:rPr lang="en-AU" sz="2400" i="1" dirty="0">
                <a:latin typeface="FSFFatBottom" panose="02000603000000000000" pitchFamily="2" charset="0"/>
                <a:ea typeface="FSFFatBottom" panose="02000603000000000000" pitchFamily="2" charset="0"/>
              </a:rPr>
              <a:t> </a:t>
            </a:r>
          </a:p>
          <a:p>
            <a:pPr marL="0" indent="0">
              <a:buNone/>
            </a:pPr>
            <a:endParaRPr lang="en-AU" sz="2400" i="1" dirty="0">
              <a:latin typeface="FSFFatBottom" panose="02000603000000000000" pitchFamily="2" charset="0"/>
              <a:ea typeface="FSFFatBottom" panose="02000603000000000000" pitchFamily="2" charset="0"/>
            </a:endParaRPr>
          </a:p>
          <a:p>
            <a:pPr marL="0" indent="0">
              <a:buNone/>
            </a:pPr>
            <a:endParaRPr lang="en-AU" sz="2400" i="1" dirty="0">
              <a:latin typeface="FSFFatBottom" panose="02000603000000000000" pitchFamily="2" charset="0"/>
              <a:ea typeface="FSFFatBottom" panose="02000603000000000000" pitchFamily="2" charset="0"/>
            </a:endParaRPr>
          </a:p>
          <a:p>
            <a:pPr marL="0" indent="0">
              <a:buNone/>
            </a:pPr>
            <a:endParaRPr lang="en-AU" sz="2400" i="1" dirty="0">
              <a:latin typeface="FSFFatBottom" panose="02000603000000000000" pitchFamily="2" charset="0"/>
              <a:ea typeface="FSFFatBottom" panose="02000603000000000000" pitchFamily="2" charset="0"/>
            </a:endParaRPr>
          </a:p>
          <a:p>
            <a:pPr marL="0" indent="0">
              <a:buNone/>
            </a:pPr>
            <a:endParaRPr lang="en-AU" sz="2400" i="1" dirty="0">
              <a:latin typeface="FSFFatBottom" panose="02000603000000000000" pitchFamily="2" charset="0"/>
              <a:ea typeface="FSFFatBottom" panose="02000603000000000000" pitchFamily="2" charset="0"/>
            </a:endParaRPr>
          </a:p>
          <a:p>
            <a:pPr>
              <a:buFont typeface="Wingdings" panose="05000000000000000000" pitchFamily="2" charset="2"/>
              <a:buChar char="q"/>
            </a:pPr>
            <a:r>
              <a:rPr lang="en-AU" sz="2000" dirty="0">
                <a:latin typeface="FSFFatBottom" panose="02000603000000000000" pitchFamily="2" charset="0"/>
                <a:ea typeface="FSFFatBottom" panose="02000603000000000000" pitchFamily="2" charset="0"/>
              </a:rPr>
              <a:t>What questions or puzzles do you still have?</a:t>
            </a:r>
          </a:p>
          <a:p>
            <a:pPr lvl="1">
              <a:buFont typeface="Wingdings" panose="05000000000000000000" pitchFamily="2" charset="2"/>
              <a:buChar char="q"/>
            </a:pPr>
            <a:endParaRPr lang="en-AU" sz="2000" i="1"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000" i="1" dirty="0">
              <a:latin typeface="FSFFatBottom" panose="02000603000000000000" pitchFamily="2" charset="0"/>
              <a:ea typeface="FSFFatBottom" panose="02000603000000000000" pitchFamily="2" charset="0"/>
            </a:endParaRPr>
          </a:p>
        </p:txBody>
      </p:sp>
    </p:spTree>
    <p:extLst>
      <p:ext uri="{BB962C8B-B14F-4D97-AF65-F5344CB8AC3E}">
        <p14:creationId xmlns:p14="http://schemas.microsoft.com/office/powerpoint/2010/main" val="1216468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02268" y="274291"/>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1033463"/>
          </a:xfrm>
        </p:spPr>
        <p:txBody>
          <a:bodyPr>
            <a:normAutofit/>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Design and Produce Task</a:t>
            </a:r>
            <a:endParaRPr lang="en-AU" sz="6000" dirty="0"/>
          </a:p>
        </p:txBody>
      </p:sp>
      <p:sp>
        <p:nvSpPr>
          <p:cNvPr id="3" name="Content Placeholder 2">
            <a:extLst>
              <a:ext uri="{FF2B5EF4-FFF2-40B4-BE49-F238E27FC236}">
                <a16:creationId xmlns:a16="http://schemas.microsoft.com/office/drawing/2014/main" id="{2EAF61FA-E86B-469C-91F7-8025805DB9D5}"/>
              </a:ext>
            </a:extLst>
          </p:cNvPr>
          <p:cNvSpPr>
            <a:spLocks noGrp="1"/>
          </p:cNvSpPr>
          <p:nvPr>
            <p:ph idx="1"/>
          </p:nvPr>
        </p:nvSpPr>
        <p:spPr>
          <a:xfrm>
            <a:off x="1876337" y="3535680"/>
            <a:ext cx="10074042" cy="3007360"/>
          </a:xfrm>
        </p:spPr>
        <p:txBody>
          <a:bodyPr>
            <a:normAutofit/>
          </a:bodyPr>
          <a:lstStyle/>
          <a:p>
            <a:pPr marL="0" indent="0">
              <a:buNone/>
            </a:pPr>
            <a:endParaRPr lang="en-AU" sz="3200" dirty="0">
              <a:latin typeface="FSFFatBottom" panose="02000603000000000000" pitchFamily="2" charset="0"/>
              <a:ea typeface="FSFFatBottom" panose="02000603000000000000" pitchFamily="2" charset="0"/>
            </a:endParaRPr>
          </a:p>
          <a:p>
            <a:pPr lvl="1">
              <a:buFont typeface="Wingdings" panose="05000000000000000000" pitchFamily="2" charset="2"/>
              <a:buChar char="q"/>
            </a:pPr>
            <a:endParaRPr lang="en-AU" sz="2800" i="1" dirty="0">
              <a:latin typeface="FSFFatBottom" panose="02000603000000000000" pitchFamily="2" charset="0"/>
              <a:ea typeface="FSFFatBottom" panose="02000603000000000000" pitchFamily="2" charset="0"/>
            </a:endParaRPr>
          </a:p>
        </p:txBody>
      </p:sp>
      <p:sp>
        <p:nvSpPr>
          <p:cNvPr id="11" name="Rectangle: Rounded Corners 10">
            <a:extLst>
              <a:ext uri="{FF2B5EF4-FFF2-40B4-BE49-F238E27FC236}">
                <a16:creationId xmlns:a16="http://schemas.microsoft.com/office/drawing/2014/main" id="{DB861779-768E-4781-9E7D-3C4491DB6825}"/>
              </a:ext>
            </a:extLst>
          </p:cNvPr>
          <p:cNvSpPr/>
          <p:nvPr/>
        </p:nvSpPr>
        <p:spPr>
          <a:xfrm>
            <a:off x="1940471" y="1144588"/>
            <a:ext cx="10088970" cy="1069023"/>
          </a:xfrm>
          <a:prstGeom prst="roundRect">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FSFFatBottom" panose="02000603000000000000" pitchFamily="2" charset="0"/>
                <a:ea typeface="FSFFatBottom" panose="02000603000000000000" pitchFamily="2" charset="0"/>
              </a:rPr>
              <a:t>A small ecological disaster has occurred on Tuggerah Lakes that impacts the bird life near Saltwater Creek. How could you provide nesting grounds in an alternate location to help them survive until the impacted area has been cleaned up?</a:t>
            </a:r>
          </a:p>
        </p:txBody>
      </p:sp>
      <p:pic>
        <p:nvPicPr>
          <p:cNvPr id="9" name="Picture 8">
            <a:extLst>
              <a:ext uri="{FF2B5EF4-FFF2-40B4-BE49-F238E27FC236}">
                <a16:creationId xmlns:a16="http://schemas.microsoft.com/office/drawing/2014/main" id="{1D3C9325-92AA-4109-AF8E-08C482974E71}"/>
              </a:ext>
            </a:extLst>
          </p:cNvPr>
          <p:cNvPicPr>
            <a:picLocks noChangeAspect="1"/>
          </p:cNvPicPr>
          <p:nvPr/>
        </p:nvPicPr>
        <p:blipFill>
          <a:blip r:embed="rId4"/>
          <a:stretch>
            <a:fillRect/>
          </a:stretch>
        </p:blipFill>
        <p:spPr>
          <a:xfrm>
            <a:off x="1940471" y="2368234"/>
            <a:ext cx="10074042" cy="4245988"/>
          </a:xfrm>
          <a:prstGeom prst="rect">
            <a:avLst/>
          </a:prstGeom>
        </p:spPr>
      </p:pic>
      <p:sp>
        <p:nvSpPr>
          <p:cNvPr id="13" name="TextBox 12">
            <a:extLst>
              <a:ext uri="{FF2B5EF4-FFF2-40B4-BE49-F238E27FC236}">
                <a16:creationId xmlns:a16="http://schemas.microsoft.com/office/drawing/2014/main" id="{F48F069A-F4B7-4FEB-8C2C-153A493B7FF5}"/>
              </a:ext>
            </a:extLst>
          </p:cNvPr>
          <p:cNvSpPr txBox="1"/>
          <p:nvPr/>
        </p:nvSpPr>
        <p:spPr>
          <a:xfrm>
            <a:off x="4970222" y="6581001"/>
            <a:ext cx="3886271"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Image Source: </a:t>
            </a:r>
            <a:r>
              <a:rPr lang="en-AU" sz="1200" dirty="0">
                <a:latin typeface="FSFFatBottom" panose="02000603000000000000" pitchFamily="2" charset="0"/>
                <a:ea typeface="FSFFatBottom" panose="02000603000000000000" pitchFamily="2" charset="0"/>
                <a:hlinkClick r:id="rId5"/>
              </a:rPr>
              <a:t>John Spencer</a:t>
            </a:r>
            <a:r>
              <a:rPr lang="en-AU" sz="1200" dirty="0">
                <a:latin typeface="FSFFatBottom" panose="02000603000000000000" pitchFamily="2" charset="0"/>
                <a:ea typeface="FSFFatBottom" panose="02000603000000000000" pitchFamily="2" charset="0"/>
              </a:rPr>
              <a:t> &amp; A.J. </a:t>
            </a:r>
            <a:r>
              <a:rPr lang="en-AU" sz="1200" dirty="0" err="1">
                <a:latin typeface="FSFFatBottom" panose="02000603000000000000" pitchFamily="2" charset="0"/>
                <a:ea typeface="FSFFatBottom" panose="02000603000000000000" pitchFamily="2" charset="0"/>
              </a:rPr>
              <a:t>Juliani</a:t>
            </a:r>
            <a:endParaRPr lang="en-AU" sz="1200" dirty="0">
              <a:latin typeface="FSFFatBottom" panose="02000603000000000000" pitchFamily="2" charset="0"/>
              <a:ea typeface="FSFFatBottom" panose="02000603000000000000" pitchFamily="2" charset="0"/>
            </a:endParaRPr>
          </a:p>
        </p:txBody>
      </p:sp>
      <p:sp>
        <p:nvSpPr>
          <p:cNvPr id="14" name="TextBox 13">
            <a:extLst>
              <a:ext uri="{FF2B5EF4-FFF2-40B4-BE49-F238E27FC236}">
                <a16:creationId xmlns:a16="http://schemas.microsoft.com/office/drawing/2014/main" id="{F3B9C10E-9CFA-4B0A-9CB4-AF5A0097F1EB}"/>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Tree>
    <p:extLst>
      <p:ext uri="{BB962C8B-B14F-4D97-AF65-F5344CB8AC3E}">
        <p14:creationId xmlns:p14="http://schemas.microsoft.com/office/powerpoint/2010/main" val="3698582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02268" y="274291"/>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730847"/>
          </a:xfrm>
        </p:spPr>
        <p:txBody>
          <a:bodyPr>
            <a:normAutofit fontScale="90000"/>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Design and Produce Task</a:t>
            </a:r>
            <a:endParaRPr lang="en-AU" sz="6000" dirty="0"/>
          </a:p>
        </p:txBody>
      </p:sp>
      <p:sp>
        <p:nvSpPr>
          <p:cNvPr id="11" name="Rectangle: Rounded Corners 10">
            <a:extLst>
              <a:ext uri="{FF2B5EF4-FFF2-40B4-BE49-F238E27FC236}">
                <a16:creationId xmlns:a16="http://schemas.microsoft.com/office/drawing/2014/main" id="{DB861779-768E-4781-9E7D-3C4491DB6825}"/>
              </a:ext>
            </a:extLst>
          </p:cNvPr>
          <p:cNvSpPr/>
          <p:nvPr/>
        </p:nvSpPr>
        <p:spPr>
          <a:xfrm>
            <a:off x="1940471" y="841972"/>
            <a:ext cx="10088970" cy="1069023"/>
          </a:xfrm>
          <a:prstGeom prst="roundRect">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FSFFatBottom" panose="02000603000000000000" pitchFamily="2" charset="0"/>
                <a:ea typeface="FSFFatBottom" panose="02000603000000000000" pitchFamily="2" charset="0"/>
              </a:rPr>
              <a:t>A small ecological disaster has occurred on Tuggerah Lakes that impacts the bird life near Saltwater Creek. How could you provide nesting grounds in an alternate location to help them survive until the impacted area has been cleaned up?</a:t>
            </a:r>
          </a:p>
        </p:txBody>
      </p:sp>
      <p:sp>
        <p:nvSpPr>
          <p:cNvPr id="14" name="TextBox 13">
            <a:extLst>
              <a:ext uri="{FF2B5EF4-FFF2-40B4-BE49-F238E27FC236}">
                <a16:creationId xmlns:a16="http://schemas.microsoft.com/office/drawing/2014/main" id="{F3B9C10E-9CFA-4B0A-9CB4-AF5A0097F1EB}"/>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
        <p:nvSpPr>
          <p:cNvPr id="10" name="Rectangle 9">
            <a:extLst>
              <a:ext uri="{FF2B5EF4-FFF2-40B4-BE49-F238E27FC236}">
                <a16:creationId xmlns:a16="http://schemas.microsoft.com/office/drawing/2014/main" id="{BC2C3EA5-5CC9-45FE-8526-63288F5D763B}"/>
              </a:ext>
            </a:extLst>
          </p:cNvPr>
          <p:cNvSpPr/>
          <p:nvPr/>
        </p:nvSpPr>
        <p:spPr>
          <a:xfrm>
            <a:off x="1938810" y="2259705"/>
            <a:ext cx="10028157" cy="4307846"/>
          </a:xfrm>
          <a:prstGeom prst="rect">
            <a:avLst/>
          </a:prstGeom>
        </p:spPr>
        <p:txBody>
          <a:bodyPr wrap="square">
            <a:spAutoFit/>
          </a:bodyPr>
          <a:lstStyle/>
          <a:p>
            <a:pPr>
              <a:lnSpc>
                <a:spcPct val="107000"/>
              </a:lnSpc>
            </a:pPr>
            <a:r>
              <a:rPr lang="en-AU" sz="1600" b="1" dirty="0">
                <a:latin typeface="FSFFatBottom" panose="02000603000000000000" pitchFamily="2" charset="0"/>
                <a:ea typeface="FSFFatBottom" panose="02000603000000000000" pitchFamily="2" charset="0"/>
                <a:cs typeface="Times New Roman" panose="02020603050405020304" pitchFamily="18" charset="0"/>
              </a:rPr>
              <a:t>Design alternative nesting grounds for your chosen bird species, including:</a:t>
            </a:r>
          </a:p>
          <a:p>
            <a:pPr marL="228600" indent="-228600">
              <a:lnSpc>
                <a:spcPct val="107000"/>
              </a:lnSpc>
              <a:buFont typeface="Wingdings" panose="05000000000000000000" pitchFamily="2" charset="2"/>
              <a:buChar char="q"/>
            </a:pPr>
            <a:endParaRPr lang="en-AU" sz="1600" i="1" dirty="0">
              <a:latin typeface="FSFFatBottom" panose="02000603000000000000" pitchFamily="2" charset="0"/>
              <a:ea typeface="FSFFatBottom" panose="02000603000000000000" pitchFamily="2" charset="0"/>
              <a:cs typeface="Times New Roman" panose="02020603050405020304" pitchFamily="18" charset="0"/>
            </a:endParaRPr>
          </a:p>
          <a:p>
            <a:pPr marL="228600" indent="-228600">
              <a:lnSpc>
                <a:spcPct val="107000"/>
              </a:lnSpc>
              <a:buFont typeface="Wingdings" panose="05000000000000000000" pitchFamily="2" charset="2"/>
              <a:buChar char="q"/>
            </a:pPr>
            <a:r>
              <a:rPr lang="en-AU" sz="1600" i="1" dirty="0">
                <a:latin typeface="FSFFatBottom" panose="02000603000000000000" pitchFamily="2" charset="0"/>
                <a:ea typeface="FSFFatBottom" panose="02000603000000000000" pitchFamily="2" charset="0"/>
                <a:cs typeface="Times New Roman" panose="02020603050405020304" pitchFamily="18" charset="0"/>
              </a:rPr>
              <a:t>What requirements does your bird species need in the alternative environment?</a:t>
            </a:r>
          </a:p>
          <a:p>
            <a:pPr>
              <a:lnSpc>
                <a:spcPct val="107000"/>
              </a:lnSpc>
            </a:pPr>
            <a:endParaRPr lang="en-AU" sz="1600" i="1" dirty="0">
              <a:latin typeface="FSFFatBottom" panose="02000603000000000000" pitchFamily="2" charset="0"/>
              <a:ea typeface="FSFFatBottom" panose="02000603000000000000" pitchFamily="2" charset="0"/>
              <a:cs typeface="Times New Roman" panose="02020603050405020304" pitchFamily="18" charset="0"/>
            </a:endParaRPr>
          </a:p>
          <a:p>
            <a:pPr marL="228600" indent="-228600">
              <a:lnSpc>
                <a:spcPct val="107000"/>
              </a:lnSpc>
              <a:buFont typeface="Wingdings" panose="05000000000000000000" pitchFamily="2" charset="2"/>
              <a:buChar char="q"/>
            </a:pPr>
            <a:r>
              <a:rPr lang="en-AU" sz="1600" i="1" dirty="0">
                <a:latin typeface="FSFFatBottom" panose="02000603000000000000" pitchFamily="2" charset="0"/>
                <a:ea typeface="FSFFatBottom" panose="02000603000000000000" pitchFamily="2" charset="0"/>
                <a:cs typeface="Times New Roman" panose="02020603050405020304" pitchFamily="18" charset="0"/>
              </a:rPr>
              <a:t>What resources might be required to create this alternative environment?</a:t>
            </a:r>
          </a:p>
          <a:p>
            <a:pPr>
              <a:lnSpc>
                <a:spcPct val="107000"/>
              </a:lnSpc>
            </a:pPr>
            <a:endParaRPr lang="en-AU" sz="1600" i="1" dirty="0">
              <a:latin typeface="FSFFatBottom" panose="02000603000000000000" pitchFamily="2" charset="0"/>
              <a:ea typeface="FSFFatBottom" panose="02000603000000000000" pitchFamily="2" charset="0"/>
              <a:cs typeface="Times New Roman" panose="02020603050405020304" pitchFamily="18" charset="0"/>
            </a:endParaRPr>
          </a:p>
          <a:p>
            <a:pPr marL="228600" indent="-228600">
              <a:lnSpc>
                <a:spcPct val="107000"/>
              </a:lnSpc>
              <a:buFont typeface="Wingdings" panose="05000000000000000000" pitchFamily="2" charset="2"/>
              <a:buChar char="q"/>
            </a:pPr>
            <a:r>
              <a:rPr lang="en-AU" sz="1600" i="1" dirty="0">
                <a:latin typeface="FSFFatBottom" panose="02000603000000000000" pitchFamily="2" charset="0"/>
                <a:ea typeface="FSFFatBottom" panose="02000603000000000000" pitchFamily="2" charset="0"/>
                <a:cs typeface="Times New Roman" panose="02020603050405020304" pitchFamily="18" charset="0"/>
              </a:rPr>
              <a:t>How might we source or use these sustainably?</a:t>
            </a:r>
          </a:p>
          <a:p>
            <a:pPr marL="228600" indent="-228600">
              <a:lnSpc>
                <a:spcPct val="107000"/>
              </a:lnSpc>
              <a:buFont typeface="Wingdings" panose="05000000000000000000" pitchFamily="2" charset="2"/>
              <a:buChar char="q"/>
            </a:pPr>
            <a:r>
              <a:rPr lang="en-AU" sz="1600" i="1" dirty="0">
                <a:latin typeface="FSFFatBottom" panose="02000603000000000000" pitchFamily="2" charset="0"/>
                <a:ea typeface="FSFFatBottom" panose="02000603000000000000" pitchFamily="2" charset="0"/>
                <a:cs typeface="Times New Roman" panose="02020603050405020304" pitchFamily="18" charset="0"/>
              </a:rPr>
              <a:t>What components of the design need to be functional (fit purpose)? What components are purely aesthetic?</a:t>
            </a:r>
          </a:p>
          <a:p>
            <a:pPr>
              <a:lnSpc>
                <a:spcPct val="107000"/>
              </a:lnSpc>
            </a:pPr>
            <a:endParaRPr lang="en-AU" sz="1600" i="1" dirty="0">
              <a:latin typeface="FSFFatBottom" panose="02000603000000000000" pitchFamily="2" charset="0"/>
              <a:ea typeface="FSFFatBottom" panose="02000603000000000000" pitchFamily="2" charset="0"/>
              <a:cs typeface="Times New Roman" panose="02020603050405020304" pitchFamily="18" charset="0"/>
            </a:endParaRPr>
          </a:p>
          <a:p>
            <a:pPr marL="228600" indent="-228600">
              <a:lnSpc>
                <a:spcPct val="107000"/>
              </a:lnSpc>
              <a:buFont typeface="Wingdings" panose="05000000000000000000" pitchFamily="2" charset="2"/>
              <a:buChar char="q"/>
            </a:pPr>
            <a:r>
              <a:rPr lang="en-AU" sz="1600" i="1" dirty="0">
                <a:latin typeface="FSFFatBottom" panose="02000603000000000000" pitchFamily="2" charset="0"/>
                <a:ea typeface="FSFFatBottom" panose="02000603000000000000" pitchFamily="2" charset="0"/>
                <a:cs typeface="Times New Roman" panose="02020603050405020304" pitchFamily="18" charset="0"/>
              </a:rPr>
              <a:t>Create labelled and annotated drawings, including identification of major features – you may choose to do this digitally</a:t>
            </a:r>
          </a:p>
          <a:p>
            <a:pPr>
              <a:lnSpc>
                <a:spcPct val="107000"/>
              </a:lnSpc>
            </a:pPr>
            <a:endParaRPr lang="en-AU" sz="1600" i="1" dirty="0">
              <a:latin typeface="FSFFatBottom" panose="02000603000000000000" pitchFamily="2" charset="0"/>
              <a:ea typeface="FSFFatBottom" panose="02000603000000000000" pitchFamily="2" charset="0"/>
              <a:cs typeface="Times New Roman" panose="02020603050405020304" pitchFamily="18" charset="0"/>
            </a:endParaRPr>
          </a:p>
          <a:p>
            <a:pPr marL="228600" indent="-228600">
              <a:lnSpc>
                <a:spcPct val="107000"/>
              </a:lnSpc>
              <a:buFont typeface="Wingdings" panose="05000000000000000000" pitchFamily="2" charset="2"/>
              <a:buChar char="q"/>
            </a:pPr>
            <a:r>
              <a:rPr lang="en-AU" sz="1600" i="1" dirty="0">
                <a:latin typeface="FSFFatBottom" panose="02000603000000000000" pitchFamily="2" charset="0"/>
                <a:ea typeface="FSFFatBottom" panose="02000603000000000000" pitchFamily="2" charset="0"/>
                <a:cs typeface="Times New Roman" panose="02020603050405020304" pitchFamily="18" charset="0"/>
              </a:rPr>
              <a:t>Develop a prototype of the alternative environment – considering sustainability of resources</a:t>
            </a:r>
          </a:p>
          <a:p>
            <a:pPr marL="228600" indent="-228600">
              <a:lnSpc>
                <a:spcPct val="107000"/>
              </a:lnSpc>
              <a:buFont typeface="Wingdings" panose="05000000000000000000" pitchFamily="2" charset="2"/>
              <a:buChar char="q"/>
            </a:pPr>
            <a:endParaRPr lang="en-AU" sz="1600" i="1" dirty="0">
              <a:latin typeface="FSFFatBottom" panose="02000603000000000000" pitchFamily="2" charset="0"/>
              <a:ea typeface="FSFFatBottom" panose="02000603000000000000" pitchFamily="2" charset="0"/>
              <a:cs typeface="Times New Roman" panose="02020603050405020304" pitchFamily="18" charset="0"/>
            </a:endParaRPr>
          </a:p>
          <a:p>
            <a:pPr>
              <a:lnSpc>
                <a:spcPct val="107000"/>
              </a:lnSpc>
            </a:pPr>
            <a:r>
              <a:rPr lang="en-AU" sz="1600" b="1" dirty="0">
                <a:latin typeface="FSFFatBottom" panose="02000603000000000000" pitchFamily="2" charset="0"/>
                <a:ea typeface="FSFFatBottom" panose="02000603000000000000" pitchFamily="2" charset="0"/>
                <a:cs typeface="Times New Roman" panose="02020603050405020304" pitchFamily="18" charset="0"/>
              </a:rPr>
              <a:t>Plan, rehearse and deliver research and design solution to an audience. </a:t>
            </a:r>
          </a:p>
        </p:txBody>
      </p:sp>
    </p:spTree>
    <p:extLst>
      <p:ext uri="{BB962C8B-B14F-4D97-AF65-F5344CB8AC3E}">
        <p14:creationId xmlns:p14="http://schemas.microsoft.com/office/powerpoint/2010/main" val="3917421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B2CB28A-DD1A-4B82-8ADB-3B1B68354738}"/>
              </a:ext>
            </a:extLst>
          </p:cNvPr>
          <p:cNvGrpSpPr/>
          <p:nvPr/>
        </p:nvGrpSpPr>
        <p:grpSpPr>
          <a:xfrm>
            <a:off x="0" y="0"/>
            <a:ext cx="1676400" cy="6858000"/>
            <a:chOff x="0" y="0"/>
            <a:chExt cx="1676400" cy="6858000"/>
          </a:xfrm>
        </p:grpSpPr>
        <p:pic>
          <p:nvPicPr>
            <p:cNvPr id="5" name="Picture 4">
              <a:extLst>
                <a:ext uri="{FF2B5EF4-FFF2-40B4-BE49-F238E27FC236}">
                  <a16:creationId xmlns:a16="http://schemas.microsoft.com/office/drawing/2014/main" id="{8B16F40A-A912-4369-BC5E-732E71A8D1AB}"/>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6" name="Rectangle 5">
              <a:extLst>
                <a:ext uri="{FF2B5EF4-FFF2-40B4-BE49-F238E27FC236}">
                  <a16:creationId xmlns:a16="http://schemas.microsoft.com/office/drawing/2014/main" id="{F168B3FF-9834-44CD-B6B4-9BA8136A09BD}"/>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90B0E8B7-E7FC-4F92-ACE4-1068EEE85A3C}"/>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TextBox 7">
            <a:extLst>
              <a:ext uri="{FF2B5EF4-FFF2-40B4-BE49-F238E27FC236}">
                <a16:creationId xmlns:a16="http://schemas.microsoft.com/office/drawing/2014/main" id="{ACD39361-CF9B-47C6-8412-6140E70629D3}"/>
              </a:ext>
            </a:extLst>
          </p:cNvPr>
          <p:cNvSpPr txBox="1"/>
          <p:nvPr/>
        </p:nvSpPr>
        <p:spPr>
          <a:xfrm rot="19621960">
            <a:off x="11302268" y="274291"/>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2" name="Title 1">
            <a:extLst>
              <a:ext uri="{FF2B5EF4-FFF2-40B4-BE49-F238E27FC236}">
                <a16:creationId xmlns:a16="http://schemas.microsoft.com/office/drawing/2014/main" id="{155C41BA-24F1-4B24-A6D1-29170BAE745E}"/>
              </a:ext>
            </a:extLst>
          </p:cNvPr>
          <p:cNvSpPr>
            <a:spLocks noGrp="1"/>
          </p:cNvSpPr>
          <p:nvPr>
            <p:ph type="title"/>
          </p:nvPr>
        </p:nvSpPr>
        <p:spPr>
          <a:xfrm>
            <a:off x="1876337" y="111125"/>
            <a:ext cx="10153104" cy="730847"/>
          </a:xfrm>
        </p:spPr>
        <p:txBody>
          <a:bodyPr>
            <a:normAutofit fontScale="90000"/>
          </a:bodyPr>
          <a:lstStyle/>
          <a:p>
            <a:pPr algn="ctr"/>
            <a:r>
              <a:rPr lang="en-AU" sz="6000" b="1" dirty="0">
                <a:blipFill dpi="0" rotWithShape="1">
                  <a:blip r:embed="rId3"/>
                  <a:srcRect/>
                  <a:stretch>
                    <a:fillRect/>
                  </a:stretch>
                </a:blipFill>
                <a:latin typeface="HelloFirstieBig" panose="02000603000000000000" pitchFamily="2" charset="0"/>
                <a:ea typeface="HelloFirstieBig" panose="02000603000000000000" pitchFamily="2" charset="0"/>
              </a:rPr>
              <a:t>Design and Produce Task</a:t>
            </a:r>
            <a:endParaRPr lang="en-AU" sz="6000" dirty="0"/>
          </a:p>
        </p:txBody>
      </p:sp>
      <p:sp>
        <p:nvSpPr>
          <p:cNvPr id="11" name="Rectangle: Rounded Corners 10">
            <a:extLst>
              <a:ext uri="{FF2B5EF4-FFF2-40B4-BE49-F238E27FC236}">
                <a16:creationId xmlns:a16="http://schemas.microsoft.com/office/drawing/2014/main" id="{DB861779-768E-4781-9E7D-3C4491DB6825}"/>
              </a:ext>
            </a:extLst>
          </p:cNvPr>
          <p:cNvSpPr/>
          <p:nvPr/>
        </p:nvSpPr>
        <p:spPr>
          <a:xfrm>
            <a:off x="1940471" y="841972"/>
            <a:ext cx="10088970" cy="1069023"/>
          </a:xfrm>
          <a:prstGeom prst="roundRect">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FSFFatBottom" panose="02000603000000000000" pitchFamily="2" charset="0"/>
                <a:ea typeface="FSFFatBottom" panose="02000603000000000000" pitchFamily="2" charset="0"/>
              </a:rPr>
              <a:t>A small ecological disaster has occurred on Tuggerah Lakes that impacts the bird life near Saltwater Creek. How could you provide nesting grounds in an alternate location to help them survive until the impacted area has been cleaned up?</a:t>
            </a:r>
          </a:p>
        </p:txBody>
      </p:sp>
      <p:sp>
        <p:nvSpPr>
          <p:cNvPr id="14" name="TextBox 13">
            <a:extLst>
              <a:ext uri="{FF2B5EF4-FFF2-40B4-BE49-F238E27FC236}">
                <a16:creationId xmlns:a16="http://schemas.microsoft.com/office/drawing/2014/main" id="{F3B9C10E-9CFA-4B0A-9CB4-AF5A0097F1EB}"/>
              </a:ext>
            </a:extLst>
          </p:cNvPr>
          <p:cNvSpPr txBox="1"/>
          <p:nvPr/>
        </p:nvSpPr>
        <p:spPr>
          <a:xfrm rot="16200000">
            <a:off x="-491231" y="3136614"/>
            <a:ext cx="2577950" cy="584775"/>
          </a:xfrm>
          <a:prstGeom prst="rect">
            <a:avLst/>
          </a:prstGeom>
          <a:noFill/>
        </p:spPr>
        <p:txBody>
          <a:bodyPr wrap="none" rtlCol="0">
            <a:spAutoFit/>
          </a:bodyPr>
          <a:lstStyle/>
          <a:p>
            <a:r>
              <a:rPr lang="en-AU" sz="3200" b="1" dirty="0">
                <a:solidFill>
                  <a:srgbClr val="C00000"/>
                </a:solidFill>
                <a:latin typeface="HelloFirstieBig" panose="02000603000000000000" pitchFamily="2" charset="0"/>
                <a:ea typeface="HelloFirstieBig" panose="02000603000000000000" pitchFamily="2" charset="0"/>
              </a:rPr>
              <a:t>Assessment</a:t>
            </a:r>
          </a:p>
        </p:txBody>
      </p:sp>
      <p:sp>
        <p:nvSpPr>
          <p:cNvPr id="10" name="Rectangle 9">
            <a:extLst>
              <a:ext uri="{FF2B5EF4-FFF2-40B4-BE49-F238E27FC236}">
                <a16:creationId xmlns:a16="http://schemas.microsoft.com/office/drawing/2014/main" id="{BC2C3EA5-5CC9-45FE-8526-63288F5D763B}"/>
              </a:ext>
            </a:extLst>
          </p:cNvPr>
          <p:cNvSpPr/>
          <p:nvPr/>
        </p:nvSpPr>
        <p:spPr>
          <a:xfrm>
            <a:off x="1938810" y="2259705"/>
            <a:ext cx="10028157" cy="4069384"/>
          </a:xfrm>
          <a:prstGeom prst="rect">
            <a:avLst/>
          </a:prstGeom>
        </p:spPr>
        <p:txBody>
          <a:bodyPr wrap="square">
            <a:spAutoFit/>
          </a:bodyPr>
          <a:lstStyle/>
          <a:p>
            <a:pPr>
              <a:lnSpc>
                <a:spcPct val="107000"/>
              </a:lnSpc>
            </a:pPr>
            <a:r>
              <a:rPr lang="en-AU" sz="1400" b="1" dirty="0">
                <a:latin typeface="FSFFatBottom" panose="02000603000000000000" pitchFamily="2" charset="0"/>
                <a:ea typeface="FSFFatBottom" panose="02000603000000000000" pitchFamily="2" charset="0"/>
                <a:cs typeface="Times New Roman" panose="02020603050405020304" pitchFamily="18" charset="0"/>
              </a:rPr>
              <a:t>Research information about one bird species that lives in the Tuggerah Lakes Estuary environment, include information about:</a:t>
            </a:r>
          </a:p>
          <a:p>
            <a:pPr marL="228600" indent="-228600">
              <a:lnSpc>
                <a:spcPct val="107000"/>
              </a:lnSpc>
              <a:buFont typeface="Wingdings" panose="05000000000000000000" pitchFamily="2" charset="2"/>
              <a:buChar char="q"/>
            </a:pPr>
            <a:endParaRPr lang="en-AU" sz="1400" i="1" dirty="0">
              <a:latin typeface="FSFFatBottom" panose="02000603000000000000" pitchFamily="2" charset="0"/>
              <a:ea typeface="FSFFatBottom" panose="02000603000000000000" pitchFamily="2" charset="0"/>
              <a:cs typeface="Times New Roman" panose="02020603050405020304" pitchFamily="18" charset="0"/>
            </a:endParaRPr>
          </a:p>
          <a:p>
            <a:pPr marL="228600" indent="-228600">
              <a:lnSpc>
                <a:spcPct val="107000"/>
              </a:lnSpc>
              <a:buFont typeface="Wingdings" panose="05000000000000000000" pitchFamily="2" charset="2"/>
              <a:buChar char="q"/>
            </a:pPr>
            <a:r>
              <a:rPr lang="en-AU" sz="1400" i="1" dirty="0">
                <a:latin typeface="FSFFatBottom" panose="02000603000000000000" pitchFamily="2" charset="0"/>
                <a:ea typeface="FSFFatBottom" panose="02000603000000000000" pitchFamily="2" charset="0"/>
                <a:cs typeface="Times New Roman" panose="02020603050405020304" pitchFamily="18" charset="0"/>
              </a:rPr>
              <a:t>What type of environment does this bird species inhabit?</a:t>
            </a:r>
          </a:p>
          <a:p>
            <a:pPr>
              <a:lnSpc>
                <a:spcPct val="107000"/>
              </a:lnSpc>
            </a:pPr>
            <a:endParaRPr lang="en-AU" dirty="0">
              <a:latin typeface="FSFFatBottom" panose="02000603000000000000" pitchFamily="2" charset="0"/>
              <a:ea typeface="FSFFatBottom" panose="02000603000000000000" pitchFamily="2" charset="0"/>
              <a:cs typeface="Times New Roman" panose="02020603050405020304" pitchFamily="18" charset="0"/>
            </a:endParaRPr>
          </a:p>
          <a:p>
            <a:pPr marL="228600" indent="-228600">
              <a:lnSpc>
                <a:spcPct val="107000"/>
              </a:lnSpc>
              <a:buFont typeface="Wingdings" panose="05000000000000000000" pitchFamily="2" charset="2"/>
              <a:buChar char="q"/>
            </a:pPr>
            <a:r>
              <a:rPr lang="en-AU" sz="1400" i="1" dirty="0">
                <a:latin typeface="FSFFatBottom" panose="02000603000000000000" pitchFamily="2" charset="0"/>
                <a:ea typeface="FSFFatBottom" panose="02000603000000000000" pitchFamily="2" charset="0"/>
                <a:cs typeface="Times New Roman" panose="02020603050405020304" pitchFamily="18" charset="0"/>
              </a:rPr>
              <a:t>Where might this bird species nest? What kind of ‘nest’ do they use?</a:t>
            </a:r>
          </a:p>
          <a:p>
            <a:pPr>
              <a:lnSpc>
                <a:spcPct val="107000"/>
              </a:lnSpc>
            </a:pPr>
            <a:endParaRPr lang="en-AU" dirty="0">
              <a:latin typeface="FSFFatBottom" panose="02000603000000000000" pitchFamily="2" charset="0"/>
              <a:ea typeface="FSFFatBottom" panose="02000603000000000000" pitchFamily="2" charset="0"/>
              <a:cs typeface="Times New Roman" panose="02020603050405020304" pitchFamily="18" charset="0"/>
            </a:endParaRPr>
          </a:p>
          <a:p>
            <a:pPr marL="228600" indent="-228600">
              <a:lnSpc>
                <a:spcPct val="107000"/>
              </a:lnSpc>
              <a:buFont typeface="Wingdings" panose="05000000000000000000" pitchFamily="2" charset="2"/>
              <a:buChar char="q"/>
            </a:pPr>
            <a:r>
              <a:rPr lang="en-AU" sz="1400" i="1" dirty="0">
                <a:latin typeface="FSFFatBottom" panose="02000603000000000000" pitchFamily="2" charset="0"/>
                <a:ea typeface="FSFFatBottom" panose="02000603000000000000" pitchFamily="2" charset="0"/>
                <a:cs typeface="Times New Roman" panose="02020603050405020304" pitchFamily="18" charset="0"/>
              </a:rPr>
              <a:t>Does the bird species migrate to or from other places/environments? Why?</a:t>
            </a:r>
          </a:p>
          <a:p>
            <a:pPr>
              <a:lnSpc>
                <a:spcPct val="107000"/>
              </a:lnSpc>
            </a:pPr>
            <a:endParaRPr lang="en-AU" dirty="0">
              <a:latin typeface="FSFFatBottom" panose="02000603000000000000" pitchFamily="2" charset="0"/>
              <a:ea typeface="FSFFatBottom" panose="02000603000000000000" pitchFamily="2" charset="0"/>
              <a:cs typeface="Times New Roman" panose="02020603050405020304" pitchFamily="18" charset="0"/>
            </a:endParaRPr>
          </a:p>
          <a:p>
            <a:pPr marL="228600" indent="-228600">
              <a:lnSpc>
                <a:spcPct val="107000"/>
              </a:lnSpc>
              <a:buFont typeface="Wingdings" panose="05000000000000000000" pitchFamily="2" charset="2"/>
              <a:buChar char="q"/>
            </a:pPr>
            <a:r>
              <a:rPr lang="en-AU" sz="1400" i="1" dirty="0">
                <a:latin typeface="FSFFatBottom" panose="02000603000000000000" pitchFamily="2" charset="0"/>
                <a:ea typeface="FSFFatBottom" panose="02000603000000000000" pitchFamily="2" charset="0"/>
                <a:cs typeface="Times New Roman" panose="02020603050405020304" pitchFamily="18" charset="0"/>
              </a:rPr>
              <a:t>What Structural and behavioural adaptations does this animal have? How does this help them to survive in this environment?</a:t>
            </a:r>
          </a:p>
          <a:p>
            <a:pPr>
              <a:lnSpc>
                <a:spcPct val="107000"/>
              </a:lnSpc>
            </a:pPr>
            <a:endParaRPr lang="en-AU" dirty="0">
              <a:latin typeface="FSFFatBottom" panose="02000603000000000000" pitchFamily="2" charset="0"/>
              <a:ea typeface="FSFFatBottom" panose="02000603000000000000" pitchFamily="2" charset="0"/>
              <a:cs typeface="Times New Roman" panose="02020603050405020304" pitchFamily="18" charset="0"/>
            </a:endParaRPr>
          </a:p>
          <a:p>
            <a:pPr marL="228600" indent="-228600">
              <a:lnSpc>
                <a:spcPct val="107000"/>
              </a:lnSpc>
              <a:spcAft>
                <a:spcPts val="800"/>
              </a:spcAft>
              <a:buFont typeface="Wingdings" panose="05000000000000000000" pitchFamily="2" charset="2"/>
              <a:buChar char="q"/>
            </a:pPr>
            <a:r>
              <a:rPr lang="en-AU" sz="1400" i="1" dirty="0">
                <a:latin typeface="FSFFatBottom" panose="02000603000000000000" pitchFamily="2" charset="0"/>
                <a:ea typeface="FSFFatBottom" panose="02000603000000000000" pitchFamily="2" charset="0"/>
                <a:cs typeface="Times New Roman" panose="02020603050405020304" pitchFamily="18" charset="0"/>
              </a:rPr>
              <a:t>What are the major food sources?</a:t>
            </a:r>
          </a:p>
          <a:p>
            <a:pPr>
              <a:lnSpc>
                <a:spcPct val="107000"/>
              </a:lnSpc>
              <a:spcAft>
                <a:spcPts val="800"/>
              </a:spcAft>
            </a:pPr>
            <a:endParaRPr lang="en-AU" dirty="0">
              <a:latin typeface="FSFFatBottom" panose="02000603000000000000" pitchFamily="2" charset="0"/>
              <a:ea typeface="FSFFatBottom" panose="02000603000000000000" pitchFamily="2" charset="0"/>
              <a:cs typeface="Times New Roman" panose="02020603050405020304" pitchFamily="18" charset="0"/>
            </a:endParaRPr>
          </a:p>
          <a:p>
            <a:pPr marL="171450" indent="-171450">
              <a:buFont typeface="Wingdings" panose="05000000000000000000" pitchFamily="2" charset="2"/>
              <a:buChar char="q"/>
            </a:pPr>
            <a:r>
              <a:rPr lang="en-AU" sz="1400" i="1" dirty="0">
                <a:latin typeface="FSFFatBottom" panose="02000603000000000000" pitchFamily="2" charset="0"/>
                <a:ea typeface="FSFFatBottom" panose="02000603000000000000" pitchFamily="2" charset="0"/>
                <a:cs typeface="Times New Roman" panose="02020603050405020304" pitchFamily="18" charset="0"/>
              </a:rPr>
              <a:t>What is the biggest threat to their survival?</a:t>
            </a:r>
            <a:endParaRPr lang="en-AU" sz="3200" dirty="0">
              <a:latin typeface="FSFFatBottom" panose="02000603000000000000" pitchFamily="2" charset="0"/>
              <a:ea typeface="FSFFatBottom" panose="02000603000000000000" pitchFamily="2" charset="0"/>
            </a:endParaRPr>
          </a:p>
        </p:txBody>
      </p:sp>
    </p:spTree>
    <p:extLst>
      <p:ext uri="{BB962C8B-B14F-4D97-AF65-F5344CB8AC3E}">
        <p14:creationId xmlns:p14="http://schemas.microsoft.com/office/powerpoint/2010/main" val="1412227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998A-D3E3-4C7E-B81C-785678BFE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1A05B4-AFCA-471E-BB18-708AA531F38E}"/>
              </a:ext>
            </a:extLst>
          </p:cNvPr>
          <p:cNvSpPr>
            <a:spLocks noGrp="1"/>
          </p:cNvSpPr>
          <p:nvPr>
            <p:ph type="title"/>
          </p:nvPr>
        </p:nvSpPr>
        <p:spPr>
          <a:xfrm>
            <a:off x="359595" y="297952"/>
            <a:ext cx="11486507" cy="6256960"/>
          </a:xfrm>
          <a:prstGeom prst="roundRect">
            <a:avLst/>
          </a:prstGeom>
          <a:solidFill>
            <a:schemeClr val="bg1">
              <a:alpha val="44000"/>
            </a:schemeClr>
          </a:solidFill>
          <a:effectLst>
            <a:softEdge rad="63500"/>
          </a:effectLst>
        </p:spPr>
        <p:txBody>
          <a:bodyPr>
            <a:noAutofit/>
          </a:bodyPr>
          <a:lstStyle/>
          <a:p>
            <a:pPr algn="ctr"/>
            <a:r>
              <a:rPr lang="en-AU" sz="4400" dirty="0">
                <a:latin typeface="FSFFatBottom" panose="02000603000000000000" pitchFamily="2" charset="0"/>
                <a:ea typeface="FSFFatBottom" panose="02000603000000000000" pitchFamily="2" charset="0"/>
              </a:rPr>
              <a:t>Thankyou for using this powerpoint to support student learning. </a:t>
            </a:r>
            <a:br>
              <a:rPr lang="en-AU" sz="4400" dirty="0">
                <a:latin typeface="FSFFatBottom" panose="02000603000000000000" pitchFamily="2" charset="0"/>
                <a:ea typeface="FSFFatBottom" panose="02000603000000000000" pitchFamily="2" charset="0"/>
              </a:rPr>
            </a:br>
            <a:br>
              <a:rPr lang="en-AU" sz="4400" dirty="0">
                <a:latin typeface="FSFFatBottom" panose="02000603000000000000" pitchFamily="2" charset="0"/>
                <a:ea typeface="FSFFatBottom" panose="02000603000000000000" pitchFamily="2" charset="0"/>
              </a:rPr>
            </a:br>
            <a:r>
              <a:rPr lang="en-AU" sz="4400" dirty="0">
                <a:latin typeface="FSFFatBottom" panose="02000603000000000000" pitchFamily="2" charset="0"/>
                <a:ea typeface="FSFFatBottom" panose="02000603000000000000" pitchFamily="2" charset="0"/>
              </a:rPr>
              <a:t>Share examples at </a:t>
            </a:r>
            <a:r>
              <a:rPr lang="en-AU" sz="4400" dirty="0">
                <a:latin typeface="FSFFatBottom" panose="02000603000000000000" pitchFamily="2" charset="0"/>
                <a:ea typeface="FSFFatBottom" panose="02000603000000000000" pitchFamily="2" charset="0"/>
                <a:hlinkClick r:id="rId3"/>
              </a:rPr>
              <a:t>thinkingpathways@gmail.com</a:t>
            </a:r>
            <a:r>
              <a:rPr lang="en-AU" sz="4400" dirty="0">
                <a:latin typeface="FSFFatBottom" panose="02000603000000000000" pitchFamily="2" charset="0"/>
                <a:ea typeface="FSFFatBottom" panose="02000603000000000000" pitchFamily="2" charset="0"/>
              </a:rPr>
              <a:t> </a:t>
            </a:r>
            <a:br>
              <a:rPr lang="en-AU" sz="4400" dirty="0">
                <a:latin typeface="FSFFatBottom" panose="02000603000000000000" pitchFamily="2" charset="0"/>
                <a:ea typeface="FSFFatBottom" panose="02000603000000000000" pitchFamily="2" charset="0"/>
              </a:rPr>
            </a:br>
            <a:br>
              <a:rPr lang="en-AU" sz="4400" dirty="0">
                <a:latin typeface="FSFFatBottom" panose="02000603000000000000" pitchFamily="2" charset="0"/>
                <a:ea typeface="FSFFatBottom" panose="02000603000000000000" pitchFamily="2" charset="0"/>
              </a:rPr>
            </a:br>
            <a:r>
              <a:rPr lang="en-AU" sz="4400" dirty="0">
                <a:latin typeface="FSFFatBottom" panose="02000603000000000000" pitchFamily="2" charset="0"/>
                <a:ea typeface="FSFFatBottom" panose="02000603000000000000" pitchFamily="2" charset="0"/>
              </a:rPr>
              <a:t>Visit the website: </a:t>
            </a:r>
            <a:r>
              <a:rPr lang="en-AU" sz="4400" dirty="0">
                <a:latin typeface="FSFFatBottom" panose="02000603000000000000" pitchFamily="2" charset="0"/>
                <a:ea typeface="FSFFatBottom" panose="02000603000000000000" pitchFamily="2" charset="0"/>
                <a:hlinkClick r:id="rId4"/>
              </a:rPr>
              <a:t>https://thinkingpathwayz.weebly.com/</a:t>
            </a:r>
            <a:r>
              <a:rPr lang="en-AU" sz="4400" dirty="0">
                <a:latin typeface="FSFFatBottom" panose="02000603000000000000" pitchFamily="2" charset="0"/>
                <a:ea typeface="FSFFatBottom" panose="02000603000000000000" pitchFamily="2" charset="0"/>
              </a:rPr>
              <a:t> </a:t>
            </a:r>
            <a:br>
              <a:rPr lang="en-AU" sz="4400" dirty="0">
                <a:latin typeface="FSFFatBottom" panose="02000603000000000000" pitchFamily="2" charset="0"/>
                <a:ea typeface="FSFFatBottom" panose="02000603000000000000" pitchFamily="2" charset="0"/>
              </a:rPr>
            </a:br>
            <a:endParaRPr lang="en-AU" sz="4400" dirty="0">
              <a:latin typeface="FSFFatBottom" panose="02000603000000000000" pitchFamily="2" charset="0"/>
              <a:ea typeface="FSFFatBottom" panose="02000603000000000000" pitchFamily="2" charset="0"/>
            </a:endParaRPr>
          </a:p>
        </p:txBody>
      </p:sp>
      <p:sp>
        <p:nvSpPr>
          <p:cNvPr id="6" name="TextBox 5">
            <a:extLst>
              <a:ext uri="{FF2B5EF4-FFF2-40B4-BE49-F238E27FC236}">
                <a16:creationId xmlns:a16="http://schemas.microsoft.com/office/drawing/2014/main" id="{6C2D9BD1-4417-4272-965C-2BFBDABC699D}"/>
              </a:ext>
            </a:extLst>
          </p:cNvPr>
          <p:cNvSpPr txBox="1"/>
          <p:nvPr/>
        </p:nvSpPr>
        <p:spPr>
          <a:xfrm>
            <a:off x="5612991" y="6306346"/>
            <a:ext cx="979714" cy="461665"/>
          </a:xfrm>
          <a:prstGeom prst="rect">
            <a:avLst/>
          </a:prstGeom>
          <a:noFill/>
        </p:spPr>
        <p:txBody>
          <a:bodyPr wrap="square" rtlCol="0">
            <a:spAutoFit/>
          </a:bodyPr>
          <a:lstStyle/>
          <a:p>
            <a:pPr algn="ctr"/>
            <a:r>
              <a:rPr lang="en-AU" sz="120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4488528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D69F1A-25B5-43D4-A8DC-1085CBA68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1E43ABB-36F4-4718-B9AC-336D047F9608}"/>
              </a:ext>
            </a:extLst>
          </p:cNvPr>
          <p:cNvSpPr>
            <a:spLocks noGrp="1"/>
          </p:cNvSpPr>
          <p:nvPr>
            <p:ph type="ctrTitle"/>
          </p:nvPr>
        </p:nvSpPr>
        <p:spPr>
          <a:xfrm>
            <a:off x="4217436" y="2107647"/>
            <a:ext cx="7974563" cy="3159183"/>
          </a:xfrm>
        </p:spPr>
        <p:txBody>
          <a:bodyPr>
            <a:normAutofit fontScale="90000"/>
          </a:bodyPr>
          <a:lstStyle/>
          <a:p>
            <a:r>
              <a:rPr lang="en-AU" sz="13800" dirty="0">
                <a:solidFill>
                  <a:srgbClr val="3E780C"/>
                </a:solidFill>
                <a:latin typeface="HelloBrownieBadge" panose="02000603000000000000" pitchFamily="2" charset="0"/>
                <a:ea typeface="HelloBrownieBadge" panose="02000603000000000000" pitchFamily="2" charset="0"/>
              </a:rPr>
              <a:t>Tuning In </a:t>
            </a:r>
            <a:br>
              <a:rPr lang="en-AU" sz="8800" dirty="0">
                <a:solidFill>
                  <a:srgbClr val="510B3A"/>
                </a:solidFill>
                <a:latin typeface="HelloBrownieBadge" panose="02000603000000000000" pitchFamily="2" charset="0"/>
                <a:ea typeface="HelloBrownieBadge" panose="02000603000000000000" pitchFamily="2" charset="0"/>
              </a:rPr>
            </a:br>
            <a:r>
              <a:rPr lang="en-AU" sz="6600" dirty="0">
                <a:solidFill>
                  <a:srgbClr val="0B0C06"/>
                </a:solidFill>
                <a:latin typeface="FSFFatBottom" panose="02000603000000000000" pitchFamily="2" charset="0"/>
                <a:ea typeface="FSFFatBottom" panose="02000603000000000000" pitchFamily="2" charset="0"/>
              </a:rPr>
              <a:t>to the inquiry</a:t>
            </a:r>
            <a:endParaRPr lang="en-AU" sz="8800" dirty="0">
              <a:solidFill>
                <a:srgbClr val="0B0C06"/>
              </a:solidFill>
              <a:latin typeface="FSFFatBottom" panose="02000603000000000000" pitchFamily="2" charset="0"/>
              <a:ea typeface="FSFFatBottom" panose="02000603000000000000" pitchFamily="2" charset="0"/>
            </a:endParaRPr>
          </a:p>
        </p:txBody>
      </p:sp>
      <p:pic>
        <p:nvPicPr>
          <p:cNvPr id="9" name="Picture 8">
            <a:extLst>
              <a:ext uri="{FF2B5EF4-FFF2-40B4-BE49-F238E27FC236}">
                <a16:creationId xmlns:a16="http://schemas.microsoft.com/office/drawing/2014/main" id="{E9CFE58E-C628-4F91-A6AF-A19381C868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561" l="2210" r="100000">
                        <a14:foregroundMark x1="38674" y1="6341" x2="38674" y2="6341"/>
                        <a14:foregroundMark x1="24309" y1="16585" x2="24309" y2="16585"/>
                        <a14:foregroundMark x1="16022" y1="27317" x2="16022" y2="27317"/>
                      </a14:backgroundRemoval>
                    </a14:imgEffect>
                  </a14:imgLayer>
                </a14:imgProps>
              </a:ext>
            </a:extLst>
          </a:blip>
          <a:stretch>
            <a:fillRect/>
          </a:stretch>
        </p:blipFill>
        <p:spPr>
          <a:xfrm>
            <a:off x="0" y="5608212"/>
            <a:ext cx="1103472" cy="1249788"/>
          </a:xfrm>
          <a:prstGeom prst="rect">
            <a:avLst/>
          </a:prstGeom>
        </p:spPr>
      </p:pic>
    </p:spTree>
    <p:extLst>
      <p:ext uri="{BB962C8B-B14F-4D97-AF65-F5344CB8AC3E}">
        <p14:creationId xmlns:p14="http://schemas.microsoft.com/office/powerpoint/2010/main" val="2095491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7AD6-FF48-4400-9382-3C90D4DA5530}"/>
              </a:ext>
            </a:extLst>
          </p:cNvPr>
          <p:cNvSpPr>
            <a:spLocks noGrp="1"/>
          </p:cNvSpPr>
          <p:nvPr>
            <p:ph type="title"/>
          </p:nvPr>
        </p:nvSpPr>
        <p:spPr>
          <a:xfrm>
            <a:off x="1676400" y="90805"/>
            <a:ext cx="10515600" cy="1325563"/>
          </a:xfrm>
        </p:spPr>
        <p:txBody>
          <a:bodyPr>
            <a:normAutofit/>
          </a:bodyPr>
          <a:lstStyle/>
          <a:p>
            <a:pPr algn="ctr"/>
            <a:r>
              <a:rPr lang="en-AU" sz="4800" b="1" dirty="0">
                <a:blipFill dpi="0" rotWithShape="1">
                  <a:blip r:embed="rId3"/>
                  <a:srcRect/>
                  <a:stretch>
                    <a:fillRect/>
                  </a:stretch>
                </a:blipFill>
                <a:latin typeface="HelloFirstieBig" panose="02000603000000000000" pitchFamily="2" charset="0"/>
                <a:ea typeface="HelloFirstieBig" panose="02000603000000000000" pitchFamily="2" charset="0"/>
              </a:rPr>
              <a:t>My Country – Dorothea Mackellar</a:t>
            </a:r>
            <a:endParaRPr lang="en-AU" sz="4800" dirty="0">
              <a:latin typeface="FSFFatBottom" panose="02000603000000000000" pitchFamily="2" charset="0"/>
              <a:ea typeface="FSFFatBottom" panose="02000603000000000000" pitchFamily="2" charset="0"/>
            </a:endParaRPr>
          </a:p>
        </p:txBody>
      </p:sp>
      <p:sp>
        <p:nvSpPr>
          <p:cNvPr id="3" name="Content Placeholder 2">
            <a:extLst>
              <a:ext uri="{FF2B5EF4-FFF2-40B4-BE49-F238E27FC236}">
                <a16:creationId xmlns:a16="http://schemas.microsoft.com/office/drawing/2014/main" id="{0DF548F1-7D88-4188-AB5F-2C2F6048C558}"/>
              </a:ext>
            </a:extLst>
          </p:cNvPr>
          <p:cNvSpPr>
            <a:spLocks noGrp="1"/>
          </p:cNvSpPr>
          <p:nvPr>
            <p:ph sz="half" idx="1"/>
          </p:nvPr>
        </p:nvSpPr>
        <p:spPr>
          <a:xfrm>
            <a:off x="1676400" y="1622424"/>
            <a:ext cx="5181600" cy="5235575"/>
          </a:xfrm>
        </p:spPr>
        <p:txBody>
          <a:bodyPr>
            <a:normAutofit fontScale="55000" lnSpcReduction="20000"/>
          </a:bodyPr>
          <a:lstStyle/>
          <a:p>
            <a:pPr marL="0" indent="0">
              <a:buNone/>
            </a:pPr>
            <a:r>
              <a:rPr lang="en-AU" dirty="0">
                <a:latin typeface="FSFFatBottom" panose="02000603000000000000" pitchFamily="2" charset="0"/>
                <a:ea typeface="FSFFatBottom" panose="02000603000000000000" pitchFamily="2" charset="0"/>
              </a:rPr>
              <a:t>The love of field and coppice,</a:t>
            </a:r>
          </a:p>
          <a:p>
            <a:pPr marL="0" indent="0">
              <a:buNone/>
            </a:pPr>
            <a:r>
              <a:rPr lang="en-AU" dirty="0">
                <a:latin typeface="FSFFatBottom" panose="02000603000000000000" pitchFamily="2" charset="0"/>
                <a:ea typeface="FSFFatBottom" panose="02000603000000000000" pitchFamily="2" charset="0"/>
              </a:rPr>
              <a:t>Of green and shaded lanes.</a:t>
            </a:r>
          </a:p>
          <a:p>
            <a:pPr marL="0" indent="0">
              <a:buNone/>
            </a:pPr>
            <a:r>
              <a:rPr lang="en-AU" dirty="0">
                <a:latin typeface="FSFFatBottom" panose="02000603000000000000" pitchFamily="2" charset="0"/>
                <a:ea typeface="FSFFatBottom" panose="02000603000000000000" pitchFamily="2" charset="0"/>
              </a:rPr>
              <a:t>Of ordered woods and gardens</a:t>
            </a:r>
          </a:p>
          <a:p>
            <a:pPr marL="0" indent="0">
              <a:buNone/>
            </a:pPr>
            <a:r>
              <a:rPr lang="en-AU" dirty="0">
                <a:latin typeface="FSFFatBottom" panose="02000603000000000000" pitchFamily="2" charset="0"/>
                <a:ea typeface="FSFFatBottom" panose="02000603000000000000" pitchFamily="2" charset="0"/>
              </a:rPr>
              <a:t>Is running in your veins,</a:t>
            </a:r>
          </a:p>
          <a:p>
            <a:pPr marL="0" indent="0">
              <a:buNone/>
            </a:pPr>
            <a:r>
              <a:rPr lang="en-AU" dirty="0">
                <a:latin typeface="FSFFatBottom" panose="02000603000000000000" pitchFamily="2" charset="0"/>
                <a:ea typeface="FSFFatBottom" panose="02000603000000000000" pitchFamily="2" charset="0"/>
              </a:rPr>
              <a:t>Strong love of grey-blue distance</a:t>
            </a:r>
          </a:p>
          <a:p>
            <a:pPr marL="0" indent="0">
              <a:buNone/>
            </a:pPr>
            <a:r>
              <a:rPr lang="en-AU" dirty="0">
                <a:latin typeface="FSFFatBottom" panose="02000603000000000000" pitchFamily="2" charset="0"/>
                <a:ea typeface="FSFFatBottom" panose="02000603000000000000" pitchFamily="2" charset="0"/>
              </a:rPr>
              <a:t>Brown streams and soft dim skies</a:t>
            </a:r>
          </a:p>
          <a:p>
            <a:pPr marL="0" indent="0">
              <a:buNone/>
            </a:pPr>
            <a:r>
              <a:rPr lang="en-AU" dirty="0">
                <a:latin typeface="FSFFatBottom" panose="02000603000000000000" pitchFamily="2" charset="0"/>
                <a:ea typeface="FSFFatBottom" panose="02000603000000000000" pitchFamily="2" charset="0"/>
              </a:rPr>
              <a:t>I know but cannot share it,</a:t>
            </a:r>
          </a:p>
          <a:p>
            <a:pPr marL="0" indent="0">
              <a:buNone/>
            </a:pPr>
            <a:r>
              <a:rPr lang="en-AU" dirty="0">
                <a:latin typeface="FSFFatBottom" panose="02000603000000000000" pitchFamily="2" charset="0"/>
                <a:ea typeface="FSFFatBottom" panose="02000603000000000000" pitchFamily="2" charset="0"/>
              </a:rPr>
              <a:t>My love is otherwise.</a:t>
            </a:r>
          </a:p>
          <a:p>
            <a:pPr marL="0" indent="0">
              <a:buNone/>
            </a:pPr>
            <a:endParaRPr lang="en-AU" dirty="0">
              <a:latin typeface="FSFFatBottom" panose="02000603000000000000" pitchFamily="2" charset="0"/>
              <a:ea typeface="FSFFatBottom" panose="02000603000000000000" pitchFamily="2" charset="0"/>
            </a:endParaRPr>
          </a:p>
          <a:p>
            <a:pPr marL="0" indent="0">
              <a:buNone/>
            </a:pPr>
            <a:r>
              <a:rPr lang="en-AU" dirty="0">
                <a:latin typeface="FSFFatBottom" panose="02000603000000000000" pitchFamily="2" charset="0"/>
                <a:ea typeface="FSFFatBottom" panose="02000603000000000000" pitchFamily="2" charset="0"/>
              </a:rPr>
              <a:t>I love a sunburnt country,</a:t>
            </a:r>
          </a:p>
          <a:p>
            <a:pPr marL="0" indent="0">
              <a:buNone/>
            </a:pPr>
            <a:r>
              <a:rPr lang="en-AU" dirty="0">
                <a:latin typeface="FSFFatBottom" panose="02000603000000000000" pitchFamily="2" charset="0"/>
                <a:ea typeface="FSFFatBottom" panose="02000603000000000000" pitchFamily="2" charset="0"/>
              </a:rPr>
              <a:t>A land of sweeping plains,</a:t>
            </a:r>
          </a:p>
          <a:p>
            <a:pPr marL="0" indent="0">
              <a:buNone/>
            </a:pPr>
            <a:r>
              <a:rPr lang="en-AU" dirty="0">
                <a:latin typeface="FSFFatBottom" panose="02000603000000000000" pitchFamily="2" charset="0"/>
                <a:ea typeface="FSFFatBottom" panose="02000603000000000000" pitchFamily="2" charset="0"/>
              </a:rPr>
              <a:t>Of ragged mountain ranges,</a:t>
            </a:r>
          </a:p>
          <a:p>
            <a:pPr marL="0" indent="0">
              <a:buNone/>
            </a:pPr>
            <a:r>
              <a:rPr lang="en-AU" dirty="0">
                <a:latin typeface="FSFFatBottom" panose="02000603000000000000" pitchFamily="2" charset="0"/>
                <a:ea typeface="FSFFatBottom" panose="02000603000000000000" pitchFamily="2" charset="0"/>
              </a:rPr>
              <a:t>Of droughts and flooding rains.</a:t>
            </a:r>
          </a:p>
          <a:p>
            <a:pPr marL="0" indent="0">
              <a:buNone/>
            </a:pPr>
            <a:r>
              <a:rPr lang="en-AU" dirty="0">
                <a:latin typeface="FSFFatBottom" panose="02000603000000000000" pitchFamily="2" charset="0"/>
                <a:ea typeface="FSFFatBottom" panose="02000603000000000000" pitchFamily="2" charset="0"/>
              </a:rPr>
              <a:t>I love her far horizons,</a:t>
            </a:r>
          </a:p>
          <a:p>
            <a:pPr marL="0" indent="0">
              <a:buNone/>
            </a:pPr>
            <a:r>
              <a:rPr lang="en-AU" dirty="0">
                <a:latin typeface="FSFFatBottom" panose="02000603000000000000" pitchFamily="2" charset="0"/>
                <a:ea typeface="FSFFatBottom" panose="02000603000000000000" pitchFamily="2" charset="0"/>
              </a:rPr>
              <a:t>I love her jewel-sea,</a:t>
            </a:r>
          </a:p>
          <a:p>
            <a:pPr marL="0" indent="0">
              <a:buNone/>
            </a:pPr>
            <a:r>
              <a:rPr lang="en-AU" dirty="0">
                <a:latin typeface="FSFFatBottom" panose="02000603000000000000" pitchFamily="2" charset="0"/>
                <a:ea typeface="FSFFatBottom" panose="02000603000000000000" pitchFamily="2" charset="0"/>
              </a:rPr>
              <a:t>Her beauty and her terror -</a:t>
            </a:r>
          </a:p>
          <a:p>
            <a:pPr marL="0" indent="0">
              <a:buNone/>
            </a:pPr>
            <a:r>
              <a:rPr lang="en-AU" dirty="0">
                <a:latin typeface="FSFFatBottom" panose="02000603000000000000" pitchFamily="2" charset="0"/>
                <a:ea typeface="FSFFatBottom" panose="02000603000000000000" pitchFamily="2" charset="0"/>
              </a:rPr>
              <a:t>The wide brown land for me!</a:t>
            </a:r>
          </a:p>
        </p:txBody>
      </p:sp>
      <p:sp>
        <p:nvSpPr>
          <p:cNvPr id="4" name="Content Placeholder 3">
            <a:extLst>
              <a:ext uri="{FF2B5EF4-FFF2-40B4-BE49-F238E27FC236}">
                <a16:creationId xmlns:a16="http://schemas.microsoft.com/office/drawing/2014/main" id="{CEF3F877-4DE2-471C-82A9-4B4B50E9C2FD}"/>
              </a:ext>
            </a:extLst>
          </p:cNvPr>
          <p:cNvSpPr>
            <a:spLocks noGrp="1"/>
          </p:cNvSpPr>
          <p:nvPr>
            <p:ph sz="half" idx="2"/>
          </p:nvPr>
        </p:nvSpPr>
        <p:spPr>
          <a:xfrm>
            <a:off x="7010400" y="1622424"/>
            <a:ext cx="5181600" cy="5235575"/>
          </a:xfrm>
        </p:spPr>
        <p:txBody>
          <a:bodyPr>
            <a:normAutofit fontScale="55000" lnSpcReduction="20000"/>
          </a:bodyPr>
          <a:lstStyle/>
          <a:p>
            <a:pPr marL="0" indent="0">
              <a:buNone/>
            </a:pPr>
            <a:r>
              <a:rPr lang="en-AU" dirty="0">
                <a:latin typeface="FSFFatBottom" panose="02000603000000000000" pitchFamily="2" charset="0"/>
                <a:ea typeface="FSFFatBottom" panose="02000603000000000000" pitchFamily="2" charset="0"/>
              </a:rPr>
              <a:t>A stark white ring-barked forest</a:t>
            </a:r>
          </a:p>
          <a:p>
            <a:pPr marL="0" indent="0">
              <a:buNone/>
            </a:pPr>
            <a:r>
              <a:rPr lang="en-AU" dirty="0">
                <a:latin typeface="FSFFatBottom" panose="02000603000000000000" pitchFamily="2" charset="0"/>
                <a:ea typeface="FSFFatBottom" panose="02000603000000000000" pitchFamily="2" charset="0"/>
              </a:rPr>
              <a:t>All tragic to the moon,</a:t>
            </a:r>
          </a:p>
          <a:p>
            <a:pPr marL="0" indent="0">
              <a:buNone/>
            </a:pPr>
            <a:r>
              <a:rPr lang="en-AU" dirty="0">
                <a:latin typeface="FSFFatBottom" panose="02000603000000000000" pitchFamily="2" charset="0"/>
                <a:ea typeface="FSFFatBottom" panose="02000603000000000000" pitchFamily="2" charset="0"/>
              </a:rPr>
              <a:t>The sapphire-misted mountains,</a:t>
            </a:r>
          </a:p>
          <a:p>
            <a:pPr marL="0" indent="0">
              <a:buNone/>
            </a:pPr>
            <a:r>
              <a:rPr lang="en-AU" dirty="0">
                <a:latin typeface="FSFFatBottom" panose="02000603000000000000" pitchFamily="2" charset="0"/>
                <a:ea typeface="FSFFatBottom" panose="02000603000000000000" pitchFamily="2" charset="0"/>
              </a:rPr>
              <a:t>The hot gold hush of noon.</a:t>
            </a:r>
          </a:p>
          <a:p>
            <a:pPr marL="0" indent="0">
              <a:buNone/>
            </a:pPr>
            <a:r>
              <a:rPr lang="en-AU" dirty="0">
                <a:latin typeface="FSFFatBottom" panose="02000603000000000000" pitchFamily="2" charset="0"/>
                <a:ea typeface="FSFFatBottom" panose="02000603000000000000" pitchFamily="2" charset="0"/>
              </a:rPr>
              <a:t>Green tangle of the brushes,</a:t>
            </a:r>
          </a:p>
          <a:p>
            <a:pPr marL="0" indent="0">
              <a:buNone/>
            </a:pPr>
            <a:r>
              <a:rPr lang="en-AU" dirty="0">
                <a:latin typeface="FSFFatBottom" panose="02000603000000000000" pitchFamily="2" charset="0"/>
                <a:ea typeface="FSFFatBottom" panose="02000603000000000000" pitchFamily="2" charset="0"/>
              </a:rPr>
              <a:t>Where lithe lianas coil,</a:t>
            </a:r>
          </a:p>
          <a:p>
            <a:pPr marL="0" indent="0">
              <a:buNone/>
            </a:pPr>
            <a:r>
              <a:rPr lang="en-AU" dirty="0">
                <a:latin typeface="FSFFatBottom" panose="02000603000000000000" pitchFamily="2" charset="0"/>
                <a:ea typeface="FSFFatBottom" panose="02000603000000000000" pitchFamily="2" charset="0"/>
              </a:rPr>
              <a:t>And orchids deck the tree-tops</a:t>
            </a:r>
          </a:p>
          <a:p>
            <a:pPr marL="0" indent="0">
              <a:buNone/>
            </a:pPr>
            <a:r>
              <a:rPr lang="en-AU" dirty="0">
                <a:latin typeface="FSFFatBottom" panose="02000603000000000000" pitchFamily="2" charset="0"/>
                <a:ea typeface="FSFFatBottom" panose="02000603000000000000" pitchFamily="2" charset="0"/>
              </a:rPr>
              <a:t>And ferns the warm dark soil.</a:t>
            </a:r>
          </a:p>
          <a:p>
            <a:pPr marL="0" indent="0">
              <a:buNone/>
            </a:pPr>
            <a:endParaRPr lang="en-AU" dirty="0">
              <a:latin typeface="FSFFatBottom" panose="02000603000000000000" pitchFamily="2" charset="0"/>
              <a:ea typeface="FSFFatBottom" panose="02000603000000000000" pitchFamily="2" charset="0"/>
            </a:endParaRPr>
          </a:p>
          <a:p>
            <a:pPr marL="0" indent="0">
              <a:buNone/>
            </a:pPr>
            <a:r>
              <a:rPr lang="en-AU" dirty="0">
                <a:latin typeface="FSFFatBottom" panose="02000603000000000000" pitchFamily="2" charset="0"/>
                <a:ea typeface="FSFFatBottom" panose="02000603000000000000" pitchFamily="2" charset="0"/>
              </a:rPr>
              <a:t>Core of my heart, my country!</a:t>
            </a:r>
          </a:p>
          <a:p>
            <a:pPr marL="0" indent="0">
              <a:buNone/>
            </a:pPr>
            <a:r>
              <a:rPr lang="en-AU" dirty="0">
                <a:latin typeface="FSFFatBottom" panose="02000603000000000000" pitchFamily="2" charset="0"/>
                <a:ea typeface="FSFFatBottom" panose="02000603000000000000" pitchFamily="2" charset="0"/>
              </a:rPr>
              <a:t>Her pitiless blue sky,</a:t>
            </a:r>
          </a:p>
          <a:p>
            <a:pPr marL="0" indent="0">
              <a:buNone/>
            </a:pPr>
            <a:r>
              <a:rPr lang="en-AU" dirty="0">
                <a:latin typeface="FSFFatBottom" panose="02000603000000000000" pitchFamily="2" charset="0"/>
                <a:ea typeface="FSFFatBottom" panose="02000603000000000000" pitchFamily="2" charset="0"/>
              </a:rPr>
              <a:t>When sick at heart, around us,</a:t>
            </a:r>
          </a:p>
          <a:p>
            <a:pPr marL="0" indent="0">
              <a:buNone/>
            </a:pPr>
            <a:r>
              <a:rPr lang="en-AU" dirty="0">
                <a:latin typeface="FSFFatBottom" panose="02000603000000000000" pitchFamily="2" charset="0"/>
                <a:ea typeface="FSFFatBottom" panose="02000603000000000000" pitchFamily="2" charset="0"/>
              </a:rPr>
              <a:t>We see the cattle die -</a:t>
            </a:r>
          </a:p>
          <a:p>
            <a:pPr marL="0" indent="0">
              <a:buNone/>
            </a:pPr>
            <a:r>
              <a:rPr lang="en-AU" dirty="0">
                <a:latin typeface="FSFFatBottom" panose="02000603000000000000" pitchFamily="2" charset="0"/>
                <a:ea typeface="FSFFatBottom" panose="02000603000000000000" pitchFamily="2" charset="0"/>
              </a:rPr>
              <a:t>But then the grey clouds gather,</a:t>
            </a:r>
          </a:p>
          <a:p>
            <a:pPr marL="0" indent="0">
              <a:buNone/>
            </a:pPr>
            <a:r>
              <a:rPr lang="en-AU" dirty="0">
                <a:latin typeface="FSFFatBottom" panose="02000603000000000000" pitchFamily="2" charset="0"/>
                <a:ea typeface="FSFFatBottom" panose="02000603000000000000" pitchFamily="2" charset="0"/>
              </a:rPr>
              <a:t>And we can bless again</a:t>
            </a:r>
          </a:p>
          <a:p>
            <a:pPr marL="0" indent="0">
              <a:buNone/>
            </a:pPr>
            <a:r>
              <a:rPr lang="en-AU" dirty="0">
                <a:latin typeface="FSFFatBottom" panose="02000603000000000000" pitchFamily="2" charset="0"/>
                <a:ea typeface="FSFFatBottom" panose="02000603000000000000" pitchFamily="2" charset="0"/>
              </a:rPr>
              <a:t>The drumming of an army,</a:t>
            </a:r>
          </a:p>
          <a:p>
            <a:pPr marL="0" indent="0">
              <a:buNone/>
            </a:pPr>
            <a:r>
              <a:rPr lang="en-AU" dirty="0">
                <a:latin typeface="FSFFatBottom" panose="02000603000000000000" pitchFamily="2" charset="0"/>
                <a:ea typeface="FSFFatBottom" panose="02000603000000000000" pitchFamily="2" charset="0"/>
              </a:rPr>
              <a:t>The steady, soaking rain.</a:t>
            </a:r>
          </a:p>
        </p:txBody>
      </p:sp>
      <p:grpSp>
        <p:nvGrpSpPr>
          <p:cNvPr id="5" name="Group 4">
            <a:extLst>
              <a:ext uri="{FF2B5EF4-FFF2-40B4-BE49-F238E27FC236}">
                <a16:creationId xmlns:a16="http://schemas.microsoft.com/office/drawing/2014/main" id="{A0A7716C-2F1B-4EE6-8351-B4E423000A83}"/>
              </a:ext>
            </a:extLst>
          </p:cNvPr>
          <p:cNvGrpSpPr/>
          <p:nvPr/>
        </p:nvGrpSpPr>
        <p:grpSpPr>
          <a:xfrm>
            <a:off x="0" y="0"/>
            <a:ext cx="1676400" cy="6858000"/>
            <a:chOff x="0" y="0"/>
            <a:chExt cx="1676400" cy="6858000"/>
          </a:xfrm>
        </p:grpSpPr>
        <p:pic>
          <p:nvPicPr>
            <p:cNvPr id="6" name="Picture 5">
              <a:extLst>
                <a:ext uri="{FF2B5EF4-FFF2-40B4-BE49-F238E27FC236}">
                  <a16:creationId xmlns:a16="http://schemas.microsoft.com/office/drawing/2014/main" id="{4BA0051E-D29E-4A45-80FB-63CFEE0DA45F}"/>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7" name="Rectangle 6">
              <a:extLst>
                <a:ext uri="{FF2B5EF4-FFF2-40B4-BE49-F238E27FC236}">
                  <a16:creationId xmlns:a16="http://schemas.microsoft.com/office/drawing/2014/main" id="{549142A5-A95E-4EA3-8D80-168489C579B4}"/>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95AF197-CDA5-42B7-826B-30E2D85367F1}"/>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 name="TextBox 8">
            <a:extLst>
              <a:ext uri="{FF2B5EF4-FFF2-40B4-BE49-F238E27FC236}">
                <a16:creationId xmlns:a16="http://schemas.microsoft.com/office/drawing/2014/main" id="{E326E765-9630-4987-8148-A11279A054D6}"/>
              </a:ext>
            </a:extLst>
          </p:cNvPr>
          <p:cNvSpPr txBox="1"/>
          <p:nvPr/>
        </p:nvSpPr>
        <p:spPr>
          <a:xfrm rot="19519817">
            <a:off x="11185462" y="6269823"/>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
        <p:nvSpPr>
          <p:cNvPr id="10" name="TextBox 9">
            <a:extLst>
              <a:ext uri="{FF2B5EF4-FFF2-40B4-BE49-F238E27FC236}">
                <a16:creationId xmlns:a16="http://schemas.microsoft.com/office/drawing/2014/main" id="{C98F407F-0455-4C28-81E4-9FD2DF6566BE}"/>
              </a:ext>
            </a:extLst>
          </p:cNvPr>
          <p:cNvSpPr txBox="1"/>
          <p:nvPr/>
        </p:nvSpPr>
        <p:spPr>
          <a:xfrm>
            <a:off x="5659120" y="6581000"/>
            <a:ext cx="2397760"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a:t>
            </a:r>
            <a:r>
              <a:rPr lang="en-AU" sz="1200" dirty="0">
                <a:latin typeface="FSFFatBottom" panose="02000603000000000000" pitchFamily="2" charset="0"/>
                <a:ea typeface="FSFFatBottom" panose="02000603000000000000" pitchFamily="2" charset="0"/>
                <a:hlinkClick r:id="rId4"/>
              </a:rPr>
              <a:t>Poem Hunter</a:t>
            </a:r>
            <a:endParaRPr lang="en-AU" sz="1200" dirty="0">
              <a:latin typeface="FSFFatBottom" panose="02000603000000000000" pitchFamily="2" charset="0"/>
              <a:ea typeface="FSFFatBottom" panose="02000603000000000000" pitchFamily="2" charset="0"/>
            </a:endParaRPr>
          </a:p>
        </p:txBody>
      </p:sp>
    </p:spTree>
    <p:extLst>
      <p:ext uri="{BB962C8B-B14F-4D97-AF65-F5344CB8AC3E}">
        <p14:creationId xmlns:p14="http://schemas.microsoft.com/office/powerpoint/2010/main" val="2568211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7AD6-FF48-4400-9382-3C90D4DA5530}"/>
              </a:ext>
            </a:extLst>
          </p:cNvPr>
          <p:cNvSpPr>
            <a:spLocks noGrp="1"/>
          </p:cNvSpPr>
          <p:nvPr>
            <p:ph type="title"/>
          </p:nvPr>
        </p:nvSpPr>
        <p:spPr>
          <a:xfrm>
            <a:off x="1676400" y="90805"/>
            <a:ext cx="10515600" cy="1325563"/>
          </a:xfrm>
        </p:spPr>
        <p:txBody>
          <a:bodyPr>
            <a:normAutofit/>
          </a:bodyPr>
          <a:lstStyle/>
          <a:p>
            <a:pPr algn="ctr"/>
            <a:r>
              <a:rPr lang="en-AU" sz="4800" b="1" dirty="0">
                <a:blipFill dpi="0" rotWithShape="1">
                  <a:blip r:embed="rId3"/>
                  <a:srcRect/>
                  <a:stretch>
                    <a:fillRect/>
                  </a:stretch>
                </a:blipFill>
                <a:latin typeface="HelloFirstieBig" panose="02000603000000000000" pitchFamily="2" charset="0"/>
                <a:ea typeface="HelloFirstieBig" panose="02000603000000000000" pitchFamily="2" charset="0"/>
              </a:rPr>
              <a:t>My Country – Dorothea Mackellar</a:t>
            </a:r>
            <a:endParaRPr lang="en-AU" sz="4800" dirty="0">
              <a:latin typeface="FSFFatBottom" panose="02000603000000000000" pitchFamily="2" charset="0"/>
              <a:ea typeface="FSFFatBottom" panose="02000603000000000000" pitchFamily="2" charset="0"/>
            </a:endParaRPr>
          </a:p>
        </p:txBody>
      </p:sp>
      <p:sp>
        <p:nvSpPr>
          <p:cNvPr id="3" name="Content Placeholder 2">
            <a:extLst>
              <a:ext uri="{FF2B5EF4-FFF2-40B4-BE49-F238E27FC236}">
                <a16:creationId xmlns:a16="http://schemas.microsoft.com/office/drawing/2014/main" id="{0DF548F1-7D88-4188-AB5F-2C2F6048C558}"/>
              </a:ext>
            </a:extLst>
          </p:cNvPr>
          <p:cNvSpPr>
            <a:spLocks noGrp="1"/>
          </p:cNvSpPr>
          <p:nvPr>
            <p:ph sz="half" idx="1"/>
          </p:nvPr>
        </p:nvSpPr>
        <p:spPr>
          <a:xfrm>
            <a:off x="1676400" y="1622424"/>
            <a:ext cx="5181600" cy="5235575"/>
          </a:xfrm>
        </p:spPr>
        <p:txBody>
          <a:bodyPr>
            <a:normAutofit fontScale="55000" lnSpcReduction="20000"/>
          </a:bodyPr>
          <a:lstStyle/>
          <a:p>
            <a:pPr marL="0" indent="0">
              <a:buNone/>
            </a:pPr>
            <a:r>
              <a:rPr lang="en-AU" dirty="0">
                <a:latin typeface="FSFFatBottom" panose="02000603000000000000" pitchFamily="2" charset="0"/>
                <a:ea typeface="FSFFatBottom" panose="02000603000000000000" pitchFamily="2" charset="0"/>
              </a:rPr>
              <a:t>Core of my heart, my country!</a:t>
            </a:r>
          </a:p>
          <a:p>
            <a:pPr marL="0" indent="0">
              <a:buNone/>
            </a:pPr>
            <a:r>
              <a:rPr lang="en-AU" dirty="0">
                <a:latin typeface="FSFFatBottom" panose="02000603000000000000" pitchFamily="2" charset="0"/>
                <a:ea typeface="FSFFatBottom" panose="02000603000000000000" pitchFamily="2" charset="0"/>
              </a:rPr>
              <a:t>Land of the Rainbow Gold,</a:t>
            </a:r>
          </a:p>
          <a:p>
            <a:pPr marL="0" indent="0">
              <a:buNone/>
            </a:pPr>
            <a:r>
              <a:rPr lang="en-AU" dirty="0">
                <a:latin typeface="FSFFatBottom" panose="02000603000000000000" pitchFamily="2" charset="0"/>
                <a:ea typeface="FSFFatBottom" panose="02000603000000000000" pitchFamily="2" charset="0"/>
              </a:rPr>
              <a:t>For flood and fire and famine,</a:t>
            </a:r>
          </a:p>
          <a:p>
            <a:pPr marL="0" indent="0">
              <a:buNone/>
            </a:pPr>
            <a:r>
              <a:rPr lang="en-AU" dirty="0">
                <a:latin typeface="FSFFatBottom" panose="02000603000000000000" pitchFamily="2" charset="0"/>
                <a:ea typeface="FSFFatBottom" panose="02000603000000000000" pitchFamily="2" charset="0"/>
              </a:rPr>
              <a:t>She pays us back threefold -</a:t>
            </a:r>
          </a:p>
          <a:p>
            <a:pPr marL="0" indent="0">
              <a:buNone/>
            </a:pPr>
            <a:r>
              <a:rPr lang="en-AU" dirty="0">
                <a:latin typeface="FSFFatBottom" panose="02000603000000000000" pitchFamily="2" charset="0"/>
                <a:ea typeface="FSFFatBottom" panose="02000603000000000000" pitchFamily="2" charset="0"/>
              </a:rPr>
              <a:t>Over the thirsty paddocks,</a:t>
            </a:r>
          </a:p>
          <a:p>
            <a:pPr marL="0" indent="0">
              <a:buNone/>
            </a:pPr>
            <a:r>
              <a:rPr lang="en-AU" dirty="0">
                <a:latin typeface="FSFFatBottom" panose="02000603000000000000" pitchFamily="2" charset="0"/>
                <a:ea typeface="FSFFatBottom" panose="02000603000000000000" pitchFamily="2" charset="0"/>
              </a:rPr>
              <a:t>Watch, after many days,</a:t>
            </a:r>
          </a:p>
          <a:p>
            <a:pPr marL="0" indent="0">
              <a:buNone/>
            </a:pPr>
            <a:r>
              <a:rPr lang="en-AU" dirty="0">
                <a:latin typeface="FSFFatBottom" panose="02000603000000000000" pitchFamily="2" charset="0"/>
                <a:ea typeface="FSFFatBottom" panose="02000603000000000000" pitchFamily="2" charset="0"/>
              </a:rPr>
              <a:t>The filmy veil of greenness</a:t>
            </a:r>
          </a:p>
          <a:p>
            <a:pPr marL="0" indent="0">
              <a:buNone/>
            </a:pPr>
            <a:r>
              <a:rPr lang="en-AU" dirty="0">
                <a:latin typeface="FSFFatBottom" panose="02000603000000000000" pitchFamily="2" charset="0"/>
                <a:ea typeface="FSFFatBottom" panose="02000603000000000000" pitchFamily="2" charset="0"/>
              </a:rPr>
              <a:t>That thickens as we gaze.</a:t>
            </a:r>
          </a:p>
          <a:p>
            <a:pPr marL="0" indent="0">
              <a:buNone/>
            </a:pPr>
            <a:endParaRPr lang="en-AU" dirty="0">
              <a:latin typeface="FSFFatBottom" panose="02000603000000000000" pitchFamily="2" charset="0"/>
              <a:ea typeface="FSFFatBottom" panose="02000603000000000000" pitchFamily="2" charset="0"/>
            </a:endParaRPr>
          </a:p>
          <a:p>
            <a:pPr marL="0" indent="0">
              <a:buNone/>
            </a:pPr>
            <a:r>
              <a:rPr lang="en-AU" dirty="0">
                <a:latin typeface="FSFFatBottom" panose="02000603000000000000" pitchFamily="2" charset="0"/>
                <a:ea typeface="FSFFatBottom" panose="02000603000000000000" pitchFamily="2" charset="0"/>
              </a:rPr>
              <a:t>An opal-hearted country,</a:t>
            </a:r>
          </a:p>
          <a:p>
            <a:pPr marL="0" indent="0">
              <a:buNone/>
            </a:pPr>
            <a:r>
              <a:rPr lang="en-AU" dirty="0">
                <a:latin typeface="FSFFatBottom" panose="02000603000000000000" pitchFamily="2" charset="0"/>
                <a:ea typeface="FSFFatBottom" panose="02000603000000000000" pitchFamily="2" charset="0"/>
              </a:rPr>
              <a:t>A wilful, lavish land -</a:t>
            </a:r>
          </a:p>
          <a:p>
            <a:pPr marL="0" indent="0">
              <a:buNone/>
            </a:pPr>
            <a:r>
              <a:rPr lang="en-AU" dirty="0">
                <a:latin typeface="FSFFatBottom" panose="02000603000000000000" pitchFamily="2" charset="0"/>
                <a:ea typeface="FSFFatBottom" panose="02000603000000000000" pitchFamily="2" charset="0"/>
              </a:rPr>
              <a:t>All you who have not loved her,</a:t>
            </a:r>
          </a:p>
          <a:p>
            <a:pPr marL="0" indent="0">
              <a:buNone/>
            </a:pPr>
            <a:r>
              <a:rPr lang="en-AU" dirty="0">
                <a:latin typeface="FSFFatBottom" panose="02000603000000000000" pitchFamily="2" charset="0"/>
                <a:ea typeface="FSFFatBottom" panose="02000603000000000000" pitchFamily="2" charset="0"/>
              </a:rPr>
              <a:t>You will not understand -</a:t>
            </a:r>
          </a:p>
          <a:p>
            <a:pPr marL="0" indent="0">
              <a:buNone/>
            </a:pPr>
            <a:r>
              <a:rPr lang="en-AU" dirty="0">
                <a:latin typeface="FSFFatBottom" panose="02000603000000000000" pitchFamily="2" charset="0"/>
                <a:ea typeface="FSFFatBottom" panose="02000603000000000000" pitchFamily="2" charset="0"/>
              </a:rPr>
              <a:t>Though earth holds many splendours,</a:t>
            </a:r>
          </a:p>
          <a:p>
            <a:pPr marL="0" indent="0">
              <a:buNone/>
            </a:pPr>
            <a:r>
              <a:rPr lang="en-AU" dirty="0">
                <a:latin typeface="FSFFatBottom" panose="02000603000000000000" pitchFamily="2" charset="0"/>
                <a:ea typeface="FSFFatBottom" panose="02000603000000000000" pitchFamily="2" charset="0"/>
              </a:rPr>
              <a:t>Wherever I may die,</a:t>
            </a:r>
          </a:p>
          <a:p>
            <a:pPr marL="0" indent="0">
              <a:buNone/>
            </a:pPr>
            <a:r>
              <a:rPr lang="en-AU" dirty="0">
                <a:latin typeface="FSFFatBottom" panose="02000603000000000000" pitchFamily="2" charset="0"/>
                <a:ea typeface="FSFFatBottom" panose="02000603000000000000" pitchFamily="2" charset="0"/>
              </a:rPr>
              <a:t>I know to what brown country</a:t>
            </a:r>
          </a:p>
          <a:p>
            <a:pPr marL="0" indent="0">
              <a:buNone/>
            </a:pPr>
            <a:r>
              <a:rPr lang="en-AU" dirty="0">
                <a:latin typeface="FSFFatBottom" panose="02000603000000000000" pitchFamily="2" charset="0"/>
                <a:ea typeface="FSFFatBottom" panose="02000603000000000000" pitchFamily="2" charset="0"/>
              </a:rPr>
              <a:t>My homing thoughts will fly.</a:t>
            </a:r>
          </a:p>
        </p:txBody>
      </p:sp>
      <p:pic>
        <p:nvPicPr>
          <p:cNvPr id="9" name="Online Media 8" title="My Country: recited by Dorothea Mackellar">
            <a:hlinkClick r:id="" action="ppaction://media"/>
            <a:extLst>
              <a:ext uri="{FF2B5EF4-FFF2-40B4-BE49-F238E27FC236}">
                <a16:creationId xmlns:a16="http://schemas.microsoft.com/office/drawing/2014/main" id="{74F3C75D-3C8E-43FB-BD70-6BEF29D28104}"/>
              </a:ext>
            </a:extLst>
          </p:cNvPr>
          <p:cNvPicPr>
            <a:picLocks noGrp="1" noRot="1" noChangeAspect="1"/>
          </p:cNvPicPr>
          <p:nvPr>
            <p:ph sz="half" idx="2"/>
            <a:videoFile r:link="rId1"/>
          </p:nvPr>
        </p:nvPicPr>
        <p:blipFill>
          <a:blip r:embed="rId4"/>
          <a:stretch>
            <a:fillRect/>
          </a:stretch>
        </p:blipFill>
        <p:spPr>
          <a:xfrm>
            <a:off x="6350000" y="1416368"/>
            <a:ext cx="5578447" cy="2667952"/>
          </a:xfrm>
          <a:prstGeom prst="rect">
            <a:avLst/>
          </a:prstGeom>
          <a:ln>
            <a:noFill/>
          </a:ln>
          <a:effectLst/>
          <a:scene3d>
            <a:camera prst="orthographicFront"/>
            <a:lightRig rig="balanced" dir="t"/>
          </a:scene3d>
          <a:sp3d prstMaterial="softEdge">
            <a:bevelT w="203200" h="101600" prst="cross"/>
            <a:contourClr>
              <a:srgbClr val="FFFFFF"/>
            </a:contourClr>
          </a:sp3d>
        </p:spPr>
      </p:pic>
      <p:grpSp>
        <p:nvGrpSpPr>
          <p:cNvPr id="5" name="Group 4">
            <a:extLst>
              <a:ext uri="{FF2B5EF4-FFF2-40B4-BE49-F238E27FC236}">
                <a16:creationId xmlns:a16="http://schemas.microsoft.com/office/drawing/2014/main" id="{A0A7716C-2F1B-4EE6-8351-B4E423000A83}"/>
              </a:ext>
            </a:extLst>
          </p:cNvPr>
          <p:cNvGrpSpPr/>
          <p:nvPr/>
        </p:nvGrpSpPr>
        <p:grpSpPr>
          <a:xfrm>
            <a:off x="0" y="0"/>
            <a:ext cx="1676400" cy="6858000"/>
            <a:chOff x="0" y="0"/>
            <a:chExt cx="1676400" cy="6858000"/>
          </a:xfrm>
        </p:grpSpPr>
        <p:pic>
          <p:nvPicPr>
            <p:cNvPr id="6" name="Picture 5">
              <a:extLst>
                <a:ext uri="{FF2B5EF4-FFF2-40B4-BE49-F238E27FC236}">
                  <a16:creationId xmlns:a16="http://schemas.microsoft.com/office/drawing/2014/main" id="{4BA0051E-D29E-4A45-80FB-63CFEE0DA45F}"/>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7" name="Rectangle 6">
              <a:extLst>
                <a:ext uri="{FF2B5EF4-FFF2-40B4-BE49-F238E27FC236}">
                  <a16:creationId xmlns:a16="http://schemas.microsoft.com/office/drawing/2014/main" id="{549142A5-A95E-4EA3-8D80-168489C579B4}"/>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95AF197-CDA5-42B7-826B-30E2D85367F1}"/>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0" name="Picture 9">
            <a:hlinkClick r:id="rId5"/>
            <a:extLst>
              <a:ext uri="{FF2B5EF4-FFF2-40B4-BE49-F238E27FC236}">
                <a16:creationId xmlns:a16="http://schemas.microsoft.com/office/drawing/2014/main" id="{3C1A4AFA-5C69-4A4F-84F2-5689527308C4}"/>
              </a:ext>
            </a:extLst>
          </p:cNvPr>
          <p:cNvPicPr>
            <a:picLocks noChangeAspect="1"/>
          </p:cNvPicPr>
          <p:nvPr/>
        </p:nvPicPr>
        <p:blipFill>
          <a:blip r:embed="rId6"/>
          <a:stretch>
            <a:fillRect/>
          </a:stretch>
        </p:blipFill>
        <p:spPr>
          <a:xfrm>
            <a:off x="6350001" y="4290376"/>
            <a:ext cx="5578446" cy="2336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678BEF5B-37DE-4636-AE66-4D129FD35A6F}"/>
              </a:ext>
            </a:extLst>
          </p:cNvPr>
          <p:cNvSpPr txBox="1"/>
          <p:nvPr/>
        </p:nvSpPr>
        <p:spPr>
          <a:xfrm>
            <a:off x="8290560" y="6603930"/>
            <a:ext cx="2397760"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a:t>
            </a:r>
            <a:r>
              <a:rPr lang="en-AU" sz="1200" dirty="0">
                <a:latin typeface="FSFFatBottom" panose="02000603000000000000" pitchFamily="2" charset="0"/>
                <a:ea typeface="FSFFatBottom" panose="02000603000000000000" pitchFamily="2" charset="0"/>
                <a:hlinkClick r:id="rId5"/>
              </a:rPr>
              <a:t>ABC Education</a:t>
            </a:r>
            <a:endParaRPr lang="en-AU" sz="1200" dirty="0">
              <a:latin typeface="FSFFatBottom" panose="02000603000000000000" pitchFamily="2" charset="0"/>
              <a:ea typeface="FSFFatBottom" panose="02000603000000000000" pitchFamily="2" charset="0"/>
            </a:endParaRPr>
          </a:p>
        </p:txBody>
      </p:sp>
      <p:sp>
        <p:nvSpPr>
          <p:cNvPr id="12" name="TextBox 11">
            <a:extLst>
              <a:ext uri="{FF2B5EF4-FFF2-40B4-BE49-F238E27FC236}">
                <a16:creationId xmlns:a16="http://schemas.microsoft.com/office/drawing/2014/main" id="{F6E098B6-A7DC-48B4-8CCA-F54563B5FA8A}"/>
              </a:ext>
            </a:extLst>
          </p:cNvPr>
          <p:cNvSpPr txBox="1"/>
          <p:nvPr/>
        </p:nvSpPr>
        <p:spPr>
          <a:xfrm>
            <a:off x="8290560" y="4049711"/>
            <a:ext cx="2397760"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a:t>
            </a:r>
            <a:r>
              <a:rPr lang="en-AU" sz="1200" dirty="0">
                <a:latin typeface="FSFFatBottom" panose="02000603000000000000" pitchFamily="2" charset="0"/>
                <a:ea typeface="FSFFatBottom" panose="02000603000000000000" pitchFamily="2" charset="0"/>
                <a:hlinkClick r:id="rId7"/>
              </a:rPr>
              <a:t>Lance Scoular</a:t>
            </a:r>
            <a:endParaRPr lang="en-AU" sz="1200" dirty="0">
              <a:latin typeface="FSFFatBottom" panose="02000603000000000000" pitchFamily="2" charset="0"/>
              <a:ea typeface="FSFFatBottom" panose="02000603000000000000" pitchFamily="2" charset="0"/>
            </a:endParaRPr>
          </a:p>
        </p:txBody>
      </p:sp>
      <p:sp>
        <p:nvSpPr>
          <p:cNvPr id="13" name="TextBox 12">
            <a:extLst>
              <a:ext uri="{FF2B5EF4-FFF2-40B4-BE49-F238E27FC236}">
                <a16:creationId xmlns:a16="http://schemas.microsoft.com/office/drawing/2014/main" id="{21726F3D-DB05-43AC-B6E0-8990F7781BFC}"/>
              </a:ext>
            </a:extLst>
          </p:cNvPr>
          <p:cNvSpPr txBox="1"/>
          <p:nvPr/>
        </p:nvSpPr>
        <p:spPr>
          <a:xfrm>
            <a:off x="2017365" y="6600119"/>
            <a:ext cx="2397760"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a:t>
            </a:r>
            <a:r>
              <a:rPr lang="en-AU" sz="1200" dirty="0">
                <a:latin typeface="FSFFatBottom" panose="02000603000000000000" pitchFamily="2" charset="0"/>
                <a:ea typeface="FSFFatBottom" panose="02000603000000000000" pitchFamily="2" charset="0"/>
                <a:hlinkClick r:id="rId8"/>
              </a:rPr>
              <a:t>Poem Hunter</a:t>
            </a:r>
            <a:endParaRPr lang="en-AU" sz="1200" dirty="0">
              <a:latin typeface="FSFFatBottom" panose="02000603000000000000" pitchFamily="2" charset="0"/>
              <a:ea typeface="FSFFatBottom" panose="02000603000000000000" pitchFamily="2" charset="0"/>
            </a:endParaRPr>
          </a:p>
        </p:txBody>
      </p:sp>
      <p:sp>
        <p:nvSpPr>
          <p:cNvPr id="14" name="TextBox 13">
            <a:extLst>
              <a:ext uri="{FF2B5EF4-FFF2-40B4-BE49-F238E27FC236}">
                <a16:creationId xmlns:a16="http://schemas.microsoft.com/office/drawing/2014/main" id="{04302938-49D6-4EAE-85C9-36BDD3BD1443}"/>
              </a:ext>
            </a:extLst>
          </p:cNvPr>
          <p:cNvSpPr txBox="1"/>
          <p:nvPr/>
        </p:nvSpPr>
        <p:spPr>
          <a:xfrm rot="19621960">
            <a:off x="5578658" y="6426805"/>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spTree>
    <p:extLst>
      <p:ext uri="{BB962C8B-B14F-4D97-AF65-F5344CB8AC3E}">
        <p14:creationId xmlns:p14="http://schemas.microsoft.com/office/powerpoint/2010/main" val="528668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7AD6-FF48-4400-9382-3C90D4DA5530}"/>
              </a:ext>
            </a:extLst>
          </p:cNvPr>
          <p:cNvSpPr>
            <a:spLocks noGrp="1"/>
          </p:cNvSpPr>
          <p:nvPr>
            <p:ph type="title"/>
          </p:nvPr>
        </p:nvSpPr>
        <p:spPr>
          <a:xfrm>
            <a:off x="1676400" y="90805"/>
            <a:ext cx="10515600" cy="1325563"/>
          </a:xfrm>
        </p:spPr>
        <p:txBody>
          <a:bodyPr>
            <a:normAutofit/>
          </a:bodyPr>
          <a:lstStyle/>
          <a:p>
            <a:pPr algn="ctr"/>
            <a:r>
              <a:rPr lang="en-AU" sz="4800" b="1" dirty="0">
                <a:blipFill dpi="0" rotWithShape="1">
                  <a:blip r:embed="rId3"/>
                  <a:srcRect/>
                  <a:stretch>
                    <a:fillRect/>
                  </a:stretch>
                </a:blipFill>
                <a:latin typeface="HelloFirstieBig" panose="02000603000000000000" pitchFamily="2" charset="0"/>
                <a:ea typeface="HelloFirstieBig" panose="02000603000000000000" pitchFamily="2" charset="0"/>
              </a:rPr>
              <a:t>Margaret Preston</a:t>
            </a:r>
            <a:endParaRPr lang="en-AU" sz="4800" dirty="0">
              <a:latin typeface="FSFFatBottom" panose="02000603000000000000" pitchFamily="2" charset="0"/>
              <a:ea typeface="FSFFatBottom" panose="02000603000000000000" pitchFamily="2" charset="0"/>
            </a:endParaRPr>
          </a:p>
        </p:txBody>
      </p:sp>
      <p:grpSp>
        <p:nvGrpSpPr>
          <p:cNvPr id="5" name="Group 4">
            <a:extLst>
              <a:ext uri="{FF2B5EF4-FFF2-40B4-BE49-F238E27FC236}">
                <a16:creationId xmlns:a16="http://schemas.microsoft.com/office/drawing/2014/main" id="{A0A7716C-2F1B-4EE6-8351-B4E423000A83}"/>
              </a:ext>
            </a:extLst>
          </p:cNvPr>
          <p:cNvGrpSpPr/>
          <p:nvPr/>
        </p:nvGrpSpPr>
        <p:grpSpPr>
          <a:xfrm>
            <a:off x="0" y="0"/>
            <a:ext cx="1676400" cy="6858000"/>
            <a:chOff x="0" y="0"/>
            <a:chExt cx="1676400" cy="6858000"/>
          </a:xfrm>
        </p:grpSpPr>
        <p:pic>
          <p:nvPicPr>
            <p:cNvPr id="6" name="Picture 5">
              <a:extLst>
                <a:ext uri="{FF2B5EF4-FFF2-40B4-BE49-F238E27FC236}">
                  <a16:creationId xmlns:a16="http://schemas.microsoft.com/office/drawing/2014/main" id="{4BA0051E-D29E-4A45-80FB-63CFEE0DA45F}"/>
                </a:ext>
              </a:extLst>
            </p:cNvPr>
            <p:cNvPicPr>
              <a:picLocks noChangeAspect="1"/>
            </p:cNvPicPr>
            <p:nvPr/>
          </p:nvPicPr>
          <p:blipFill rotWithShape="1">
            <a:blip r:embed="rId3">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7" name="Rectangle 6">
              <a:extLst>
                <a:ext uri="{FF2B5EF4-FFF2-40B4-BE49-F238E27FC236}">
                  <a16:creationId xmlns:a16="http://schemas.microsoft.com/office/drawing/2014/main" id="{549142A5-A95E-4EA3-8D80-168489C579B4}"/>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95AF197-CDA5-42B7-826B-30E2D85367F1}"/>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TextBox 12">
            <a:extLst>
              <a:ext uri="{FF2B5EF4-FFF2-40B4-BE49-F238E27FC236}">
                <a16:creationId xmlns:a16="http://schemas.microsoft.com/office/drawing/2014/main" id="{21726F3D-DB05-43AC-B6E0-8990F7781BFC}"/>
              </a:ext>
            </a:extLst>
          </p:cNvPr>
          <p:cNvSpPr txBox="1"/>
          <p:nvPr/>
        </p:nvSpPr>
        <p:spPr>
          <a:xfrm>
            <a:off x="5354320" y="6566484"/>
            <a:ext cx="2976880"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a:t>
            </a:r>
            <a:r>
              <a:rPr lang="en-AU" sz="1200" dirty="0">
                <a:latin typeface="FSFFatBottom" panose="02000603000000000000" pitchFamily="2" charset="0"/>
                <a:ea typeface="FSFFatBottom" panose="02000603000000000000" pitchFamily="2" charset="0"/>
                <a:hlinkClick r:id="rId4"/>
              </a:rPr>
              <a:t>National Gallery of Australia</a:t>
            </a:r>
            <a:endParaRPr lang="en-AU" sz="1200" dirty="0">
              <a:latin typeface="FSFFatBottom" panose="02000603000000000000" pitchFamily="2" charset="0"/>
              <a:ea typeface="FSFFatBottom" panose="02000603000000000000" pitchFamily="2" charset="0"/>
            </a:endParaRPr>
          </a:p>
        </p:txBody>
      </p:sp>
      <p:sp>
        <p:nvSpPr>
          <p:cNvPr id="14" name="TextBox 13">
            <a:extLst>
              <a:ext uri="{FF2B5EF4-FFF2-40B4-BE49-F238E27FC236}">
                <a16:creationId xmlns:a16="http://schemas.microsoft.com/office/drawing/2014/main" id="{04302938-49D6-4EAE-85C9-36BDD3BD144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1026" name="Picture 2" descr="Margaret Preston 'Rocks in Roper River Valley N.T.' 1953 colour stencil Collection of the National Gallery of Australia Â© Margaret Preston. Licensed by VISCOPY, Australia">
            <a:extLst>
              <a:ext uri="{FF2B5EF4-FFF2-40B4-BE49-F238E27FC236}">
                <a16:creationId xmlns:a16="http://schemas.microsoft.com/office/drawing/2014/main" id="{E9AD17AB-6F31-47E6-9119-017025323B13}"/>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1964690" y="1174750"/>
            <a:ext cx="3267710" cy="341757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1F7387C-606F-42F5-9914-932CBD6F1A54}"/>
              </a:ext>
            </a:extLst>
          </p:cNvPr>
          <p:cNvSpPr/>
          <p:nvPr/>
        </p:nvSpPr>
        <p:spPr>
          <a:xfrm>
            <a:off x="1964690" y="4783004"/>
            <a:ext cx="3267710" cy="900246"/>
          </a:xfrm>
          <a:prstGeom prst="rect">
            <a:avLst/>
          </a:prstGeom>
        </p:spPr>
        <p:txBody>
          <a:bodyPr wrap="square">
            <a:spAutoFit/>
          </a:bodyPr>
          <a:lstStyle/>
          <a:p>
            <a:r>
              <a:rPr lang="en-AU" sz="1050" b="1" i="0" dirty="0">
                <a:solidFill>
                  <a:srgbClr val="444444"/>
                </a:solidFill>
                <a:effectLst/>
                <a:latin typeface="FSFFatBottom" panose="02000603000000000000" pitchFamily="2" charset="0"/>
                <a:ea typeface="FSFFatBottom" panose="02000603000000000000" pitchFamily="2" charset="0"/>
              </a:rPr>
              <a:t>Margaret Preston </a:t>
            </a:r>
            <a:r>
              <a:rPr lang="en-AU" sz="1050" b="0" i="0" dirty="0">
                <a:solidFill>
                  <a:srgbClr val="444444"/>
                </a:solidFill>
                <a:effectLst/>
                <a:latin typeface="FSFFatBottom" panose="02000603000000000000" pitchFamily="2" charset="0"/>
                <a:ea typeface="FSFFatBottom" panose="02000603000000000000" pitchFamily="2" charset="0"/>
              </a:rPr>
              <a:t>'Rocks in Roper River Valley N.T.' 1953 colour stencil Collection of the National Gallery of Australia © Margaret Preston. Licensed by VISCOPY, Australia </a:t>
            </a:r>
            <a:r>
              <a:rPr lang="en-AU" sz="1050" b="0" i="0" u="none" strike="noStrike" dirty="0">
                <a:solidFill>
                  <a:srgbClr val="0077DD"/>
                </a:solidFill>
                <a:effectLst/>
                <a:latin typeface="FSFFatBottom" panose="02000603000000000000" pitchFamily="2" charset="0"/>
                <a:ea typeface="FSFFatBottom" panose="02000603000000000000" pitchFamily="2" charset="0"/>
                <a:hlinkClick r:id="rId6"/>
              </a:rPr>
              <a:t>more detail</a:t>
            </a:r>
            <a:endParaRPr lang="en-AU" sz="1050" dirty="0">
              <a:latin typeface="FSFFatBottom" panose="02000603000000000000" pitchFamily="2" charset="0"/>
              <a:ea typeface="FSFFatBottom" panose="02000603000000000000" pitchFamily="2" charset="0"/>
            </a:endParaRPr>
          </a:p>
        </p:txBody>
      </p:sp>
      <p:pic>
        <p:nvPicPr>
          <p:cNvPr id="1028" name="Picture 4" descr="Margaret Preston 'Old Banksia tree' c.1936 woodblock print National Gallery of Australia Â© Margaret Preston. Licensed by VISCOPY, Australia">
            <a:extLst>
              <a:ext uri="{FF2B5EF4-FFF2-40B4-BE49-F238E27FC236}">
                <a16:creationId xmlns:a16="http://schemas.microsoft.com/office/drawing/2014/main" id="{F4E36F4D-2C7A-4CD1-8519-DA811E9900FB}"/>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5354320" y="1174750"/>
            <a:ext cx="3267710" cy="341757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5A569CE-2967-4F21-8C00-9E979DFF9377}"/>
              </a:ext>
            </a:extLst>
          </p:cNvPr>
          <p:cNvSpPr/>
          <p:nvPr/>
        </p:nvSpPr>
        <p:spPr>
          <a:xfrm>
            <a:off x="5354320" y="4783004"/>
            <a:ext cx="3267710" cy="738664"/>
          </a:xfrm>
          <a:prstGeom prst="rect">
            <a:avLst/>
          </a:prstGeom>
        </p:spPr>
        <p:txBody>
          <a:bodyPr wrap="square">
            <a:spAutoFit/>
          </a:bodyPr>
          <a:lstStyle/>
          <a:p>
            <a:r>
              <a:rPr lang="en-AU" sz="1050" b="1" i="0" dirty="0">
                <a:solidFill>
                  <a:srgbClr val="444444"/>
                </a:solidFill>
                <a:effectLst/>
                <a:latin typeface="FSFFatBottom" panose="02000603000000000000" pitchFamily="2" charset="0"/>
                <a:ea typeface="FSFFatBottom" panose="02000603000000000000" pitchFamily="2" charset="0"/>
              </a:rPr>
              <a:t>Margaret Preston </a:t>
            </a:r>
            <a:r>
              <a:rPr lang="en-AU" sz="1050" b="0" i="0" dirty="0">
                <a:solidFill>
                  <a:srgbClr val="444444"/>
                </a:solidFill>
                <a:effectLst/>
                <a:latin typeface="FSFFatBottom" panose="02000603000000000000" pitchFamily="2" charset="0"/>
                <a:ea typeface="FSFFatBottom" panose="02000603000000000000" pitchFamily="2" charset="0"/>
              </a:rPr>
              <a:t>'Old Banksia tree' c.1936 woodblock print National Gallery of Australia © Margaret Preston. Licensed by VISCOPY, Australia </a:t>
            </a:r>
            <a:r>
              <a:rPr lang="en-AU" sz="1050" b="0" i="0" u="none" strike="noStrike" dirty="0">
                <a:solidFill>
                  <a:srgbClr val="0077DD"/>
                </a:solidFill>
                <a:effectLst/>
                <a:latin typeface="FSFFatBottom" panose="02000603000000000000" pitchFamily="2" charset="0"/>
                <a:ea typeface="FSFFatBottom" panose="02000603000000000000" pitchFamily="2" charset="0"/>
                <a:hlinkClick r:id="rId8"/>
              </a:rPr>
              <a:t>more detail</a:t>
            </a:r>
            <a:endParaRPr lang="en-AU" sz="1050" dirty="0">
              <a:latin typeface="FSFFatBottom" panose="02000603000000000000" pitchFamily="2" charset="0"/>
              <a:ea typeface="FSFFatBottom" panose="02000603000000000000" pitchFamily="2" charset="0"/>
            </a:endParaRPr>
          </a:p>
        </p:txBody>
      </p:sp>
      <p:pic>
        <p:nvPicPr>
          <p:cNvPr id="1030" name="Picture 6" descr="Margaret Preston, Fern trees, Laura.">
            <a:extLst>
              <a:ext uri="{FF2B5EF4-FFF2-40B4-BE49-F238E27FC236}">
                <a16:creationId xmlns:a16="http://schemas.microsoft.com/office/drawing/2014/main" id="{DACD2AB5-0700-4E9D-8825-BC8826ECC7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3950" y="1195070"/>
            <a:ext cx="3267710" cy="339725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DF2BFF1-A4C5-4154-B3E7-88F471D914F1}"/>
              </a:ext>
            </a:extLst>
          </p:cNvPr>
          <p:cNvSpPr/>
          <p:nvPr/>
        </p:nvSpPr>
        <p:spPr>
          <a:xfrm>
            <a:off x="8743950" y="4740302"/>
            <a:ext cx="3265170" cy="738664"/>
          </a:xfrm>
          <a:prstGeom prst="rect">
            <a:avLst/>
          </a:prstGeom>
        </p:spPr>
        <p:txBody>
          <a:bodyPr wrap="square">
            <a:spAutoFit/>
          </a:bodyPr>
          <a:lstStyle/>
          <a:p>
            <a:r>
              <a:rPr lang="en-AU" sz="1050" b="1" dirty="0">
                <a:solidFill>
                  <a:srgbClr val="444444"/>
                </a:solidFill>
                <a:latin typeface="FSFFatBottom" panose="02000603000000000000" pitchFamily="2" charset="0"/>
                <a:ea typeface="FSFFatBottom" panose="02000603000000000000" pitchFamily="2" charset="0"/>
              </a:rPr>
              <a:t>Margaret Preston </a:t>
            </a:r>
            <a:r>
              <a:rPr lang="en-AU" sz="1050" dirty="0">
                <a:solidFill>
                  <a:srgbClr val="444444"/>
                </a:solidFill>
                <a:latin typeface="FSFFatBottom" panose="02000603000000000000" pitchFamily="2" charset="0"/>
                <a:ea typeface="FSFFatBottom" panose="02000603000000000000" pitchFamily="2" charset="0"/>
              </a:rPr>
              <a:t>’Fern Trees, Laura' c.1946 colour ink print National Gallery of Australia © Margaret Preston. Licensed by VISCOPY, Australia </a:t>
            </a:r>
            <a:r>
              <a:rPr lang="en-AU" sz="1050" dirty="0">
                <a:solidFill>
                  <a:srgbClr val="0077DD"/>
                </a:solidFill>
                <a:latin typeface="FSFFatBottom" panose="02000603000000000000" pitchFamily="2" charset="0"/>
                <a:ea typeface="FSFFatBottom" panose="02000603000000000000" pitchFamily="2" charset="0"/>
                <a:hlinkClick r:id="rId10"/>
              </a:rPr>
              <a:t>more detail</a:t>
            </a:r>
            <a:endParaRPr lang="en-AU" sz="1050" dirty="0">
              <a:latin typeface="FSFFatBottom" panose="02000603000000000000" pitchFamily="2" charset="0"/>
              <a:ea typeface="FSFFatBottom" panose="02000603000000000000" pitchFamily="2" charset="0"/>
            </a:endParaRPr>
          </a:p>
        </p:txBody>
      </p:sp>
    </p:spTree>
    <p:extLst>
      <p:ext uri="{BB962C8B-B14F-4D97-AF65-F5344CB8AC3E}">
        <p14:creationId xmlns:p14="http://schemas.microsoft.com/office/powerpoint/2010/main" val="2294204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7AD6-FF48-4400-9382-3C90D4DA5530}"/>
              </a:ext>
            </a:extLst>
          </p:cNvPr>
          <p:cNvSpPr>
            <a:spLocks noGrp="1"/>
          </p:cNvSpPr>
          <p:nvPr>
            <p:ph type="title"/>
          </p:nvPr>
        </p:nvSpPr>
        <p:spPr>
          <a:xfrm>
            <a:off x="1676400" y="90805"/>
            <a:ext cx="10515600" cy="1325563"/>
          </a:xfrm>
        </p:spPr>
        <p:txBody>
          <a:bodyPr>
            <a:normAutofit/>
          </a:bodyPr>
          <a:lstStyle/>
          <a:p>
            <a:pPr algn="ctr"/>
            <a:r>
              <a:rPr lang="en-AU" sz="4800" b="1" dirty="0">
                <a:blipFill dpi="0" rotWithShape="1">
                  <a:blip r:embed="rId5"/>
                  <a:srcRect/>
                  <a:stretch>
                    <a:fillRect/>
                  </a:stretch>
                </a:blipFill>
                <a:latin typeface="HelloFirstieBig" panose="02000603000000000000" pitchFamily="2" charset="0"/>
                <a:ea typeface="HelloFirstieBig" panose="02000603000000000000" pitchFamily="2" charset="0"/>
              </a:rPr>
              <a:t>Marvellous Australia</a:t>
            </a:r>
            <a:endParaRPr lang="en-AU" sz="4800" dirty="0">
              <a:latin typeface="FSFFatBottom" panose="02000603000000000000" pitchFamily="2" charset="0"/>
              <a:ea typeface="FSFFatBottom" panose="02000603000000000000" pitchFamily="2" charset="0"/>
            </a:endParaRPr>
          </a:p>
        </p:txBody>
      </p:sp>
      <p:grpSp>
        <p:nvGrpSpPr>
          <p:cNvPr id="5" name="Group 4">
            <a:extLst>
              <a:ext uri="{FF2B5EF4-FFF2-40B4-BE49-F238E27FC236}">
                <a16:creationId xmlns:a16="http://schemas.microsoft.com/office/drawing/2014/main" id="{A0A7716C-2F1B-4EE6-8351-B4E423000A83}"/>
              </a:ext>
            </a:extLst>
          </p:cNvPr>
          <p:cNvGrpSpPr/>
          <p:nvPr/>
        </p:nvGrpSpPr>
        <p:grpSpPr>
          <a:xfrm>
            <a:off x="0" y="0"/>
            <a:ext cx="1676400" cy="6858000"/>
            <a:chOff x="0" y="0"/>
            <a:chExt cx="1676400" cy="6858000"/>
          </a:xfrm>
        </p:grpSpPr>
        <p:pic>
          <p:nvPicPr>
            <p:cNvPr id="6" name="Picture 5">
              <a:extLst>
                <a:ext uri="{FF2B5EF4-FFF2-40B4-BE49-F238E27FC236}">
                  <a16:creationId xmlns:a16="http://schemas.microsoft.com/office/drawing/2014/main" id="{4BA0051E-D29E-4A45-80FB-63CFEE0DA45F}"/>
                </a:ext>
              </a:extLst>
            </p:cNvPr>
            <p:cNvPicPr>
              <a:picLocks noChangeAspect="1"/>
            </p:cNvPicPr>
            <p:nvPr/>
          </p:nvPicPr>
          <p:blipFill rotWithShape="1">
            <a:blip r:embed="rId5">
              <a:extLst>
                <a:ext uri="{28A0092B-C50C-407E-A947-70E740481C1C}">
                  <a14:useLocalDpi xmlns:a14="http://schemas.microsoft.com/office/drawing/2010/main" val="0"/>
                </a:ext>
              </a:extLst>
            </a:blip>
            <a:srcRect r="55398"/>
            <a:stretch/>
          </p:blipFill>
          <p:spPr>
            <a:xfrm>
              <a:off x="0" y="0"/>
              <a:ext cx="1676400" cy="6858000"/>
            </a:xfrm>
            <a:prstGeom prst="rect">
              <a:avLst/>
            </a:prstGeom>
          </p:spPr>
        </p:pic>
        <p:sp>
          <p:nvSpPr>
            <p:cNvPr id="7" name="Rectangle 6">
              <a:extLst>
                <a:ext uri="{FF2B5EF4-FFF2-40B4-BE49-F238E27FC236}">
                  <a16:creationId xmlns:a16="http://schemas.microsoft.com/office/drawing/2014/main" id="{549142A5-A95E-4EA3-8D80-168489C579B4}"/>
                </a:ext>
              </a:extLst>
            </p:cNvPr>
            <p:cNvSpPr/>
            <p:nvPr/>
          </p:nvSpPr>
          <p:spPr>
            <a:xfrm>
              <a:off x="399874"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895AF197-CDA5-42B7-826B-30E2D85367F1}"/>
                </a:ext>
              </a:extLst>
            </p:cNvPr>
            <p:cNvSpPr/>
            <p:nvPr/>
          </p:nvSpPr>
          <p:spPr>
            <a:xfrm>
              <a:off x="1038137" y="0"/>
              <a:ext cx="13981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TextBox 12">
            <a:extLst>
              <a:ext uri="{FF2B5EF4-FFF2-40B4-BE49-F238E27FC236}">
                <a16:creationId xmlns:a16="http://schemas.microsoft.com/office/drawing/2014/main" id="{21726F3D-DB05-43AC-B6E0-8990F7781BFC}"/>
              </a:ext>
            </a:extLst>
          </p:cNvPr>
          <p:cNvSpPr txBox="1"/>
          <p:nvPr/>
        </p:nvSpPr>
        <p:spPr>
          <a:xfrm>
            <a:off x="3037840" y="5672404"/>
            <a:ext cx="2976880" cy="276999"/>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a:t>
            </a:r>
            <a:r>
              <a:rPr lang="en-AU" sz="1200" dirty="0">
                <a:latin typeface="FSFFatBottom" panose="02000603000000000000" pitchFamily="2" charset="0"/>
                <a:ea typeface="FSFFatBottom" panose="02000603000000000000" pitchFamily="2" charset="0"/>
                <a:hlinkClick r:id="rId6"/>
              </a:rPr>
              <a:t>Australian Wildlife</a:t>
            </a:r>
            <a:endParaRPr lang="en-AU" sz="1200" dirty="0">
              <a:latin typeface="FSFFatBottom" panose="02000603000000000000" pitchFamily="2" charset="0"/>
              <a:ea typeface="FSFFatBottom" panose="02000603000000000000" pitchFamily="2" charset="0"/>
            </a:endParaRPr>
          </a:p>
        </p:txBody>
      </p:sp>
      <p:sp>
        <p:nvSpPr>
          <p:cNvPr id="14" name="TextBox 13">
            <a:extLst>
              <a:ext uri="{FF2B5EF4-FFF2-40B4-BE49-F238E27FC236}">
                <a16:creationId xmlns:a16="http://schemas.microsoft.com/office/drawing/2014/main" id="{04302938-49D6-4EAE-85C9-36BDD3BD1443}"/>
              </a:ext>
            </a:extLst>
          </p:cNvPr>
          <p:cNvSpPr txBox="1"/>
          <p:nvPr/>
        </p:nvSpPr>
        <p:spPr>
          <a:xfrm rot="19621960">
            <a:off x="11390178" y="6414167"/>
            <a:ext cx="979714" cy="400110"/>
          </a:xfrm>
          <a:prstGeom prst="rect">
            <a:avLst/>
          </a:prstGeom>
          <a:noFill/>
        </p:spPr>
        <p:txBody>
          <a:bodyPr wrap="square" rtlCol="0">
            <a:spAutoFit/>
          </a:bodyPr>
          <a:lstStyle/>
          <a:p>
            <a:pPr algn="ctr"/>
            <a:r>
              <a:rPr lang="en-AU" sz="1000" dirty="0">
                <a:latin typeface="HelloWhimsy" panose="02000603000000000000" pitchFamily="2" charset="0"/>
                <a:ea typeface="HelloWhimsy" panose="02000603000000000000" pitchFamily="2" charset="0"/>
              </a:rPr>
              <a:t>Alice Vigors 2018</a:t>
            </a:r>
          </a:p>
        </p:txBody>
      </p:sp>
      <p:pic>
        <p:nvPicPr>
          <p:cNvPr id="12" name="Online Media 11" title="Central Australia: The Eighth Wonder with Ted Egan Preview">
            <a:hlinkClick r:id="" action="ppaction://media"/>
            <a:extLst>
              <a:ext uri="{FF2B5EF4-FFF2-40B4-BE49-F238E27FC236}">
                <a16:creationId xmlns:a16="http://schemas.microsoft.com/office/drawing/2014/main" id="{2A44ED05-E2C6-48D3-AC22-D2DECC6B1131}"/>
              </a:ext>
            </a:extLst>
          </p:cNvPr>
          <p:cNvPicPr>
            <a:picLocks noGrp="1" noRot="1" noChangeAspect="1"/>
          </p:cNvPicPr>
          <p:nvPr>
            <p:ph sz="half" idx="2"/>
            <a:videoFile r:link="rId1"/>
          </p:nvPr>
        </p:nvPicPr>
        <p:blipFill>
          <a:blip r:embed="rId7"/>
          <a:stretch>
            <a:fillRect/>
          </a:stretch>
        </p:blipFill>
        <p:spPr>
          <a:xfrm>
            <a:off x="7056120" y="1419676"/>
            <a:ext cx="5003800" cy="4097204"/>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11" name="Online Media 10" title="Australian Wildlife">
            <a:hlinkClick r:id="" action="ppaction://media"/>
            <a:extLst>
              <a:ext uri="{FF2B5EF4-FFF2-40B4-BE49-F238E27FC236}">
                <a16:creationId xmlns:a16="http://schemas.microsoft.com/office/drawing/2014/main" id="{BA5F0056-D4EE-4656-A1CE-B64755110F65}"/>
              </a:ext>
            </a:extLst>
          </p:cNvPr>
          <p:cNvPicPr>
            <a:picLocks noGrp="1" noRot="1" noChangeAspect="1"/>
          </p:cNvPicPr>
          <p:nvPr>
            <p:ph sz="half" idx="1"/>
            <a:videoFile r:link="rId2"/>
          </p:nvPr>
        </p:nvPicPr>
        <p:blipFill>
          <a:blip r:embed="rId8"/>
          <a:stretch>
            <a:fillRect/>
          </a:stretch>
        </p:blipFill>
        <p:spPr>
          <a:xfrm>
            <a:off x="1864360" y="1416368"/>
            <a:ext cx="5003800" cy="4100512"/>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21" name="TextBox 20">
            <a:extLst>
              <a:ext uri="{FF2B5EF4-FFF2-40B4-BE49-F238E27FC236}">
                <a16:creationId xmlns:a16="http://schemas.microsoft.com/office/drawing/2014/main" id="{FB272448-BBBD-4141-AEEC-B27D6AE7D085}"/>
              </a:ext>
            </a:extLst>
          </p:cNvPr>
          <p:cNvSpPr txBox="1"/>
          <p:nvPr/>
        </p:nvSpPr>
        <p:spPr>
          <a:xfrm>
            <a:off x="7935683" y="5672404"/>
            <a:ext cx="2976880" cy="461665"/>
          </a:xfrm>
          <a:prstGeom prst="rect">
            <a:avLst/>
          </a:prstGeom>
          <a:noFill/>
        </p:spPr>
        <p:txBody>
          <a:bodyPr wrap="square" rtlCol="0">
            <a:spAutoFit/>
          </a:bodyPr>
          <a:lstStyle/>
          <a:p>
            <a:r>
              <a:rPr lang="en-AU" sz="1200" dirty="0">
                <a:latin typeface="FSFFatBottom" panose="02000603000000000000" pitchFamily="2" charset="0"/>
                <a:ea typeface="FSFFatBottom" panose="02000603000000000000" pitchFamily="2" charset="0"/>
              </a:rPr>
              <a:t>Source: </a:t>
            </a:r>
            <a:r>
              <a:rPr lang="en-AU" sz="1200" dirty="0">
                <a:latin typeface="FSFFatBottom" panose="02000603000000000000" pitchFamily="2" charset="0"/>
                <a:ea typeface="FSFFatBottom" panose="02000603000000000000" pitchFamily="2" charset="0"/>
                <a:hlinkClick r:id="rId9"/>
              </a:rPr>
              <a:t>Ted Egan</a:t>
            </a:r>
            <a:r>
              <a:rPr lang="en-AU" sz="1200" dirty="0">
                <a:latin typeface="FSFFatBottom" panose="02000603000000000000" pitchFamily="2" charset="0"/>
                <a:ea typeface="FSFFatBottom" panose="02000603000000000000" pitchFamily="2" charset="0"/>
              </a:rPr>
              <a:t> Central Australia – The 8</a:t>
            </a:r>
            <a:r>
              <a:rPr lang="en-AU" sz="1200" baseline="30000" dirty="0">
                <a:latin typeface="FSFFatBottom" panose="02000603000000000000" pitchFamily="2" charset="0"/>
                <a:ea typeface="FSFFatBottom" panose="02000603000000000000" pitchFamily="2" charset="0"/>
              </a:rPr>
              <a:t>th</a:t>
            </a:r>
            <a:r>
              <a:rPr lang="en-AU" sz="1200" dirty="0">
                <a:latin typeface="FSFFatBottom" panose="02000603000000000000" pitchFamily="2" charset="0"/>
                <a:ea typeface="FSFFatBottom" panose="02000603000000000000" pitchFamily="2" charset="0"/>
              </a:rPr>
              <a:t> Wonder</a:t>
            </a:r>
          </a:p>
        </p:txBody>
      </p:sp>
    </p:spTree>
    <p:extLst>
      <p:ext uri="{BB962C8B-B14F-4D97-AF65-F5344CB8AC3E}">
        <p14:creationId xmlns:p14="http://schemas.microsoft.com/office/powerpoint/2010/main" val="458778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TotalTime>
  <Words>7872</Words>
  <Application>Microsoft Office PowerPoint</Application>
  <PresentationFormat>Widescreen</PresentationFormat>
  <Paragraphs>898</Paragraphs>
  <Slides>45</Slides>
  <Notes>39</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Calibri</vt:lpstr>
      <vt:lpstr>HelloFirstieBig</vt:lpstr>
      <vt:lpstr>Calibri Light</vt:lpstr>
      <vt:lpstr>HelloWhimsy</vt:lpstr>
      <vt:lpstr>Wingdings</vt:lpstr>
      <vt:lpstr>HelloBrownieBadge</vt:lpstr>
      <vt:lpstr>AR DELANEY</vt:lpstr>
      <vt:lpstr>DP Ohlala</vt:lpstr>
      <vt:lpstr>FSFFatBottom</vt:lpstr>
      <vt:lpstr>Arial</vt:lpstr>
      <vt:lpstr>Office Theme</vt:lpstr>
      <vt:lpstr>Living  World</vt:lpstr>
      <vt:lpstr>Unit Overview</vt:lpstr>
      <vt:lpstr>Content &amp; Skills Focus</vt:lpstr>
      <vt:lpstr>Essential Inquiry Questions</vt:lpstr>
      <vt:lpstr>Tuning In  to the inquiry</vt:lpstr>
      <vt:lpstr>My Country – Dorothea Mackellar</vt:lpstr>
      <vt:lpstr>My Country – Dorothea Mackellar</vt:lpstr>
      <vt:lpstr>Margaret Preston</vt:lpstr>
      <vt:lpstr>Marvellous Australia</vt:lpstr>
      <vt:lpstr>PowerPoint Presentation</vt:lpstr>
      <vt:lpstr>PowerPoint Presentation</vt:lpstr>
      <vt:lpstr>Shared Inquiry Teaching &amp; Learning Sequence</vt:lpstr>
      <vt:lpstr>How do the structural and behavioural features of living things support survival?</vt:lpstr>
      <vt:lpstr>How do physical conditions affect the survival of living things?</vt:lpstr>
      <vt:lpstr>Categorising Plants</vt:lpstr>
      <vt:lpstr>Key Terms</vt:lpstr>
      <vt:lpstr>VIDEO: Animal Adaptations</vt:lpstr>
      <vt:lpstr>VIDEO: Adaptations In Action</vt:lpstr>
      <vt:lpstr>PowerPoint Presentation</vt:lpstr>
      <vt:lpstr>PowerPoint Presentation</vt:lpstr>
      <vt:lpstr>VIDEO: Meet Spiky, Thorny, Carnivorous Plants</vt:lpstr>
      <vt:lpstr>VIDEO: Plant Leaves</vt:lpstr>
      <vt:lpstr>VIDEO: Meet Spiky, Thorny, Carnivorous Plants</vt:lpstr>
      <vt:lpstr>PowerPoint Presentation</vt:lpstr>
      <vt:lpstr>Key Terms</vt:lpstr>
      <vt:lpstr>Investigation I</vt:lpstr>
      <vt:lpstr>Investigation I</vt:lpstr>
      <vt:lpstr>Investigation I</vt:lpstr>
      <vt:lpstr>Investigation I</vt:lpstr>
      <vt:lpstr>TEXT: The Story of Rosy Dock</vt:lpstr>
      <vt:lpstr>Investigation II</vt:lpstr>
      <vt:lpstr>Investigation II</vt:lpstr>
      <vt:lpstr>Investigation II</vt:lpstr>
      <vt:lpstr>Investigation II</vt:lpstr>
      <vt:lpstr>PowerPoint Presentation</vt:lpstr>
      <vt:lpstr>Research Task</vt:lpstr>
      <vt:lpstr>Generate, Sort, Connect, Elaborate</vt:lpstr>
      <vt:lpstr>Tuggerah Lakes Estuary</vt:lpstr>
      <vt:lpstr>Beak Investigation</vt:lpstr>
      <vt:lpstr>Beak Investigation</vt:lpstr>
      <vt:lpstr>Beak Investigation</vt:lpstr>
      <vt:lpstr>Design and Produce Task</vt:lpstr>
      <vt:lpstr>Design and Produce Task</vt:lpstr>
      <vt:lpstr>Design and Produce Task</vt:lpstr>
      <vt:lpstr>Thankyou for using this powerpoint to support student learning.   Share examples at thinkingpathways@gmail.com   Visit the website: https://thinkingpathwayz.weebly.com/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World</dc:title>
  <dc:creator>Alice Vigors</dc:creator>
  <cp:lastModifiedBy>Alice Vigors</cp:lastModifiedBy>
  <cp:revision>23</cp:revision>
  <dcterms:created xsi:type="dcterms:W3CDTF">2018-12-23T10:24:27Z</dcterms:created>
  <dcterms:modified xsi:type="dcterms:W3CDTF">2019-01-06T09:54:26Z</dcterms:modified>
</cp:coreProperties>
</file>