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4"/>
  </p:sldMasterIdLst>
  <p:notesMasterIdLst>
    <p:notesMasterId r:id="rId20"/>
  </p:notesMasterIdLst>
  <p:handoutMasterIdLst>
    <p:handoutMasterId r:id="rId21"/>
  </p:handoutMasterIdLst>
  <p:sldIdLst>
    <p:sldId id="265" r:id="rId5"/>
    <p:sldId id="266" r:id="rId6"/>
    <p:sldId id="267" r:id="rId7"/>
    <p:sldId id="268" r:id="rId8"/>
    <p:sldId id="269" r:id="rId9"/>
    <p:sldId id="270" r:id="rId10"/>
    <p:sldId id="272" r:id="rId11"/>
    <p:sldId id="271" r:id="rId12"/>
    <p:sldId id="273" r:id="rId13"/>
    <p:sldId id="274" r:id="rId14"/>
    <p:sldId id="275" r:id="rId15"/>
    <p:sldId id="276" r:id="rId16"/>
    <p:sldId id="277" r:id="rId17"/>
    <p:sldId id="278" r:id="rId18"/>
    <p:sldId id="279" r:id="rId19"/>
  </p:sldIdLst>
  <p:sldSz cx="12192000" cy="6858000"/>
  <p:notesSz cx="6858000" cy="9144000"/>
  <p:embeddedFontLst>
    <p:embeddedFont>
      <p:font typeface="FSFFatBottom" panose="02000603000000000000" pitchFamily="2" charset="0"/>
      <p:regular r:id="rId22"/>
    </p:embeddedFont>
    <p:embeddedFont>
      <p:font typeface="Calibri" panose="020F0502020204030204" pitchFamily="34" charset="0"/>
      <p:regular r:id="rId23"/>
      <p:bold r:id="rId24"/>
      <p:italic r:id="rId25"/>
      <p:boldItalic r:id="rId26"/>
    </p:embeddedFont>
    <p:embeddedFont>
      <p:font typeface="HelloWhimsy" panose="02000603000000000000" pitchFamily="2" charset="0"/>
      <p:regular r:id="rId27"/>
    </p:embeddedFont>
    <p:embeddedFont>
      <p:font typeface="Cambria" panose="02040503050406030204" pitchFamily="18" charset="0"/>
      <p:regular r:id="rId28"/>
      <p:bold r:id="rId29"/>
      <p:italic r:id="rId30"/>
      <p:boldItalic r:id="rId31"/>
    </p:embeddedFont>
    <p:embeddedFont>
      <p:font typeface="HelloFickleJuice" panose="02000603000000000000"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525" autoAdjust="0"/>
  </p:normalViewPr>
  <p:slideViewPr>
    <p:cSldViewPr snapToGrid="0" showGuides="1">
      <p:cViewPr varScale="1">
        <p:scale>
          <a:sx n="101" d="100"/>
          <a:sy n="101" d="100"/>
        </p:scale>
        <p:origin x="93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3/5/2018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rich.maths.org/public/leg.php?group_id=13&amp;code=142#resul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rich.maths.org/public/leg.php?group_id=13&amp;code=142#resul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sng" kern="1200" dirty="0">
                <a:solidFill>
                  <a:schemeClr val="tx1"/>
                </a:solidFill>
                <a:effectLst/>
                <a:latin typeface="+mn-lt"/>
                <a:ea typeface="+mn-ea"/>
                <a:cs typeface="+mn-cs"/>
              </a:rPr>
              <a:t>Indicators:</a:t>
            </a:r>
          </a:p>
          <a:p>
            <a:pPr marL="171450" indent="-171450">
              <a:buFont typeface="Wingdings" panose="05000000000000000000" pitchFamily="2" charset="2"/>
              <a:buChar char="q"/>
            </a:pPr>
            <a:r>
              <a:rPr lang="en-AU" sz="1200" kern="1200" dirty="0">
                <a:solidFill>
                  <a:schemeClr val="tx1"/>
                </a:solidFill>
                <a:effectLst/>
                <a:latin typeface="+mn-lt"/>
                <a:ea typeface="+mn-ea"/>
                <a:cs typeface="+mn-cs"/>
              </a:rPr>
              <a:t>complete a table of values for number patterns involving one operation (including patterns that decrease) </a:t>
            </a:r>
          </a:p>
          <a:p>
            <a:pPr marL="171450" lvl="0" indent="-171450">
              <a:buFont typeface="Wingdings" panose="05000000000000000000" pitchFamily="2" charset="2"/>
              <a:buChar char="q"/>
            </a:pPr>
            <a:r>
              <a:rPr lang="en-AU" sz="1200" kern="1200" dirty="0">
                <a:solidFill>
                  <a:schemeClr val="tx1"/>
                </a:solidFill>
                <a:effectLst/>
                <a:latin typeface="+mn-lt"/>
                <a:ea typeface="+mn-ea"/>
                <a:cs typeface="+mn-cs"/>
              </a:rPr>
              <a:t>recognise that the number plane (Cartesian plane) is a visual way of describing location on a grid</a:t>
            </a:r>
          </a:p>
          <a:p>
            <a:pPr marL="171450" lvl="0" indent="-171450">
              <a:buFont typeface="Wingdings" panose="05000000000000000000" pitchFamily="2" charset="2"/>
              <a:buChar char="q"/>
            </a:pPr>
            <a:r>
              <a:rPr lang="en-AU" sz="1200" kern="1200" dirty="0">
                <a:solidFill>
                  <a:schemeClr val="tx1"/>
                </a:solidFill>
                <a:effectLst/>
                <a:latin typeface="+mn-lt"/>
                <a:ea typeface="+mn-ea"/>
                <a:cs typeface="+mn-cs"/>
              </a:rPr>
              <a:t>recognise that the number plane consists of a horizontal axis (</a:t>
            </a:r>
            <a:r>
              <a:rPr lang="en-AU" sz="1200" i="1" kern="1200" dirty="0">
                <a:solidFill>
                  <a:schemeClr val="tx1"/>
                </a:solidFill>
                <a:effectLst/>
                <a:latin typeface="+mn-lt"/>
                <a:ea typeface="+mn-ea"/>
                <a:cs typeface="+mn-cs"/>
              </a:rPr>
              <a:t>x-</a:t>
            </a:r>
            <a:r>
              <a:rPr lang="en-AU" sz="1200" kern="1200" dirty="0">
                <a:solidFill>
                  <a:schemeClr val="tx1"/>
                </a:solidFill>
                <a:effectLst/>
                <a:latin typeface="+mn-lt"/>
                <a:ea typeface="+mn-ea"/>
                <a:cs typeface="+mn-cs"/>
              </a:rPr>
              <a:t>axis) and a vertical axis (</a:t>
            </a:r>
            <a:r>
              <a:rPr lang="en-AU" sz="1200" i="1" kern="1200" dirty="0">
                <a:solidFill>
                  <a:schemeClr val="tx1"/>
                </a:solidFill>
                <a:effectLst/>
                <a:latin typeface="+mn-lt"/>
                <a:ea typeface="+mn-ea"/>
                <a:cs typeface="+mn-cs"/>
              </a:rPr>
              <a:t>y-</a:t>
            </a:r>
            <a:r>
              <a:rPr lang="en-AU" sz="1200" kern="1200" dirty="0">
                <a:solidFill>
                  <a:schemeClr val="tx1"/>
                </a:solidFill>
                <a:effectLst/>
                <a:latin typeface="+mn-lt"/>
                <a:ea typeface="+mn-ea"/>
                <a:cs typeface="+mn-cs"/>
              </a:rPr>
              <a:t>axis), creating four quadrants </a:t>
            </a:r>
          </a:p>
          <a:p>
            <a:pPr marL="628650" lvl="1" indent="-171450">
              <a:buFont typeface="Wingdings" panose="05000000000000000000" pitchFamily="2" charset="2"/>
              <a:buChar char="q"/>
            </a:pPr>
            <a:r>
              <a:rPr lang="en-AU" sz="1200" kern="1200" dirty="0">
                <a:solidFill>
                  <a:schemeClr val="tx1"/>
                </a:solidFill>
                <a:effectLst/>
                <a:latin typeface="+mn-lt"/>
                <a:ea typeface="+mn-ea"/>
                <a:cs typeface="+mn-cs"/>
              </a:rPr>
              <a:t>recognise that the horizontal axis and the vertical axis meet at right angles (Reasoning)</a:t>
            </a:r>
          </a:p>
          <a:p>
            <a:pPr marL="171450" lvl="0" indent="-171450">
              <a:buFont typeface="Wingdings" panose="05000000000000000000" pitchFamily="2" charset="2"/>
              <a:buChar char="q"/>
            </a:pPr>
            <a:r>
              <a:rPr lang="en-AU" sz="1200" kern="1200" dirty="0">
                <a:solidFill>
                  <a:schemeClr val="tx1"/>
                </a:solidFill>
                <a:effectLst/>
                <a:latin typeface="+mn-lt"/>
                <a:ea typeface="+mn-ea"/>
                <a:cs typeface="+mn-cs"/>
              </a:rPr>
              <a:t>identify the point of intersection of the two axes as the origin, having coordinates (0, 0)  </a:t>
            </a:r>
          </a:p>
          <a:p>
            <a:pPr marL="171450" lvl="0" indent="-171450">
              <a:buFont typeface="Wingdings" panose="05000000000000000000" pitchFamily="2" charset="2"/>
              <a:buChar char="q"/>
            </a:pPr>
            <a:r>
              <a:rPr lang="en-AU" sz="1200" kern="1200" dirty="0">
                <a:solidFill>
                  <a:schemeClr val="tx1"/>
                </a:solidFill>
                <a:effectLst/>
                <a:latin typeface="+mn-lt"/>
                <a:ea typeface="+mn-ea"/>
                <a:cs typeface="+mn-cs"/>
              </a:rPr>
              <a:t>plot and label points, given coordinates, in all four quadrants of the number plane </a:t>
            </a:r>
          </a:p>
          <a:p>
            <a:pPr marL="628650" lvl="1" indent="-171450">
              <a:buFont typeface="Wingdings" panose="05000000000000000000" pitchFamily="2" charset="2"/>
              <a:buChar char="q"/>
            </a:pPr>
            <a:r>
              <a:rPr lang="en-AU" sz="1200" kern="1200" dirty="0">
                <a:solidFill>
                  <a:schemeClr val="tx1"/>
                </a:solidFill>
                <a:effectLst/>
                <a:latin typeface="+mn-lt"/>
                <a:ea typeface="+mn-ea"/>
                <a:cs typeface="+mn-cs"/>
              </a:rPr>
              <a:t>plot a sequence of coordinates to create a picture (Communicating)  </a:t>
            </a:r>
          </a:p>
          <a:p>
            <a:pPr marL="171450" lvl="0" indent="-171450">
              <a:buFont typeface="Wingdings" panose="05000000000000000000" pitchFamily="2" charset="2"/>
              <a:buChar char="q"/>
            </a:pPr>
            <a:r>
              <a:rPr lang="en-AU" sz="1200" kern="1200" dirty="0">
                <a:solidFill>
                  <a:schemeClr val="tx1"/>
                </a:solidFill>
                <a:effectLst/>
                <a:latin typeface="+mn-lt"/>
                <a:ea typeface="+mn-ea"/>
                <a:cs typeface="+mn-cs"/>
              </a:rPr>
              <a:t>identify and record the coordinates of given points in all four quadrants of the number plane</a:t>
            </a:r>
          </a:p>
          <a:p>
            <a:pPr marL="628650" lvl="1" indent="-171450">
              <a:buFont typeface="Wingdings" panose="05000000000000000000" pitchFamily="2" charset="2"/>
              <a:buChar char="q"/>
            </a:pPr>
            <a:r>
              <a:rPr lang="en-AU" sz="1200" kern="1200" dirty="0">
                <a:solidFill>
                  <a:schemeClr val="tx1"/>
                </a:solidFill>
                <a:effectLst/>
                <a:latin typeface="+mn-lt"/>
                <a:ea typeface="+mn-ea"/>
                <a:cs typeface="+mn-cs"/>
              </a:rPr>
              <a:t>recognise that the order of coordinates is important when locating points on the number plane,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(2, 3) is a location different from (3, 2) (Communicating)</a:t>
            </a:r>
          </a:p>
          <a:p>
            <a:pPr marL="171450" indent="-171450">
              <a:buFont typeface="Wingdings" panose="05000000000000000000" pitchFamily="2" charset="2"/>
              <a:buChar char="q"/>
            </a:pPr>
            <a:endParaRPr lang="en-AU" dirty="0"/>
          </a:p>
        </p:txBody>
      </p:sp>
      <p:sp>
        <p:nvSpPr>
          <p:cNvPr id="4" name="Slide Number Placeholder 3"/>
          <p:cNvSpPr>
            <a:spLocks noGrp="1"/>
          </p:cNvSpPr>
          <p:nvPr>
            <p:ph type="sldNum" sz="quarter" idx="10"/>
          </p:nvPr>
        </p:nvSpPr>
        <p:spPr/>
        <p:txBody>
          <a:bodyPr/>
          <a:lstStyle/>
          <a:p>
            <a:fld id="{810E1E9A-E921-4174-A0FC-51868D7AC568}" type="slidenum">
              <a:rPr lang="en-US" smtClean="0"/>
              <a:t>2</a:t>
            </a:fld>
            <a:endParaRPr lang="en-US"/>
          </a:p>
        </p:txBody>
      </p:sp>
    </p:spTree>
    <p:extLst>
      <p:ext uri="{BB962C8B-B14F-4D97-AF65-F5344CB8AC3E}">
        <p14:creationId xmlns:p14="http://schemas.microsoft.com/office/powerpoint/2010/main" val="170631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 Place the 9 picture cards randomly over the four quadrants of the large class cartesian plane. In pairs, students are given clues to locate and identify the ordered pairs for each picture card. </a:t>
            </a:r>
          </a:p>
          <a:p>
            <a:endParaRPr lang="en-AU" dirty="0"/>
          </a:p>
        </p:txBody>
      </p:sp>
      <p:sp>
        <p:nvSpPr>
          <p:cNvPr id="4" name="Slide Number Placeholder 3"/>
          <p:cNvSpPr>
            <a:spLocks noGrp="1"/>
          </p:cNvSpPr>
          <p:nvPr>
            <p:ph type="sldNum" sz="quarter" idx="10"/>
          </p:nvPr>
        </p:nvSpPr>
        <p:spPr/>
        <p:txBody>
          <a:bodyPr/>
          <a:lstStyle/>
          <a:p>
            <a:fld id="{810E1E9A-E921-4174-A0FC-51868D7AC568}" type="slidenum">
              <a:rPr lang="en-US" smtClean="0"/>
              <a:t>4</a:t>
            </a:fld>
            <a:endParaRPr lang="en-US"/>
          </a:p>
        </p:txBody>
      </p:sp>
    </p:spTree>
    <p:extLst>
      <p:ext uri="{BB962C8B-B14F-4D97-AF65-F5344CB8AC3E}">
        <p14:creationId xmlns:p14="http://schemas.microsoft.com/office/powerpoint/2010/main" val="283272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Battleship game: Students record and graph ordered pairs to identify the position of their ships. Students use both visual and verbal recognition of ordered pairs on the coordinate plane to attempt to sink their partners battleships.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Extension:</a:t>
            </a:r>
            <a:r>
              <a:rPr lang="en-AU" sz="1200" kern="1200" dirty="0">
                <a:solidFill>
                  <a:schemeClr val="tx1"/>
                </a:solidFill>
                <a:effectLst/>
                <a:latin typeface="+mn-lt"/>
                <a:ea typeface="+mn-ea"/>
                <a:cs typeface="+mn-cs"/>
              </a:rPr>
              <a:t>  The Mystery of the contaminated chocolate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Exit ticket: What challenged my thinking… What questions do I still have?</a:t>
            </a:r>
          </a:p>
          <a:p>
            <a:endParaRPr lang="en-AU" dirty="0"/>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a:p>
        </p:txBody>
      </p:sp>
    </p:spTree>
    <p:extLst>
      <p:ext uri="{BB962C8B-B14F-4D97-AF65-F5344CB8AC3E}">
        <p14:creationId xmlns:p14="http://schemas.microsoft.com/office/powerpoint/2010/main" val="227920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AU" sz="1200" kern="1200" dirty="0">
                <a:solidFill>
                  <a:schemeClr val="tx1"/>
                </a:solidFill>
                <a:effectLst/>
                <a:latin typeface="+mn-lt"/>
                <a:ea typeface="+mn-ea"/>
                <a:cs typeface="+mn-cs"/>
              </a:rPr>
              <a:t>How will I know which quadrant to work in?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AU" sz="1200" kern="1200" dirty="0">
                <a:solidFill>
                  <a:schemeClr val="tx1"/>
                </a:solidFill>
                <a:effectLst/>
                <a:latin typeface="+mn-lt"/>
                <a:ea typeface="+mn-ea"/>
                <a:cs typeface="+mn-cs"/>
              </a:rPr>
              <a:t>What should I label my axes? Do they relate to specific data?</a:t>
            </a:r>
          </a:p>
          <a:p>
            <a:endParaRPr lang="en-AU"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a:p>
        </p:txBody>
      </p:sp>
    </p:spTree>
    <p:extLst>
      <p:ext uri="{BB962C8B-B14F-4D97-AF65-F5344CB8AC3E}">
        <p14:creationId xmlns:p14="http://schemas.microsoft.com/office/powerpoint/2010/main" val="102210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Place the coordinate cards around the room. Pairs locate and label each set of points on the coordinate plane (using the corresponding colour). Pairs compare and contrast the order pairs in each set and describe the points on the plane </a:t>
            </a: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 a. </a:t>
            </a:r>
            <a:r>
              <a:rPr lang="en-AU" sz="1200" b="1" kern="1200" dirty="0">
                <a:solidFill>
                  <a:schemeClr val="tx1"/>
                </a:solidFill>
                <a:effectLst/>
                <a:latin typeface="+mn-lt"/>
                <a:ea typeface="+mn-ea"/>
                <a:cs typeface="+mn-cs"/>
              </a:rPr>
              <a:t>-2,7</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-2,4</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-2,9</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-2,-5</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-2,0.8, -1.5,2</a:t>
            </a:r>
            <a:r>
              <a:rPr lang="en-AU" sz="1200" kern="1200" dirty="0">
                <a:solidFill>
                  <a:schemeClr val="tx1"/>
                </a:solidFill>
                <a:effectLst/>
                <a:latin typeface="+mn-lt"/>
                <a:ea typeface="+mn-ea"/>
                <a:cs typeface="+mn-cs"/>
              </a:rPr>
              <a:t> b. </a:t>
            </a:r>
            <a:r>
              <a:rPr lang="en-AU" sz="1200" b="1" kern="1200" dirty="0">
                <a:solidFill>
                  <a:schemeClr val="tx1"/>
                </a:solidFill>
                <a:effectLst/>
                <a:latin typeface="+mn-lt"/>
                <a:ea typeface="+mn-ea"/>
                <a:cs typeface="+mn-cs"/>
              </a:rPr>
              <a:t>-11,9</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-6,4</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-4,2</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3,-1</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6,-3</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0,0</a:t>
            </a:r>
            <a:r>
              <a:rPr lang="en-AU" sz="1200" kern="1200" dirty="0">
                <a:solidFill>
                  <a:schemeClr val="tx1"/>
                </a:solidFill>
                <a:effectLst/>
                <a:latin typeface="+mn-lt"/>
                <a:ea typeface="+mn-ea"/>
                <a:cs typeface="+mn-cs"/>
              </a:rPr>
              <a:t> and c. </a:t>
            </a:r>
            <a:r>
              <a:rPr lang="en-AU" sz="1200" b="1" kern="1200" dirty="0">
                <a:solidFill>
                  <a:schemeClr val="tx1"/>
                </a:solidFill>
                <a:effectLst/>
                <a:latin typeface="+mn-lt"/>
                <a:ea typeface="+mn-ea"/>
                <a:cs typeface="+mn-cs"/>
              </a:rPr>
              <a:t>-9,-8</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7,-8</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0,-10</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12,-8</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-5,-8</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-3, -6</a:t>
            </a:r>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rPr>
              <a:t>Extension:</a:t>
            </a:r>
            <a:r>
              <a:rPr lang="en-AU" sz="1200" kern="1200" dirty="0">
                <a:solidFill>
                  <a:schemeClr val="tx1"/>
                </a:solidFill>
                <a:effectLst/>
                <a:latin typeface="+mn-lt"/>
                <a:ea typeface="+mn-ea"/>
                <a:cs typeface="+mn-cs"/>
              </a:rPr>
              <a:t>  The Mystery of the contaminated chocolate</a:t>
            </a:r>
          </a:p>
          <a:p>
            <a:endParaRPr lang="en-AU" dirty="0"/>
          </a:p>
        </p:txBody>
      </p:sp>
      <p:sp>
        <p:nvSpPr>
          <p:cNvPr id="4" name="Slide Number Placeholder 3"/>
          <p:cNvSpPr>
            <a:spLocks noGrp="1"/>
          </p:cNvSpPr>
          <p:nvPr>
            <p:ph type="sldNum" sz="quarter" idx="10"/>
          </p:nvPr>
        </p:nvSpPr>
        <p:spPr/>
        <p:txBody>
          <a:bodyPr/>
          <a:lstStyle/>
          <a:p>
            <a:fld id="{810E1E9A-E921-4174-A0FC-51868D7AC568}" type="slidenum">
              <a:rPr lang="en-US" smtClean="0"/>
              <a:t>8</a:t>
            </a:fld>
            <a:endParaRPr lang="en-US"/>
          </a:p>
        </p:txBody>
      </p:sp>
    </p:spTree>
    <p:extLst>
      <p:ext uri="{BB962C8B-B14F-4D97-AF65-F5344CB8AC3E}">
        <p14:creationId xmlns:p14="http://schemas.microsoft.com/office/powerpoint/2010/main" val="234256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Sally goes for a walk every afternoon with Kate. Kate walks an extra 1km each way to meet Sally at her house before they go for a walk. Use the formula </a:t>
            </a:r>
            <a:r>
              <a:rPr lang="en-AU" sz="1200" b="1" i="1" kern="1200" dirty="0">
                <a:solidFill>
                  <a:schemeClr val="tx1"/>
                </a:solidFill>
                <a:effectLst/>
                <a:latin typeface="+mn-lt"/>
                <a:ea typeface="+mn-ea"/>
                <a:cs typeface="+mn-cs"/>
              </a:rPr>
              <a:t>y = x + 2</a:t>
            </a:r>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to help create a function table to show how much further Kate (</a:t>
            </a:r>
            <a:r>
              <a:rPr lang="en-AU" sz="1200" i="1" kern="1200" dirty="0">
                <a:solidFill>
                  <a:schemeClr val="tx1"/>
                </a:solidFill>
                <a:effectLst/>
                <a:latin typeface="+mn-lt"/>
                <a:ea typeface="+mn-ea"/>
                <a:cs typeface="+mn-cs"/>
              </a:rPr>
              <a:t>y)</a:t>
            </a:r>
            <a:r>
              <a:rPr lang="en-AU" sz="1200" kern="1200" dirty="0">
                <a:solidFill>
                  <a:schemeClr val="tx1"/>
                </a:solidFill>
                <a:effectLst/>
                <a:latin typeface="+mn-lt"/>
                <a:ea typeface="+mn-ea"/>
                <a:cs typeface="+mn-cs"/>
              </a:rPr>
              <a:t> walks than Sally (</a:t>
            </a:r>
            <a:r>
              <a:rPr lang="en-AU" sz="1200" i="1" kern="1200" dirty="0">
                <a:solidFill>
                  <a:schemeClr val="tx1"/>
                </a:solidFill>
                <a:effectLst/>
                <a:latin typeface="+mn-lt"/>
                <a:ea typeface="+mn-ea"/>
                <a:cs typeface="+mn-cs"/>
              </a:rPr>
              <a:t>x</a:t>
            </a:r>
            <a:r>
              <a:rPr lang="en-AU" sz="1200"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 4, 2, 6, 9, 3. Write the ordered pairs, and graph the data on the coordinate plane. What would the data look like if Sally met Kate at her place instead?</a:t>
            </a:r>
            <a:endParaRPr lang="en-AU" dirty="0"/>
          </a:p>
        </p:txBody>
      </p:sp>
      <p:sp>
        <p:nvSpPr>
          <p:cNvPr id="4" name="Slide Number Placeholder 3"/>
          <p:cNvSpPr>
            <a:spLocks noGrp="1"/>
          </p:cNvSpPr>
          <p:nvPr>
            <p:ph type="sldNum" sz="quarter" idx="10"/>
          </p:nvPr>
        </p:nvSpPr>
        <p:spPr/>
        <p:txBody>
          <a:bodyPr/>
          <a:lstStyle/>
          <a:p>
            <a:fld id="{810E1E9A-E921-4174-A0FC-51868D7AC568}" type="slidenum">
              <a:rPr lang="en-US" smtClean="0"/>
              <a:t>10</a:t>
            </a:fld>
            <a:endParaRPr lang="en-US"/>
          </a:p>
        </p:txBody>
      </p:sp>
    </p:spTree>
    <p:extLst>
      <p:ext uri="{BB962C8B-B14F-4D97-AF65-F5344CB8AC3E}">
        <p14:creationId xmlns:p14="http://schemas.microsoft.com/office/powerpoint/2010/main" val="321152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r>
              <a:rPr lang="en-AU" sz="1200" kern="1200" dirty="0">
                <a:solidFill>
                  <a:schemeClr val="tx1"/>
                </a:solidFill>
                <a:effectLst/>
                <a:latin typeface="+mn-lt"/>
                <a:ea typeface="+mn-ea"/>
                <a:cs typeface="+mn-cs"/>
              </a:rPr>
              <a:t>There is a $25 annual fee for membership at the gym. It also costs $5 per visit. Create a function table to show the cost of </a:t>
            </a:r>
            <a:r>
              <a:rPr lang="en-AU" sz="1200" i="1" kern="1200" dirty="0">
                <a:solidFill>
                  <a:schemeClr val="tx1"/>
                </a:solidFill>
                <a:effectLst/>
                <a:latin typeface="+mn-lt"/>
                <a:ea typeface="+mn-ea"/>
                <a:cs typeface="+mn-cs"/>
              </a:rPr>
              <a:t>x</a:t>
            </a:r>
            <a:r>
              <a:rPr lang="en-AU" sz="1200" kern="1200" dirty="0">
                <a:solidFill>
                  <a:schemeClr val="tx1"/>
                </a:solidFill>
                <a:effectLst/>
                <a:latin typeface="+mn-lt"/>
                <a:ea typeface="+mn-ea"/>
                <a:cs typeface="+mn-cs"/>
              </a:rPr>
              <a:t> visits to the gym (Formula: </a:t>
            </a:r>
            <a:r>
              <a:rPr lang="en-AU" sz="1200" i="1" kern="1200" dirty="0">
                <a:solidFill>
                  <a:schemeClr val="tx1"/>
                </a:solidFill>
                <a:effectLst/>
                <a:latin typeface="+mn-lt"/>
                <a:ea typeface="+mn-ea"/>
                <a:cs typeface="+mn-cs"/>
              </a:rPr>
              <a:t>y </a:t>
            </a:r>
            <a:r>
              <a:rPr lang="en-AU" sz="1200" kern="1200" dirty="0">
                <a:solidFill>
                  <a:schemeClr val="tx1"/>
                </a:solidFill>
                <a:effectLst/>
                <a:latin typeface="+mn-lt"/>
                <a:ea typeface="+mn-ea"/>
                <a:cs typeface="+mn-cs"/>
              </a:rPr>
              <a:t>= 25 + 5</a:t>
            </a:r>
            <a:r>
              <a:rPr lang="en-AU" sz="1200" i="1" kern="1200" dirty="0">
                <a:solidFill>
                  <a:schemeClr val="tx1"/>
                </a:solidFill>
                <a:effectLst/>
                <a:latin typeface="+mn-lt"/>
                <a:ea typeface="+mn-ea"/>
                <a:cs typeface="+mn-cs"/>
              </a:rPr>
              <a:t>x</a:t>
            </a:r>
            <a:r>
              <a:rPr lang="en-AU" sz="1200" kern="1200" dirty="0">
                <a:solidFill>
                  <a:schemeClr val="tx1"/>
                </a:solidFill>
                <a:effectLst/>
                <a:latin typeface="+mn-lt"/>
                <a:ea typeface="+mn-ea"/>
                <a:cs typeface="+mn-cs"/>
              </a:rPr>
              <a:t>). Write the ordered pairs, and graph the data on the coordinate plane. If you visit the gym 5 times, how much will it cost?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Extension:</a:t>
            </a:r>
            <a:r>
              <a:rPr lang="en-AU" sz="1200" kern="1200" dirty="0">
                <a:solidFill>
                  <a:schemeClr val="tx1"/>
                </a:solidFill>
                <a:effectLst/>
                <a:latin typeface="+mn-lt"/>
                <a:ea typeface="+mn-ea"/>
                <a:cs typeface="+mn-cs"/>
              </a:rPr>
              <a:t>  The Mystery of the contaminated chocolate or </a:t>
            </a:r>
            <a:r>
              <a:rPr lang="en-AU" sz="1200" u="sng" kern="1200" dirty="0">
                <a:solidFill>
                  <a:schemeClr val="tx1"/>
                </a:solidFill>
                <a:effectLst/>
                <a:latin typeface="+mn-lt"/>
                <a:ea typeface="+mn-ea"/>
                <a:cs typeface="+mn-cs"/>
                <a:hlinkClick r:id="rId3"/>
              </a:rPr>
              <a:t>https://nrich.maths.org/public/leg.php?group_id=13&amp;code=142#results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10E1E9A-E921-4174-A0FC-51868D7AC568}" type="slidenum">
              <a:rPr lang="en-US" smtClean="0"/>
              <a:t>11</a:t>
            </a:fld>
            <a:endParaRPr lang="en-US"/>
          </a:p>
        </p:txBody>
      </p:sp>
    </p:spTree>
    <p:extLst>
      <p:ext uri="{BB962C8B-B14F-4D97-AF65-F5344CB8AC3E}">
        <p14:creationId xmlns:p14="http://schemas.microsoft.com/office/powerpoint/2010/main" val="44627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sym typeface="Wingdings" panose="05000000000000000000" pitchFamily="2" charset="2"/>
              </a:rPr>
              <a:t></a:t>
            </a:r>
            <a:endParaRPr lang="en-AU" dirty="0"/>
          </a:p>
        </p:txBody>
      </p:sp>
      <p:sp>
        <p:nvSpPr>
          <p:cNvPr id="4" name="Slide Number Placeholder 3"/>
          <p:cNvSpPr>
            <a:spLocks noGrp="1"/>
          </p:cNvSpPr>
          <p:nvPr>
            <p:ph type="sldNum" sz="quarter" idx="10"/>
          </p:nvPr>
        </p:nvSpPr>
        <p:spPr/>
        <p:txBody>
          <a:bodyPr/>
          <a:lstStyle/>
          <a:p>
            <a:fld id="{810E1E9A-E921-4174-A0FC-51868D7AC568}" type="slidenum">
              <a:rPr lang="en-US" smtClean="0"/>
              <a:t>13</a:t>
            </a:fld>
            <a:endParaRPr lang="en-US"/>
          </a:p>
        </p:txBody>
      </p:sp>
    </p:spTree>
    <p:extLst>
      <p:ext uri="{BB962C8B-B14F-4D97-AF65-F5344CB8AC3E}">
        <p14:creationId xmlns:p14="http://schemas.microsoft.com/office/powerpoint/2010/main" val="285906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sym typeface="Wingdings" panose="05000000000000000000" pitchFamily="2" charset="2"/>
              </a:rPr>
              <a:t></a:t>
            </a:r>
            <a:r>
              <a:rPr lang="en-AU" sz="1200" u="sng" kern="1200" dirty="0">
                <a:solidFill>
                  <a:schemeClr val="tx1"/>
                </a:solidFill>
                <a:effectLst/>
                <a:latin typeface="+mn-lt"/>
                <a:ea typeface="+mn-ea"/>
                <a:cs typeface="+mn-cs"/>
              </a:rPr>
              <a:t>Extension:</a:t>
            </a:r>
            <a:r>
              <a:rPr lang="en-AU" sz="1200" kern="1200" dirty="0">
                <a:solidFill>
                  <a:schemeClr val="tx1"/>
                </a:solidFill>
                <a:effectLst/>
                <a:latin typeface="+mn-lt"/>
                <a:ea typeface="+mn-ea"/>
                <a:cs typeface="+mn-cs"/>
              </a:rPr>
              <a:t>  The Mystery of the contaminated chocolate or </a:t>
            </a:r>
            <a:r>
              <a:rPr lang="en-AU" sz="1200" u="sng" kern="1200" dirty="0">
                <a:solidFill>
                  <a:schemeClr val="tx1"/>
                </a:solidFill>
                <a:effectLst/>
                <a:latin typeface="+mn-lt"/>
                <a:ea typeface="+mn-ea"/>
                <a:cs typeface="+mn-cs"/>
                <a:hlinkClick r:id="rId3"/>
              </a:rPr>
              <a:t>https://nrich.maths.org/public/leg.php?group_id=13&amp;code=142#results</a:t>
            </a:r>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810E1E9A-E921-4174-A0FC-51868D7AC568}" type="slidenum">
              <a:rPr lang="en-US" smtClean="0"/>
              <a:t>14</a:t>
            </a:fld>
            <a:endParaRPr lang="en-US"/>
          </a:p>
        </p:txBody>
      </p:sp>
    </p:spTree>
    <p:extLst>
      <p:ext uri="{BB962C8B-B14F-4D97-AF65-F5344CB8AC3E}">
        <p14:creationId xmlns:p14="http://schemas.microsoft.com/office/powerpoint/2010/main" val="13277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3/5/2018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3/5/2018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3/5/2018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3/5/2018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3/5/2018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3/5/2018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3/5/2018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3/5/2018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3/5/2018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3/5/2018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3/5/2018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3/5/2018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3/5/2018</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hyperlink" Target="http://imgarcade.com/1/x-and-y-coordinate-plane/"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imgarcade.com/1/x-and-y-coordinate-plane/" TargetMode="Externa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48079"/>
            <a:ext cx="9144000" cy="2387600"/>
          </a:xfrm>
        </p:spPr>
        <p:txBody>
          <a:bodyPr>
            <a:noAutofit/>
          </a:bodyPr>
          <a:lstStyle/>
          <a:p>
            <a:r>
              <a:rPr lang="en-US" sz="9600" dirty="0">
                <a:latin typeface="HelloFickleJuice" panose="02000603000000000000" pitchFamily="2" charset="0"/>
                <a:ea typeface="HelloFickleJuice" panose="02000603000000000000" pitchFamily="2" charset="0"/>
              </a:rPr>
              <a:t>Patterns &amp; Algebra</a:t>
            </a:r>
          </a:p>
        </p:txBody>
      </p:sp>
      <p:sp>
        <p:nvSpPr>
          <p:cNvPr id="3" name="Subtitle 2"/>
          <p:cNvSpPr>
            <a:spLocks noGrp="1"/>
          </p:cNvSpPr>
          <p:nvPr>
            <p:ph type="subTitle" idx="1"/>
          </p:nvPr>
        </p:nvSpPr>
        <p:spPr>
          <a:xfrm>
            <a:off x="1524000" y="5192785"/>
            <a:ext cx="9144000" cy="742426"/>
          </a:xfrm>
        </p:spPr>
        <p:txBody>
          <a:bodyPr>
            <a:normAutofit/>
          </a:bodyPr>
          <a:lstStyle/>
          <a:p>
            <a:r>
              <a:rPr lang="en-US" sz="3600" dirty="0">
                <a:solidFill>
                  <a:schemeClr val="accent2">
                    <a:lumMod val="75000"/>
                  </a:schemeClr>
                </a:solidFill>
                <a:latin typeface="FSFFatBottom" panose="02000603000000000000" pitchFamily="2" charset="0"/>
                <a:ea typeface="FSFFatBottom" panose="02000603000000000000" pitchFamily="2" charset="0"/>
              </a:rPr>
              <a:t>Stage 3, Year 6</a:t>
            </a:r>
          </a:p>
        </p:txBody>
      </p:sp>
      <p:sp>
        <p:nvSpPr>
          <p:cNvPr id="4" name="Oval 3">
            <a:extLst>
              <a:ext uri="{FF2B5EF4-FFF2-40B4-BE49-F238E27FC236}">
                <a16:creationId xmlns:a16="http://schemas.microsoft.com/office/drawing/2014/main" id="{716B55EC-A1EA-4799-A2F4-DAE7010B8FE3}"/>
              </a:ext>
            </a:extLst>
          </p:cNvPr>
          <p:cNvSpPr/>
          <p:nvPr/>
        </p:nvSpPr>
        <p:spPr>
          <a:xfrm>
            <a:off x="0" y="5610225"/>
            <a:ext cx="1104900" cy="124777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rgbClr val="002060"/>
                </a:solidFill>
                <a:latin typeface="HelloWhimsy" panose="02000603000000000000" pitchFamily="2" charset="0"/>
                <a:ea typeface="HelloWhimsy" panose="02000603000000000000" pitchFamily="2" charset="0"/>
              </a:rPr>
              <a:t>Alice Vigors</a:t>
            </a:r>
          </a:p>
          <a:p>
            <a:pPr algn="ctr"/>
            <a:r>
              <a:rPr lang="en-AU" sz="1400" b="1" dirty="0">
                <a:solidFill>
                  <a:srgbClr val="002060"/>
                </a:solidFill>
                <a:latin typeface="HelloWhimsy" panose="02000603000000000000" pitchFamily="2" charset="0"/>
                <a:ea typeface="HelloWhimsy" panose="02000603000000000000" pitchFamily="2" charset="0"/>
              </a:rPr>
              <a:t>2017</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3968-9D49-492F-9E73-F1345EC735B1}"/>
              </a:ext>
            </a:extLst>
          </p:cNvPr>
          <p:cNvSpPr>
            <a:spLocks noGrp="1"/>
          </p:cNvSpPr>
          <p:nvPr>
            <p:ph type="title"/>
          </p:nvPr>
        </p:nvSpPr>
        <p:spPr>
          <a:xfrm>
            <a:off x="185057" y="136525"/>
            <a:ext cx="11865429" cy="864961"/>
          </a:xfrm>
        </p:spPr>
        <p:txBody>
          <a:bodyPr>
            <a:normAutofit fontScale="90000"/>
          </a:bodyPr>
          <a:lstStyle/>
          <a:p>
            <a:r>
              <a:rPr lang="en-AU" dirty="0">
                <a:solidFill>
                  <a:srgbClr val="7030A0"/>
                </a:solidFill>
                <a:latin typeface="FSFFatBottom" panose="02000603000000000000" pitchFamily="2" charset="0"/>
                <a:ea typeface="FSFFatBottom" panose="02000603000000000000" pitchFamily="2" charset="0"/>
              </a:rPr>
              <a:t>Can we use function tables with the Cartesian coordinate system?</a:t>
            </a:r>
          </a:p>
        </p:txBody>
      </p:sp>
      <p:sp>
        <p:nvSpPr>
          <p:cNvPr id="3" name="Content Placeholder 2">
            <a:extLst>
              <a:ext uri="{FF2B5EF4-FFF2-40B4-BE49-F238E27FC236}">
                <a16:creationId xmlns:a16="http://schemas.microsoft.com/office/drawing/2014/main" id="{061B8C28-2260-4FB5-9B27-C9B9299FF2C5}"/>
              </a:ext>
            </a:extLst>
          </p:cNvPr>
          <p:cNvSpPr>
            <a:spLocks noGrp="1"/>
          </p:cNvSpPr>
          <p:nvPr>
            <p:ph idx="1"/>
          </p:nvPr>
        </p:nvSpPr>
        <p:spPr>
          <a:xfrm>
            <a:off x="6903244" y="609599"/>
            <a:ext cx="5147242" cy="6248399"/>
          </a:xfrm>
        </p:spPr>
        <p:txBody>
          <a:bodyPr>
            <a:normAutofit fontScale="92500" lnSpcReduction="10000"/>
          </a:bodyPr>
          <a:lstStyle/>
          <a:p>
            <a:pPr marL="0" indent="0" algn="ctr">
              <a:buNone/>
            </a:pPr>
            <a:r>
              <a:rPr lang="en-AU" b="1" u="sng" dirty="0">
                <a:latin typeface="FSFFatBottom" panose="02000603000000000000" pitchFamily="2" charset="0"/>
                <a:ea typeface="FSFFatBottom" panose="02000603000000000000" pitchFamily="2" charset="0"/>
              </a:rPr>
              <a:t>Afternoon Walks</a:t>
            </a:r>
          </a:p>
          <a:p>
            <a:pPr marL="0" indent="0">
              <a:buNone/>
            </a:pPr>
            <a:r>
              <a:rPr lang="en-AU" dirty="0">
                <a:latin typeface="FSFFatBottom" panose="02000603000000000000" pitchFamily="2" charset="0"/>
                <a:ea typeface="FSFFatBottom" panose="02000603000000000000" pitchFamily="2" charset="0"/>
              </a:rPr>
              <a:t>Sally goes for a walk every afternoon with Kate. Kate walks an extra 1km each way to meet Sally at her house before they go for a walk.</a:t>
            </a:r>
          </a:p>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 Use the formula </a:t>
            </a:r>
            <a:r>
              <a:rPr lang="en-AU" b="1" dirty="0">
                <a:solidFill>
                  <a:srgbClr val="7030A0"/>
                </a:solidFill>
                <a:latin typeface="FSFFatBottom" panose="02000603000000000000" pitchFamily="2" charset="0"/>
                <a:ea typeface="FSFFatBottom" panose="02000603000000000000" pitchFamily="2" charset="0"/>
              </a:rPr>
              <a:t>y = x + 2 </a:t>
            </a:r>
            <a:r>
              <a:rPr lang="en-AU" dirty="0">
                <a:latin typeface="FSFFatBottom" panose="02000603000000000000" pitchFamily="2" charset="0"/>
                <a:ea typeface="FSFFatBottom" panose="02000603000000000000" pitchFamily="2" charset="0"/>
              </a:rPr>
              <a:t>to help create a function table to show how much further Kate (y) walks than Sally (x) (</a:t>
            </a:r>
            <a:r>
              <a:rPr lang="en-AU" b="1" dirty="0">
                <a:latin typeface="FSFFatBottom" panose="02000603000000000000" pitchFamily="2" charset="0"/>
                <a:ea typeface="FSFFatBottom" panose="02000603000000000000" pitchFamily="2" charset="0"/>
              </a:rPr>
              <a:t>4km, 2km, 6km, 9km, 3km</a:t>
            </a:r>
            <a:r>
              <a:rPr lang="en-AU" dirty="0">
                <a:latin typeface="FSFFatBottom" panose="02000603000000000000" pitchFamily="2" charset="0"/>
                <a:ea typeface="FSFFatBottom" panose="02000603000000000000" pitchFamily="2" charset="0"/>
              </a:rPr>
              <a:t>). </a:t>
            </a:r>
          </a:p>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Write the ordered pairs, and graph the data on the coordinate plane. </a:t>
            </a:r>
          </a:p>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What would the data look like if Sally met Kate at her place instead?</a:t>
            </a:r>
          </a:p>
        </p:txBody>
      </p:sp>
      <p:pic>
        <p:nvPicPr>
          <p:cNvPr id="5" name="Picture 2" descr="Image result for cartesian plane transparent">
            <a:extLst>
              <a:ext uri="{FF2B5EF4-FFF2-40B4-BE49-F238E27FC236}">
                <a16:creationId xmlns:a16="http://schemas.microsoft.com/office/drawing/2014/main" id="{54AD87FA-CA1A-4D76-917D-6F5BD4C2D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1574"/>
            <a:ext cx="6858000" cy="5686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DD6A0C-64DD-4360-859F-B62EE8279279}"/>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3418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3968-9D49-492F-9E73-F1345EC735B1}"/>
              </a:ext>
            </a:extLst>
          </p:cNvPr>
          <p:cNvSpPr>
            <a:spLocks noGrp="1"/>
          </p:cNvSpPr>
          <p:nvPr>
            <p:ph type="title"/>
          </p:nvPr>
        </p:nvSpPr>
        <p:spPr>
          <a:xfrm>
            <a:off x="185057" y="136525"/>
            <a:ext cx="11865429" cy="864961"/>
          </a:xfrm>
        </p:spPr>
        <p:txBody>
          <a:bodyPr>
            <a:normAutofit fontScale="90000"/>
          </a:bodyPr>
          <a:lstStyle/>
          <a:p>
            <a:r>
              <a:rPr lang="en-AU" dirty="0">
                <a:solidFill>
                  <a:srgbClr val="7030A0"/>
                </a:solidFill>
                <a:latin typeface="FSFFatBottom" panose="02000603000000000000" pitchFamily="2" charset="0"/>
                <a:ea typeface="FSFFatBottom" panose="02000603000000000000" pitchFamily="2" charset="0"/>
              </a:rPr>
              <a:t>Can we use function tables with the Cartesian coordinate system?</a:t>
            </a:r>
          </a:p>
        </p:txBody>
      </p:sp>
      <p:sp>
        <p:nvSpPr>
          <p:cNvPr id="3" name="Content Placeholder 2">
            <a:extLst>
              <a:ext uri="{FF2B5EF4-FFF2-40B4-BE49-F238E27FC236}">
                <a16:creationId xmlns:a16="http://schemas.microsoft.com/office/drawing/2014/main" id="{061B8C28-2260-4FB5-9B27-C9B9299FF2C5}"/>
              </a:ext>
            </a:extLst>
          </p:cNvPr>
          <p:cNvSpPr>
            <a:spLocks noGrp="1"/>
          </p:cNvSpPr>
          <p:nvPr>
            <p:ph idx="1"/>
          </p:nvPr>
        </p:nvSpPr>
        <p:spPr>
          <a:xfrm>
            <a:off x="6903244" y="609599"/>
            <a:ext cx="5147242" cy="6248399"/>
          </a:xfrm>
        </p:spPr>
        <p:txBody>
          <a:bodyPr>
            <a:normAutofit/>
          </a:bodyPr>
          <a:lstStyle/>
          <a:p>
            <a:pPr marL="0" indent="0" algn="ctr">
              <a:buNone/>
            </a:pPr>
            <a:r>
              <a:rPr lang="en-AU" b="1" u="sng" dirty="0">
                <a:latin typeface="FSFFatBottom" panose="02000603000000000000" pitchFamily="2" charset="0"/>
                <a:ea typeface="FSFFatBottom" panose="02000603000000000000" pitchFamily="2" charset="0"/>
              </a:rPr>
              <a:t>Gym Membership</a:t>
            </a:r>
          </a:p>
          <a:p>
            <a:pPr marL="0" indent="0">
              <a:buNone/>
            </a:pPr>
            <a:r>
              <a:rPr lang="en-AU" dirty="0">
                <a:latin typeface="FSFFatBottom" panose="02000603000000000000" pitchFamily="2" charset="0"/>
                <a:ea typeface="FSFFatBottom" panose="02000603000000000000" pitchFamily="2" charset="0"/>
              </a:rPr>
              <a:t>There is a $25 annual fee for membership at the gym. It also costs $5 per visit. </a:t>
            </a:r>
          </a:p>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Create a function table to show the cost of x visits to the gym using the formula: </a:t>
            </a:r>
            <a:r>
              <a:rPr lang="en-AU" b="1" dirty="0">
                <a:solidFill>
                  <a:srgbClr val="7030A0"/>
                </a:solidFill>
                <a:latin typeface="FSFFatBottom" panose="02000603000000000000" pitchFamily="2" charset="0"/>
                <a:ea typeface="FSFFatBottom" panose="02000603000000000000" pitchFamily="2" charset="0"/>
              </a:rPr>
              <a:t>y = 25 + 5x</a:t>
            </a:r>
            <a:r>
              <a:rPr lang="en-AU" dirty="0">
                <a:latin typeface="FSFFatBottom" panose="02000603000000000000" pitchFamily="2" charset="0"/>
                <a:ea typeface="FSFFatBottom" panose="02000603000000000000" pitchFamily="2" charset="0"/>
              </a:rPr>
              <a:t>. </a:t>
            </a:r>
          </a:p>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Write the ordered pairs, and graph the data on the coordinate plane. </a:t>
            </a:r>
          </a:p>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If you visit the gym 5 times, how much will it cost? </a:t>
            </a:r>
          </a:p>
        </p:txBody>
      </p:sp>
      <p:pic>
        <p:nvPicPr>
          <p:cNvPr id="5" name="Picture 2" descr="Image result for cartesian plane transparent">
            <a:extLst>
              <a:ext uri="{FF2B5EF4-FFF2-40B4-BE49-F238E27FC236}">
                <a16:creationId xmlns:a16="http://schemas.microsoft.com/office/drawing/2014/main" id="{54AD87FA-CA1A-4D76-917D-6F5BD4C2D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1574"/>
            <a:ext cx="6858000" cy="5686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89081F-C828-4116-9B76-3C645A0D777A}"/>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4203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57AC-0FAC-4F77-9B9E-843708EB9B82}"/>
              </a:ext>
            </a:extLst>
          </p:cNvPr>
          <p:cNvSpPr>
            <a:spLocks noGrp="1"/>
          </p:cNvSpPr>
          <p:nvPr>
            <p:ph type="title"/>
          </p:nvPr>
        </p:nvSpPr>
        <p:spPr>
          <a:xfrm>
            <a:off x="1485899" y="1426028"/>
            <a:ext cx="3932237" cy="1915886"/>
          </a:xfrm>
        </p:spPr>
        <p:txBody>
          <a:bodyPr>
            <a:normAutofit/>
          </a:bodyPr>
          <a:lstStyle/>
          <a:p>
            <a:pPr algn="ctr"/>
            <a:r>
              <a:rPr lang="en-AU" sz="5400" dirty="0">
                <a:solidFill>
                  <a:srgbClr val="00B0F0"/>
                </a:solidFill>
                <a:latin typeface="HelloFickleJuice" panose="02000603000000000000" pitchFamily="2" charset="0"/>
                <a:ea typeface="HelloFickleJuice" panose="02000603000000000000" pitchFamily="2" charset="0"/>
              </a:rPr>
              <a:t>Session Four</a:t>
            </a:r>
          </a:p>
        </p:txBody>
      </p:sp>
      <p:sp>
        <p:nvSpPr>
          <p:cNvPr id="4" name="Text Placeholder 3">
            <a:extLst>
              <a:ext uri="{FF2B5EF4-FFF2-40B4-BE49-F238E27FC236}">
                <a16:creationId xmlns:a16="http://schemas.microsoft.com/office/drawing/2014/main" id="{29A768C4-4F3F-4361-AC3B-9D19C8453627}"/>
              </a:ext>
            </a:extLst>
          </p:cNvPr>
          <p:cNvSpPr>
            <a:spLocks noGrp="1"/>
          </p:cNvSpPr>
          <p:nvPr>
            <p:ph type="body" sz="half" idx="2"/>
          </p:nvPr>
        </p:nvSpPr>
        <p:spPr>
          <a:xfrm>
            <a:off x="1562100" y="3624942"/>
            <a:ext cx="3932237" cy="2236107"/>
          </a:xfrm>
        </p:spPr>
        <p:txBody>
          <a:bodyPr>
            <a:normAutofit fontScale="92500" lnSpcReduction="20000"/>
          </a:bodyPr>
          <a:lstStyle/>
          <a:p>
            <a:pPr algn="ctr"/>
            <a:r>
              <a:rPr lang="en-AU" sz="3600" dirty="0">
                <a:latin typeface="FSFFatBottom" panose="02000603000000000000" pitchFamily="2" charset="0"/>
                <a:ea typeface="FSFFatBottom" panose="02000603000000000000" pitchFamily="2" charset="0"/>
              </a:rPr>
              <a:t>Can we use function tables with the Cartesian coordinate system?</a:t>
            </a:r>
          </a:p>
        </p:txBody>
      </p:sp>
      <p:pic>
        <p:nvPicPr>
          <p:cNvPr id="3" name="Picture Placeholder 2">
            <a:extLst>
              <a:ext uri="{FF2B5EF4-FFF2-40B4-BE49-F238E27FC236}">
                <a16:creationId xmlns:a16="http://schemas.microsoft.com/office/drawing/2014/main" id="{044B5CA2-5CA5-4EFB-B54B-D3A74837E26E}"/>
              </a:ext>
            </a:extLst>
          </p:cNvPr>
          <p:cNvPicPr>
            <a:picLocks noGrp="1" noChangeAspect="1"/>
          </p:cNvPicPr>
          <p:nvPr>
            <p:ph type="pic" idx="1"/>
          </p:nvPr>
        </p:nvPicPr>
        <p:blipFill>
          <a:blip r:embed="rId2"/>
          <a:srcRect l="6307" r="6307"/>
          <a:stretch>
            <a:fillRect/>
          </a:stretch>
        </p:blipFill>
        <p:spPr>
          <a:prstGeom prst="rect">
            <a:avLst/>
          </a:prstGeom>
        </p:spPr>
      </p:pic>
      <p:sp>
        <p:nvSpPr>
          <p:cNvPr id="5" name="TextBox 4">
            <a:extLst>
              <a:ext uri="{FF2B5EF4-FFF2-40B4-BE49-F238E27FC236}">
                <a16:creationId xmlns:a16="http://schemas.microsoft.com/office/drawing/2014/main" id="{582BE107-67FE-4567-A61B-4EE8FCB74D2C}"/>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09502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3968-9D49-492F-9E73-F1345EC735B1}"/>
              </a:ext>
            </a:extLst>
          </p:cNvPr>
          <p:cNvSpPr>
            <a:spLocks noGrp="1"/>
          </p:cNvSpPr>
          <p:nvPr>
            <p:ph type="title"/>
          </p:nvPr>
        </p:nvSpPr>
        <p:spPr>
          <a:xfrm>
            <a:off x="185057" y="136525"/>
            <a:ext cx="11865429" cy="864961"/>
          </a:xfrm>
        </p:spPr>
        <p:txBody>
          <a:bodyPr>
            <a:normAutofit fontScale="90000"/>
          </a:bodyPr>
          <a:lstStyle/>
          <a:p>
            <a:r>
              <a:rPr lang="en-AU" dirty="0">
                <a:solidFill>
                  <a:srgbClr val="00B0F0"/>
                </a:solidFill>
                <a:latin typeface="FSFFatBottom" panose="02000603000000000000" pitchFamily="2" charset="0"/>
                <a:ea typeface="FSFFatBottom" panose="02000603000000000000" pitchFamily="2" charset="0"/>
              </a:rPr>
              <a:t>Can we use function tables with the Cartesian coordinate system?</a:t>
            </a:r>
          </a:p>
        </p:txBody>
      </p:sp>
      <p:sp>
        <p:nvSpPr>
          <p:cNvPr id="3" name="Content Placeholder 2">
            <a:extLst>
              <a:ext uri="{FF2B5EF4-FFF2-40B4-BE49-F238E27FC236}">
                <a16:creationId xmlns:a16="http://schemas.microsoft.com/office/drawing/2014/main" id="{061B8C28-2260-4FB5-9B27-C9B9299FF2C5}"/>
              </a:ext>
            </a:extLst>
          </p:cNvPr>
          <p:cNvSpPr>
            <a:spLocks noGrp="1"/>
          </p:cNvSpPr>
          <p:nvPr>
            <p:ph idx="1"/>
          </p:nvPr>
        </p:nvSpPr>
        <p:spPr>
          <a:xfrm>
            <a:off x="6903244" y="2964771"/>
            <a:ext cx="5147242" cy="3893228"/>
          </a:xfrm>
        </p:spPr>
        <p:txBody>
          <a:bodyPr>
            <a:normAutofit fontScale="85000" lnSpcReduction="10000"/>
          </a:bodyPr>
          <a:lstStyle/>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What does this formula tell us?</a:t>
            </a:r>
          </a:p>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How can we use it to complete the function table?</a:t>
            </a:r>
          </a:p>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What ordered pairs have we created?</a:t>
            </a:r>
          </a:p>
          <a:p>
            <a:pPr>
              <a:buFont typeface="Wingdings" panose="05000000000000000000" pitchFamily="2" charset="2"/>
              <a:buChar char="§"/>
            </a:pPr>
            <a:r>
              <a:rPr lang="en-AU" dirty="0">
                <a:latin typeface="FSFFatBottom" panose="02000603000000000000" pitchFamily="2" charset="0"/>
                <a:ea typeface="FSFFatBottom" panose="02000603000000000000" pitchFamily="2" charset="0"/>
              </a:rPr>
              <a:t>What would these look like on the Cartesian plane?</a:t>
            </a:r>
          </a:p>
          <a:p>
            <a:pPr>
              <a:buFont typeface="Wingdings" panose="05000000000000000000" pitchFamily="2" charset="2"/>
              <a:buChar char="§"/>
            </a:pPr>
            <a:r>
              <a:rPr lang="en-AU" u="sng" dirty="0">
                <a:latin typeface="FSFFatBottom" panose="02000603000000000000" pitchFamily="2" charset="0"/>
                <a:ea typeface="FSFFatBottom" panose="02000603000000000000" pitchFamily="2" charset="0"/>
              </a:rPr>
              <a:t>Challenge:</a:t>
            </a:r>
            <a:r>
              <a:rPr lang="en-AU" dirty="0">
                <a:latin typeface="FSFFatBottom" panose="02000603000000000000" pitchFamily="2" charset="0"/>
                <a:ea typeface="FSFFatBottom" panose="02000603000000000000" pitchFamily="2" charset="0"/>
              </a:rPr>
              <a:t> Can you think of a real-world problem that might be represented by this formula?</a:t>
            </a:r>
          </a:p>
        </p:txBody>
      </p:sp>
      <p:pic>
        <p:nvPicPr>
          <p:cNvPr id="5" name="Picture 2" descr="Image result for cartesian plane transparent">
            <a:extLst>
              <a:ext uri="{FF2B5EF4-FFF2-40B4-BE49-F238E27FC236}">
                <a16:creationId xmlns:a16="http://schemas.microsoft.com/office/drawing/2014/main" id="{54AD87FA-CA1A-4D76-917D-6F5BD4C2D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1574"/>
            <a:ext cx="6858000" cy="56864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a:extLst>
              <a:ext uri="{FF2B5EF4-FFF2-40B4-BE49-F238E27FC236}">
                <a16:creationId xmlns:a16="http://schemas.microsoft.com/office/drawing/2014/main" id="{CEB2A954-1477-431F-A216-859981780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100" y="569005"/>
            <a:ext cx="3429000" cy="239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539D156-5ABA-41B8-9EC2-B2E598A0DFE6}"/>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68536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3968-9D49-492F-9E73-F1345EC735B1}"/>
              </a:ext>
            </a:extLst>
          </p:cNvPr>
          <p:cNvSpPr>
            <a:spLocks noGrp="1"/>
          </p:cNvSpPr>
          <p:nvPr>
            <p:ph type="title"/>
          </p:nvPr>
        </p:nvSpPr>
        <p:spPr>
          <a:xfrm>
            <a:off x="185057" y="136525"/>
            <a:ext cx="11865429" cy="864961"/>
          </a:xfrm>
        </p:spPr>
        <p:txBody>
          <a:bodyPr>
            <a:normAutofit fontScale="90000"/>
          </a:bodyPr>
          <a:lstStyle/>
          <a:p>
            <a:r>
              <a:rPr lang="en-AU" dirty="0">
                <a:solidFill>
                  <a:srgbClr val="00B0F0"/>
                </a:solidFill>
                <a:latin typeface="FSFFatBottom" panose="02000603000000000000" pitchFamily="2" charset="0"/>
                <a:ea typeface="FSFFatBottom" panose="02000603000000000000" pitchFamily="2" charset="0"/>
              </a:rPr>
              <a:t>Can we use function tables with the Cartesian coordinate system?</a:t>
            </a:r>
          </a:p>
        </p:txBody>
      </p:sp>
      <p:graphicFrame>
        <p:nvGraphicFramePr>
          <p:cNvPr id="4" name="Content Placeholder 3">
            <a:extLst>
              <a:ext uri="{FF2B5EF4-FFF2-40B4-BE49-F238E27FC236}">
                <a16:creationId xmlns:a16="http://schemas.microsoft.com/office/drawing/2014/main" id="{D0AEE1C1-18CB-4CD2-A39D-3E5084A1F278}"/>
              </a:ext>
            </a:extLst>
          </p:cNvPr>
          <p:cNvGraphicFramePr>
            <a:graphicFrameLocks noGrp="1"/>
          </p:cNvGraphicFramePr>
          <p:nvPr>
            <p:ph idx="1"/>
            <p:extLst>
              <p:ext uri="{D42A27DB-BD31-4B8C-83A1-F6EECF244321}">
                <p14:modId xmlns:p14="http://schemas.microsoft.com/office/powerpoint/2010/main" val="676849613"/>
              </p:ext>
            </p:extLst>
          </p:nvPr>
        </p:nvGraphicFramePr>
        <p:xfrm>
          <a:off x="314325" y="1276350"/>
          <a:ext cx="11736388" cy="5372100"/>
        </p:xfrm>
        <a:graphic>
          <a:graphicData uri="http://schemas.openxmlformats.org/drawingml/2006/table">
            <a:tbl>
              <a:tblPr firstRow="1" bandRow="1">
                <a:tableStyleId>{7DF18680-E054-41AD-8BC1-D1AEF772440D}</a:tableStyleId>
              </a:tblPr>
              <a:tblGrid>
                <a:gridCol w="5868194">
                  <a:extLst>
                    <a:ext uri="{9D8B030D-6E8A-4147-A177-3AD203B41FA5}">
                      <a16:colId xmlns:a16="http://schemas.microsoft.com/office/drawing/2014/main" val="2922138330"/>
                    </a:ext>
                  </a:extLst>
                </a:gridCol>
                <a:gridCol w="5868194">
                  <a:extLst>
                    <a:ext uri="{9D8B030D-6E8A-4147-A177-3AD203B41FA5}">
                      <a16:colId xmlns:a16="http://schemas.microsoft.com/office/drawing/2014/main" val="3812552"/>
                    </a:ext>
                  </a:extLst>
                </a:gridCol>
              </a:tblGrid>
              <a:tr h="791901">
                <a:tc>
                  <a:txBody>
                    <a:bodyPr/>
                    <a:lstStyle/>
                    <a:p>
                      <a:pPr algn="ctr"/>
                      <a:r>
                        <a:rPr lang="en-AU" sz="4000" b="0" dirty="0">
                          <a:latin typeface="HelloFickleJuice" panose="02000603000000000000" pitchFamily="2" charset="0"/>
                          <a:ea typeface="HelloFickleJuice" panose="02000603000000000000" pitchFamily="2" charset="0"/>
                        </a:rPr>
                        <a:t>Learning Pathway 1</a:t>
                      </a:r>
                    </a:p>
                  </a:txBody>
                  <a:tcPr>
                    <a:solidFill>
                      <a:srgbClr val="00B0F0"/>
                    </a:solidFill>
                  </a:tcPr>
                </a:tc>
                <a:tc>
                  <a:txBody>
                    <a:bodyPr/>
                    <a:lstStyle/>
                    <a:p>
                      <a:pPr algn="ctr"/>
                      <a:r>
                        <a:rPr lang="en-AU" sz="4000" b="0" dirty="0">
                          <a:latin typeface="HelloFickleJuice" panose="02000603000000000000" pitchFamily="2" charset="0"/>
                          <a:ea typeface="HelloFickleJuice" panose="02000603000000000000" pitchFamily="2" charset="0"/>
                        </a:rPr>
                        <a:t>Learning Pathway 2</a:t>
                      </a:r>
                    </a:p>
                  </a:txBody>
                  <a:tcPr>
                    <a:solidFill>
                      <a:srgbClr val="0070C0"/>
                    </a:solidFill>
                  </a:tcPr>
                </a:tc>
                <a:extLst>
                  <a:ext uri="{0D108BD9-81ED-4DB2-BD59-A6C34878D82A}">
                    <a16:rowId xmlns:a16="http://schemas.microsoft.com/office/drawing/2014/main" val="3442170339"/>
                  </a:ext>
                </a:extLst>
              </a:tr>
              <a:tr h="4580199">
                <a:tc>
                  <a:txBody>
                    <a:bodyPr/>
                    <a:lstStyle/>
                    <a:p>
                      <a:pPr marL="342900" indent="-342900">
                        <a:buFont typeface="Wingdings" panose="05000000000000000000" pitchFamily="2" charset="2"/>
                        <a:buChar char="§"/>
                      </a:pPr>
                      <a:r>
                        <a:rPr lang="en-AU" sz="2400" dirty="0">
                          <a:latin typeface="FSFFatBottom" panose="02000603000000000000" pitchFamily="2" charset="0"/>
                          <a:ea typeface="FSFFatBottom" panose="02000603000000000000" pitchFamily="2" charset="0"/>
                        </a:rPr>
                        <a:t>Use the formula’s to complete each of the function tables. </a:t>
                      </a:r>
                    </a:p>
                    <a:p>
                      <a:pPr marL="0" indent="0">
                        <a:buFont typeface="Wingdings" panose="05000000000000000000" pitchFamily="2" charset="2"/>
                        <a:buNone/>
                      </a:pPr>
                      <a:endParaRPr lang="en-AU" sz="2400" dirty="0">
                        <a:latin typeface="FSFFatBottom" panose="02000603000000000000" pitchFamily="2" charset="0"/>
                        <a:ea typeface="FSFFatBottom" panose="02000603000000000000" pitchFamily="2" charset="0"/>
                      </a:endParaRPr>
                    </a:p>
                    <a:p>
                      <a:pPr marL="342900" indent="-342900">
                        <a:buFont typeface="Wingdings" panose="05000000000000000000" pitchFamily="2" charset="2"/>
                        <a:buChar char="§"/>
                      </a:pPr>
                      <a:r>
                        <a:rPr lang="en-AU" sz="2400" dirty="0">
                          <a:latin typeface="FSFFatBottom" panose="02000603000000000000" pitchFamily="2" charset="0"/>
                          <a:ea typeface="FSFFatBottom" panose="02000603000000000000" pitchFamily="2" charset="0"/>
                        </a:rPr>
                        <a:t>Write the ordered pairs and graph the data on the Cartesian plane.</a:t>
                      </a:r>
                    </a:p>
                    <a:p>
                      <a:pPr marL="0" indent="0">
                        <a:buFont typeface="Wingdings" panose="05000000000000000000" pitchFamily="2" charset="2"/>
                        <a:buNone/>
                      </a:pPr>
                      <a:endParaRPr lang="en-AU" sz="2400" dirty="0">
                        <a:latin typeface="FSFFatBottom" panose="02000603000000000000" pitchFamily="2" charset="0"/>
                        <a:ea typeface="FSFFatBottom" panose="02000603000000000000" pitchFamily="2" charset="0"/>
                      </a:endParaRPr>
                    </a:p>
                    <a:p>
                      <a:pPr marL="342900" indent="-342900">
                        <a:buFont typeface="Wingdings" panose="05000000000000000000" pitchFamily="2" charset="2"/>
                        <a:buChar char="§"/>
                      </a:pPr>
                      <a:r>
                        <a:rPr lang="en-AU" sz="2400" u="sng" dirty="0">
                          <a:solidFill>
                            <a:srgbClr val="00B0F0"/>
                          </a:solidFill>
                          <a:latin typeface="FSFFatBottom" panose="02000603000000000000" pitchFamily="2" charset="0"/>
                          <a:ea typeface="FSFFatBottom" panose="02000603000000000000" pitchFamily="2" charset="0"/>
                        </a:rPr>
                        <a:t>Challenge:</a:t>
                      </a:r>
                      <a:r>
                        <a:rPr lang="en-AU" sz="2400" u="none" dirty="0">
                          <a:solidFill>
                            <a:srgbClr val="00B0F0"/>
                          </a:solidFill>
                          <a:latin typeface="FSFFatBottom" panose="02000603000000000000" pitchFamily="2" charset="0"/>
                          <a:ea typeface="FSFFatBottom" panose="02000603000000000000" pitchFamily="2" charset="0"/>
                        </a:rPr>
                        <a:t> </a:t>
                      </a:r>
                      <a:r>
                        <a:rPr lang="en-AU" sz="2400" u="none" dirty="0">
                          <a:latin typeface="FSFFatBottom" panose="02000603000000000000" pitchFamily="2" charset="0"/>
                          <a:ea typeface="FSFFatBottom" panose="02000603000000000000" pitchFamily="2" charset="0"/>
                        </a:rPr>
                        <a:t>Can you create a real-world problem that might be represented by this formula?</a:t>
                      </a:r>
                      <a:endParaRPr lang="en-AU" sz="2400" u="sng" dirty="0">
                        <a:latin typeface="FSFFatBottom" panose="02000603000000000000" pitchFamily="2" charset="0"/>
                        <a:ea typeface="FSFFatBottom" panose="02000603000000000000" pitchFamily="2" charset="0"/>
                      </a:endParaRPr>
                    </a:p>
                  </a:txBody>
                  <a:tcPr>
                    <a:solidFill>
                      <a:schemeClr val="accent1">
                        <a:lumMod val="20000"/>
                        <a:lumOff val="80000"/>
                      </a:schemeClr>
                    </a:solidFill>
                  </a:tcPr>
                </a:tc>
                <a:tc>
                  <a:txBody>
                    <a:bodyPr/>
                    <a:lstStyle/>
                    <a:p>
                      <a:pPr marL="342900" indent="-342900">
                        <a:buFont typeface="Wingdings" panose="05000000000000000000" pitchFamily="2" charset="2"/>
                        <a:buChar char="§"/>
                      </a:pPr>
                      <a:r>
                        <a:rPr lang="en-AU" sz="2400" dirty="0">
                          <a:latin typeface="FSFFatBottom" panose="02000603000000000000" pitchFamily="2" charset="0"/>
                          <a:ea typeface="FSFFatBottom" panose="02000603000000000000" pitchFamily="2" charset="0"/>
                        </a:rPr>
                        <a:t>Create your own real-word problems that could be represented by a formula. </a:t>
                      </a:r>
                    </a:p>
                    <a:p>
                      <a:pPr marL="0" indent="0">
                        <a:buFont typeface="Wingdings" panose="05000000000000000000" pitchFamily="2" charset="2"/>
                        <a:buNone/>
                      </a:pPr>
                      <a:endParaRPr lang="en-AU" sz="2400" dirty="0">
                        <a:latin typeface="FSFFatBottom" panose="02000603000000000000" pitchFamily="2" charset="0"/>
                        <a:ea typeface="FSFFatBottom" panose="02000603000000000000" pitchFamily="2" charset="0"/>
                      </a:endParaRPr>
                    </a:p>
                    <a:p>
                      <a:pPr marL="342900" indent="-342900">
                        <a:buFont typeface="Wingdings" panose="05000000000000000000" pitchFamily="2" charset="2"/>
                        <a:buChar char="§"/>
                      </a:pPr>
                      <a:r>
                        <a:rPr lang="en-AU" sz="2400" dirty="0">
                          <a:latin typeface="FSFFatBottom" panose="02000603000000000000" pitchFamily="2" charset="0"/>
                          <a:ea typeface="FSFFatBottom" panose="02000603000000000000" pitchFamily="2" charset="0"/>
                        </a:rPr>
                        <a:t>Write the ordered pairs and graph the data on the Cartesian plane.</a:t>
                      </a:r>
                    </a:p>
                    <a:p>
                      <a:pPr marL="0" indent="0">
                        <a:buFont typeface="Wingdings" panose="05000000000000000000" pitchFamily="2" charset="2"/>
                        <a:buNone/>
                      </a:pPr>
                      <a:endParaRPr lang="en-AU" sz="2400" dirty="0">
                        <a:latin typeface="FSFFatBottom" panose="02000603000000000000" pitchFamily="2" charset="0"/>
                        <a:ea typeface="FSFFatBottom" panose="02000603000000000000" pitchFamily="2" charset="0"/>
                      </a:endParaRPr>
                    </a:p>
                    <a:p>
                      <a:pPr marL="342900" indent="-342900">
                        <a:buFont typeface="Wingdings" panose="05000000000000000000" pitchFamily="2" charset="2"/>
                        <a:buChar char="§"/>
                      </a:pPr>
                      <a:r>
                        <a:rPr lang="en-AU" sz="2400" u="sng" dirty="0">
                          <a:solidFill>
                            <a:srgbClr val="0070C0"/>
                          </a:solidFill>
                          <a:latin typeface="FSFFatBottom" panose="02000603000000000000" pitchFamily="2" charset="0"/>
                          <a:ea typeface="FSFFatBottom" panose="02000603000000000000" pitchFamily="2" charset="0"/>
                        </a:rPr>
                        <a:t>Challenge:</a:t>
                      </a:r>
                      <a:r>
                        <a:rPr lang="en-AU" sz="2400" u="none" dirty="0">
                          <a:solidFill>
                            <a:srgbClr val="0070C0"/>
                          </a:solidFill>
                          <a:latin typeface="FSFFatBottom" panose="02000603000000000000" pitchFamily="2" charset="0"/>
                          <a:ea typeface="FSFFatBottom" panose="02000603000000000000" pitchFamily="2" charset="0"/>
                        </a:rPr>
                        <a:t> </a:t>
                      </a:r>
                      <a:r>
                        <a:rPr lang="en-AU" sz="2400" u="none" dirty="0">
                          <a:latin typeface="FSFFatBottom" panose="02000603000000000000" pitchFamily="2" charset="0"/>
                          <a:ea typeface="FSFFatBottom" panose="02000603000000000000" pitchFamily="2" charset="0"/>
                        </a:rPr>
                        <a:t>Can you create an algebraic formula that utilises the other quadrants of the Cartesian plane?</a:t>
                      </a:r>
                      <a:endParaRPr lang="en-AU" sz="2400" u="sng" dirty="0">
                        <a:latin typeface="FSFFatBottom" panose="02000603000000000000" pitchFamily="2" charset="0"/>
                        <a:ea typeface="FSFFatBottom" panose="02000603000000000000" pitchFamily="2" charset="0"/>
                      </a:endParaRPr>
                    </a:p>
                    <a:p>
                      <a:endParaRPr lang="en-AU" sz="2400" dirty="0">
                        <a:latin typeface="FSFFatBottom" panose="02000603000000000000" pitchFamily="2" charset="0"/>
                        <a:ea typeface="FSFFatBottom" panose="02000603000000000000" pitchFamily="2" charset="0"/>
                      </a:endParaRPr>
                    </a:p>
                  </a:txBody>
                  <a:tcPr>
                    <a:solidFill>
                      <a:schemeClr val="accent1">
                        <a:lumMod val="20000"/>
                        <a:lumOff val="80000"/>
                      </a:schemeClr>
                    </a:solidFill>
                  </a:tcPr>
                </a:tc>
                <a:extLst>
                  <a:ext uri="{0D108BD9-81ED-4DB2-BD59-A6C34878D82A}">
                    <a16:rowId xmlns:a16="http://schemas.microsoft.com/office/drawing/2014/main" val="3942628337"/>
                  </a:ext>
                </a:extLst>
              </a:tr>
            </a:tbl>
          </a:graphicData>
        </a:graphic>
      </p:graphicFrame>
      <p:sp>
        <p:nvSpPr>
          <p:cNvPr id="5" name="TextBox 4">
            <a:extLst>
              <a:ext uri="{FF2B5EF4-FFF2-40B4-BE49-F238E27FC236}">
                <a16:creationId xmlns:a16="http://schemas.microsoft.com/office/drawing/2014/main" id="{1D4E6F0D-4EFA-4DE5-B938-D20B561D2567}"/>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8482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D5DD4CDA-6C6A-4542-B97B-67722BD69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12185650"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45D63E6-1CD7-43F6-873D-ECEB9BE54A67}"/>
              </a:ext>
            </a:extLst>
          </p:cNvPr>
          <p:cNvSpPr txBox="1"/>
          <p:nvPr/>
        </p:nvSpPr>
        <p:spPr>
          <a:xfrm>
            <a:off x="4017472"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7701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rtesian plane transparent">
            <a:extLst>
              <a:ext uri="{FF2B5EF4-FFF2-40B4-BE49-F238E27FC236}">
                <a16:creationId xmlns:a16="http://schemas.microsoft.com/office/drawing/2014/main" id="{B14B2A6E-25AA-4E8A-953D-80B05F50330D}"/>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DB0E339-FF3D-4538-AF78-69340C68062E}"/>
              </a:ext>
            </a:extLst>
          </p:cNvPr>
          <p:cNvSpPr>
            <a:spLocks noGrp="1"/>
          </p:cNvSpPr>
          <p:nvPr>
            <p:ph type="title"/>
          </p:nvPr>
        </p:nvSpPr>
        <p:spPr>
          <a:xfrm>
            <a:off x="1562100" y="365125"/>
            <a:ext cx="9791700" cy="1325563"/>
          </a:xfrm>
        </p:spPr>
        <p:txBody>
          <a:bodyPr>
            <a:normAutofit/>
          </a:bodyPr>
          <a:lstStyle/>
          <a:p>
            <a:pPr algn="ctr"/>
            <a:r>
              <a:rPr lang="en-AU" sz="5400" dirty="0">
                <a:latin typeface="HelloFickleJuice" panose="02000603000000000000" pitchFamily="2" charset="0"/>
                <a:ea typeface="HelloFickleJuice" panose="02000603000000000000" pitchFamily="2" charset="0"/>
              </a:rPr>
              <a:t>Learning Sequence</a:t>
            </a:r>
          </a:p>
        </p:txBody>
      </p:sp>
      <p:sp>
        <p:nvSpPr>
          <p:cNvPr id="3" name="Content Placeholder 2">
            <a:extLst>
              <a:ext uri="{FF2B5EF4-FFF2-40B4-BE49-F238E27FC236}">
                <a16:creationId xmlns:a16="http://schemas.microsoft.com/office/drawing/2014/main" id="{5906A7C1-AAE4-4873-8BDD-3FDEF39CB6E0}"/>
              </a:ext>
            </a:extLst>
          </p:cNvPr>
          <p:cNvSpPr>
            <a:spLocks noGrp="1"/>
          </p:cNvSpPr>
          <p:nvPr>
            <p:ph idx="1"/>
          </p:nvPr>
        </p:nvSpPr>
        <p:spPr>
          <a:xfrm>
            <a:off x="1562100" y="1575058"/>
            <a:ext cx="9791700" cy="4351338"/>
          </a:xfrm>
        </p:spPr>
        <p:txBody>
          <a:bodyPr/>
          <a:lstStyle/>
          <a:p>
            <a:r>
              <a:rPr lang="en-AU" dirty="0">
                <a:latin typeface="FSFFatBottom" panose="02000603000000000000" pitchFamily="2" charset="0"/>
                <a:ea typeface="FSFFatBottom" panose="02000603000000000000" pitchFamily="2" charset="0"/>
              </a:rPr>
              <a:t>Can we use the Cartesian coordinate system?</a:t>
            </a:r>
          </a:p>
          <a:p>
            <a:pPr lvl="1"/>
            <a:r>
              <a:rPr lang="en-AU" dirty="0">
                <a:latin typeface="FSFFatBottom" panose="02000603000000000000" pitchFamily="2" charset="0"/>
                <a:ea typeface="FSFFatBottom" panose="02000603000000000000" pitchFamily="2" charset="0"/>
                <a:hlinkClick r:id="rId4" action="ppaction://hlinksldjump"/>
              </a:rPr>
              <a:t>Session 1</a:t>
            </a:r>
            <a:endParaRPr lang="en-AU" dirty="0">
              <a:latin typeface="FSFFatBottom" panose="02000603000000000000" pitchFamily="2" charset="0"/>
              <a:ea typeface="FSFFatBottom" panose="02000603000000000000" pitchFamily="2" charset="0"/>
            </a:endParaRPr>
          </a:p>
          <a:p>
            <a:pPr lvl="1"/>
            <a:r>
              <a:rPr lang="en-AU" dirty="0">
                <a:latin typeface="FSFFatBottom" panose="02000603000000000000" pitchFamily="2" charset="0"/>
                <a:ea typeface="FSFFatBottom" panose="02000603000000000000" pitchFamily="2" charset="0"/>
                <a:hlinkClick r:id="rId5" action="ppaction://hlinksldjump"/>
              </a:rPr>
              <a:t>Session 2</a:t>
            </a:r>
            <a:endParaRPr lang="en-AU" dirty="0">
              <a:latin typeface="FSFFatBottom" panose="02000603000000000000" pitchFamily="2" charset="0"/>
              <a:ea typeface="FSFFatBottom" panose="02000603000000000000" pitchFamily="2" charset="0"/>
            </a:endParaRPr>
          </a:p>
          <a:p>
            <a:r>
              <a:rPr lang="en-AU" dirty="0">
                <a:latin typeface="FSFFatBottom" panose="02000603000000000000" pitchFamily="2" charset="0"/>
                <a:ea typeface="FSFFatBottom" panose="02000603000000000000" pitchFamily="2" charset="0"/>
              </a:rPr>
              <a:t>Can we use function tables with the Cartesian coordinate system?</a:t>
            </a:r>
          </a:p>
          <a:p>
            <a:pPr lvl="1"/>
            <a:r>
              <a:rPr lang="en-AU" dirty="0">
                <a:latin typeface="FSFFatBottom" panose="02000603000000000000" pitchFamily="2" charset="0"/>
                <a:ea typeface="FSFFatBottom" panose="02000603000000000000" pitchFamily="2" charset="0"/>
                <a:hlinkClick r:id="rId6" action="ppaction://hlinksldjump"/>
              </a:rPr>
              <a:t>Session 3</a:t>
            </a:r>
            <a:endParaRPr lang="en-AU" dirty="0">
              <a:latin typeface="FSFFatBottom" panose="02000603000000000000" pitchFamily="2" charset="0"/>
              <a:ea typeface="FSFFatBottom" panose="02000603000000000000" pitchFamily="2" charset="0"/>
            </a:endParaRPr>
          </a:p>
          <a:p>
            <a:pPr lvl="1"/>
            <a:r>
              <a:rPr lang="en-AU" dirty="0">
                <a:latin typeface="FSFFatBottom" panose="02000603000000000000" pitchFamily="2" charset="0"/>
                <a:ea typeface="FSFFatBottom" panose="02000603000000000000" pitchFamily="2" charset="0"/>
                <a:hlinkClick r:id="rId7" action="ppaction://hlinksldjump"/>
              </a:rPr>
              <a:t>Session 4</a:t>
            </a:r>
            <a:endParaRPr lang="en-AU" dirty="0">
              <a:latin typeface="FSFFatBottom" panose="02000603000000000000" pitchFamily="2" charset="0"/>
              <a:ea typeface="FSFFatBottom" panose="02000603000000000000" pitchFamily="2" charset="0"/>
            </a:endParaRPr>
          </a:p>
        </p:txBody>
      </p:sp>
      <p:sp>
        <p:nvSpPr>
          <p:cNvPr id="4" name="Rectangle 3">
            <a:extLst>
              <a:ext uri="{FF2B5EF4-FFF2-40B4-BE49-F238E27FC236}">
                <a16:creationId xmlns:a16="http://schemas.microsoft.com/office/drawing/2014/main" id="{BBE62A33-393D-430F-9F0D-18C499F08937}"/>
              </a:ext>
            </a:extLst>
          </p:cNvPr>
          <p:cNvSpPr/>
          <p:nvPr/>
        </p:nvSpPr>
        <p:spPr>
          <a:xfrm>
            <a:off x="1562100" y="5750004"/>
            <a:ext cx="9791700" cy="1107996"/>
          </a:xfrm>
          <a:prstGeom prst="rect">
            <a:avLst/>
          </a:prstGeom>
        </p:spPr>
        <p:txBody>
          <a:bodyPr wrap="square">
            <a:spAutoFit/>
          </a:bodyPr>
          <a:lstStyle/>
          <a:p>
            <a:pPr marL="285750" indent="-285750">
              <a:buFont typeface="Wingdings" panose="05000000000000000000" pitchFamily="2" charset="2"/>
              <a:buChar char="ü"/>
            </a:pPr>
            <a:r>
              <a:rPr lang="en-AU" sz="1100" dirty="0">
                <a:latin typeface="FSFFatBottom" panose="02000603000000000000" pitchFamily="2" charset="0"/>
                <a:ea typeface="FSFFatBottom" panose="02000603000000000000" pitchFamily="2" charset="0"/>
              </a:rPr>
              <a:t>describes and represents mathematical situations in a variety of ways using mathematical terminology and some conventions MA3-1WM</a:t>
            </a:r>
          </a:p>
          <a:p>
            <a:pPr marL="285750" indent="-285750">
              <a:buFont typeface="Wingdings" panose="05000000000000000000" pitchFamily="2" charset="2"/>
              <a:buChar char="ü"/>
            </a:pPr>
            <a:r>
              <a:rPr lang="en-AU" sz="1100" dirty="0">
                <a:latin typeface="FSFFatBottom" panose="02000603000000000000" pitchFamily="2" charset="0"/>
                <a:ea typeface="FSFFatBottom" panose="02000603000000000000" pitchFamily="2" charset="0"/>
              </a:rPr>
              <a:t>selects and applies appropriate problem-solving strategies, including the use of digital technologies, in undertaking investigations MA3-2WM</a:t>
            </a:r>
          </a:p>
          <a:p>
            <a:pPr marL="285750" indent="-285750">
              <a:buFont typeface="Wingdings" panose="05000000000000000000" pitchFamily="2" charset="2"/>
              <a:buChar char="ü"/>
            </a:pPr>
            <a:r>
              <a:rPr lang="en-AU" sz="1100" dirty="0">
                <a:latin typeface="FSFFatBottom" panose="02000603000000000000" pitchFamily="2" charset="0"/>
                <a:ea typeface="FSFFatBottom" panose="02000603000000000000" pitchFamily="2" charset="0"/>
              </a:rPr>
              <a:t>gives a valid reason for supporting one possible solution over another MA3-3WM</a:t>
            </a:r>
          </a:p>
          <a:p>
            <a:pPr marL="285750" indent="-285750">
              <a:buFont typeface="Wingdings" panose="05000000000000000000" pitchFamily="2" charset="2"/>
              <a:buChar char="ü"/>
            </a:pPr>
            <a:r>
              <a:rPr lang="en-AU" sz="1100" dirty="0">
                <a:latin typeface="FSFFatBottom" panose="02000603000000000000" pitchFamily="2" charset="0"/>
                <a:ea typeface="FSFFatBottom" panose="02000603000000000000" pitchFamily="2" charset="0"/>
              </a:rPr>
              <a:t>analyses and creates geometric and number patterns, constructs and completes number sentences, and locates points on the Cartesian plane MA3-8NA</a:t>
            </a:r>
          </a:p>
        </p:txBody>
      </p:sp>
      <p:sp>
        <p:nvSpPr>
          <p:cNvPr id="6" name="TextBox 5">
            <a:extLst>
              <a:ext uri="{FF2B5EF4-FFF2-40B4-BE49-F238E27FC236}">
                <a16:creationId xmlns:a16="http://schemas.microsoft.com/office/drawing/2014/main" id="{BE9A9EB5-0769-40D4-AA6C-F9C68F28FFF9}"/>
              </a:ext>
            </a:extLst>
          </p:cNvPr>
          <p:cNvSpPr txBox="1"/>
          <p:nvPr/>
        </p:nvSpPr>
        <p:spPr>
          <a:xfrm>
            <a:off x="-71900"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233480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57AC-0FAC-4F77-9B9E-843708EB9B82}"/>
              </a:ext>
            </a:extLst>
          </p:cNvPr>
          <p:cNvSpPr>
            <a:spLocks noGrp="1"/>
          </p:cNvSpPr>
          <p:nvPr>
            <p:ph type="title"/>
          </p:nvPr>
        </p:nvSpPr>
        <p:spPr>
          <a:xfrm>
            <a:off x="1485899" y="1426028"/>
            <a:ext cx="3932237" cy="1915886"/>
          </a:xfrm>
        </p:spPr>
        <p:txBody>
          <a:bodyPr>
            <a:normAutofit/>
          </a:bodyPr>
          <a:lstStyle/>
          <a:p>
            <a:pPr algn="ctr"/>
            <a:r>
              <a:rPr lang="en-AU" sz="5400" dirty="0">
                <a:solidFill>
                  <a:srgbClr val="92D050"/>
                </a:solidFill>
                <a:latin typeface="HelloFickleJuice" panose="02000603000000000000" pitchFamily="2" charset="0"/>
                <a:ea typeface="HelloFickleJuice" panose="02000603000000000000" pitchFamily="2" charset="0"/>
              </a:rPr>
              <a:t>Session One</a:t>
            </a:r>
          </a:p>
        </p:txBody>
      </p:sp>
      <p:pic>
        <p:nvPicPr>
          <p:cNvPr id="6" name="Picture Placeholder 5">
            <a:extLst>
              <a:ext uri="{FF2B5EF4-FFF2-40B4-BE49-F238E27FC236}">
                <a16:creationId xmlns:a16="http://schemas.microsoft.com/office/drawing/2014/main" id="{41E63A70-B6D7-4DC0-80A5-062FDD008D5E}"/>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6828" b="6828"/>
          <a:stretch>
            <a:fillRect/>
          </a:stretch>
        </p:blipFill>
        <p:spPr>
          <a:xfrm>
            <a:off x="5678904" y="987426"/>
            <a:ext cx="5678423" cy="4873624"/>
          </a:xfrm>
        </p:spPr>
      </p:pic>
      <p:sp>
        <p:nvSpPr>
          <p:cNvPr id="4" name="Text Placeholder 3">
            <a:extLst>
              <a:ext uri="{FF2B5EF4-FFF2-40B4-BE49-F238E27FC236}">
                <a16:creationId xmlns:a16="http://schemas.microsoft.com/office/drawing/2014/main" id="{29A768C4-4F3F-4361-AC3B-9D19C8453627}"/>
              </a:ext>
            </a:extLst>
          </p:cNvPr>
          <p:cNvSpPr>
            <a:spLocks noGrp="1"/>
          </p:cNvSpPr>
          <p:nvPr>
            <p:ph type="body" sz="half" idx="2"/>
          </p:nvPr>
        </p:nvSpPr>
        <p:spPr>
          <a:xfrm>
            <a:off x="1562100" y="3624942"/>
            <a:ext cx="3932237" cy="2236107"/>
          </a:xfrm>
        </p:spPr>
        <p:txBody>
          <a:bodyPr>
            <a:normAutofit/>
          </a:bodyPr>
          <a:lstStyle/>
          <a:p>
            <a:pPr algn="ctr"/>
            <a:r>
              <a:rPr lang="en-AU" sz="3600" dirty="0">
                <a:latin typeface="FSFFatBottom" panose="02000603000000000000" pitchFamily="2" charset="0"/>
                <a:ea typeface="FSFFatBottom" panose="02000603000000000000" pitchFamily="2" charset="0"/>
              </a:rPr>
              <a:t>Can we use the Cartesian coordinate system?</a:t>
            </a:r>
          </a:p>
        </p:txBody>
      </p:sp>
      <p:sp>
        <p:nvSpPr>
          <p:cNvPr id="5" name="TextBox 4">
            <a:extLst>
              <a:ext uri="{FF2B5EF4-FFF2-40B4-BE49-F238E27FC236}">
                <a16:creationId xmlns:a16="http://schemas.microsoft.com/office/drawing/2014/main" id="{D232B9D5-78D1-4BB5-A917-B6F285EBB93F}"/>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419282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3968-9D49-492F-9E73-F1345EC735B1}"/>
              </a:ext>
            </a:extLst>
          </p:cNvPr>
          <p:cNvSpPr>
            <a:spLocks noGrp="1"/>
          </p:cNvSpPr>
          <p:nvPr>
            <p:ph type="title"/>
          </p:nvPr>
        </p:nvSpPr>
        <p:spPr>
          <a:xfrm>
            <a:off x="185057" y="136525"/>
            <a:ext cx="11865429" cy="864961"/>
          </a:xfrm>
        </p:spPr>
        <p:txBody>
          <a:bodyPr>
            <a:normAutofit fontScale="90000"/>
          </a:bodyPr>
          <a:lstStyle/>
          <a:p>
            <a:r>
              <a:rPr lang="en-AU" dirty="0">
                <a:solidFill>
                  <a:srgbClr val="92D050"/>
                </a:solidFill>
                <a:latin typeface="FSFFatBottom" panose="02000603000000000000" pitchFamily="2" charset="0"/>
                <a:ea typeface="FSFFatBottom" panose="02000603000000000000" pitchFamily="2" charset="0"/>
              </a:rPr>
              <a:t>Can we use the Cartesian coordinate system?</a:t>
            </a:r>
          </a:p>
        </p:txBody>
      </p:sp>
      <p:sp>
        <p:nvSpPr>
          <p:cNvPr id="3" name="Content Placeholder 2">
            <a:extLst>
              <a:ext uri="{FF2B5EF4-FFF2-40B4-BE49-F238E27FC236}">
                <a16:creationId xmlns:a16="http://schemas.microsoft.com/office/drawing/2014/main" id="{061B8C28-2260-4FB5-9B27-C9B9299FF2C5}"/>
              </a:ext>
            </a:extLst>
          </p:cNvPr>
          <p:cNvSpPr>
            <a:spLocks noGrp="1"/>
          </p:cNvSpPr>
          <p:nvPr>
            <p:ph idx="1"/>
          </p:nvPr>
        </p:nvSpPr>
        <p:spPr>
          <a:xfrm>
            <a:off x="6903244" y="2761343"/>
            <a:ext cx="4996542" cy="2220686"/>
          </a:xfrm>
        </p:spPr>
        <p:txBody>
          <a:bodyPr/>
          <a:lstStyle/>
          <a:p>
            <a:r>
              <a:rPr lang="en-AU" dirty="0">
                <a:latin typeface="FSFFatBottom" panose="02000603000000000000" pitchFamily="2" charset="0"/>
                <a:ea typeface="FSFFatBottom" panose="02000603000000000000" pitchFamily="2" charset="0"/>
              </a:rPr>
              <a:t>Use the clues to locate the fruit or vegetable on the Cartesian plane. </a:t>
            </a:r>
          </a:p>
          <a:p>
            <a:r>
              <a:rPr lang="en-AU" dirty="0">
                <a:latin typeface="FSFFatBottom" panose="02000603000000000000" pitchFamily="2" charset="0"/>
                <a:ea typeface="FSFFatBottom" panose="02000603000000000000" pitchFamily="2" charset="0"/>
              </a:rPr>
              <a:t>Identify the ordered pairs for each.</a:t>
            </a:r>
          </a:p>
        </p:txBody>
      </p:sp>
      <p:pic>
        <p:nvPicPr>
          <p:cNvPr id="4" name="Picture 3">
            <a:extLst>
              <a:ext uri="{FF2B5EF4-FFF2-40B4-BE49-F238E27FC236}">
                <a16:creationId xmlns:a16="http://schemas.microsoft.com/office/drawing/2014/main" id="{734D7E3A-BEF2-48FD-ABF9-5E5E5F8C9049}"/>
              </a:ext>
            </a:extLst>
          </p:cNvPr>
          <p:cNvPicPr>
            <a:picLocks noChangeAspect="1"/>
          </p:cNvPicPr>
          <p:nvPr/>
        </p:nvPicPr>
        <p:blipFill>
          <a:blip r:embed="rId3"/>
          <a:stretch>
            <a:fillRect/>
          </a:stretch>
        </p:blipFill>
        <p:spPr>
          <a:xfrm>
            <a:off x="0" y="885372"/>
            <a:ext cx="6752544" cy="5972628"/>
          </a:xfrm>
          <a:prstGeom prst="rect">
            <a:avLst/>
          </a:prstGeom>
        </p:spPr>
      </p:pic>
      <p:sp>
        <p:nvSpPr>
          <p:cNvPr id="5" name="TextBox 4">
            <a:extLst>
              <a:ext uri="{FF2B5EF4-FFF2-40B4-BE49-F238E27FC236}">
                <a16:creationId xmlns:a16="http://schemas.microsoft.com/office/drawing/2014/main" id="{D44BD5FE-A81C-471D-8FEA-3286902FCC92}"/>
              </a:ext>
            </a:extLst>
          </p:cNvPr>
          <p:cNvSpPr txBox="1"/>
          <p:nvPr/>
        </p:nvSpPr>
        <p:spPr>
          <a:xfrm>
            <a:off x="2779222"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167523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3968-9D49-492F-9E73-F1345EC735B1}"/>
              </a:ext>
            </a:extLst>
          </p:cNvPr>
          <p:cNvSpPr>
            <a:spLocks noGrp="1"/>
          </p:cNvSpPr>
          <p:nvPr>
            <p:ph type="title"/>
          </p:nvPr>
        </p:nvSpPr>
        <p:spPr>
          <a:xfrm>
            <a:off x="185057" y="136525"/>
            <a:ext cx="11865429" cy="864961"/>
          </a:xfrm>
        </p:spPr>
        <p:txBody>
          <a:bodyPr>
            <a:normAutofit fontScale="90000"/>
          </a:bodyPr>
          <a:lstStyle/>
          <a:p>
            <a:r>
              <a:rPr lang="en-AU" dirty="0">
                <a:solidFill>
                  <a:srgbClr val="92D050"/>
                </a:solidFill>
                <a:latin typeface="FSFFatBottom" panose="02000603000000000000" pitchFamily="2" charset="0"/>
                <a:ea typeface="FSFFatBottom" panose="02000603000000000000" pitchFamily="2" charset="0"/>
              </a:rPr>
              <a:t>Can we use the Cartesian coordinate system?</a:t>
            </a:r>
          </a:p>
        </p:txBody>
      </p:sp>
      <p:sp>
        <p:nvSpPr>
          <p:cNvPr id="3" name="Content Placeholder 2">
            <a:extLst>
              <a:ext uri="{FF2B5EF4-FFF2-40B4-BE49-F238E27FC236}">
                <a16:creationId xmlns:a16="http://schemas.microsoft.com/office/drawing/2014/main" id="{061B8C28-2260-4FB5-9B27-C9B9299FF2C5}"/>
              </a:ext>
            </a:extLst>
          </p:cNvPr>
          <p:cNvSpPr>
            <a:spLocks noGrp="1"/>
          </p:cNvSpPr>
          <p:nvPr>
            <p:ph idx="1"/>
          </p:nvPr>
        </p:nvSpPr>
        <p:spPr>
          <a:xfrm>
            <a:off x="7097487" y="939799"/>
            <a:ext cx="4952999" cy="5820230"/>
          </a:xfrm>
        </p:spPr>
        <p:txBody>
          <a:bodyPr>
            <a:normAutofit fontScale="92500" lnSpcReduction="10000"/>
          </a:bodyPr>
          <a:lstStyle/>
          <a:p>
            <a:pPr marL="0" indent="0" algn="ctr">
              <a:buNone/>
            </a:pPr>
            <a:r>
              <a:rPr lang="en-AU" b="1" u="sng" dirty="0">
                <a:latin typeface="FSFFatBottom" panose="02000603000000000000" pitchFamily="2" charset="0"/>
                <a:ea typeface="FSFFatBottom" panose="02000603000000000000" pitchFamily="2" charset="0"/>
              </a:rPr>
              <a:t>Battleship</a:t>
            </a:r>
          </a:p>
          <a:p>
            <a:pPr marL="457200" indent="-457200">
              <a:buFont typeface="+mj-lt"/>
              <a:buAutoNum type="arabicPeriod"/>
            </a:pPr>
            <a:r>
              <a:rPr lang="en-AU" sz="2000" dirty="0">
                <a:latin typeface="FSFFatBottom" panose="02000603000000000000" pitchFamily="2" charset="0"/>
                <a:ea typeface="FSFFatBottom" panose="02000603000000000000" pitchFamily="2" charset="0"/>
              </a:rPr>
              <a:t>Use a pen to mark the locations of your ships on the coordinate plane and </a:t>
            </a:r>
            <a:r>
              <a:rPr lang="en-AU" sz="2000" dirty="0">
                <a:solidFill>
                  <a:srgbClr val="00B050"/>
                </a:solidFill>
                <a:latin typeface="FSFFatBottom" panose="02000603000000000000" pitchFamily="2" charset="0"/>
                <a:ea typeface="FSFFatBottom" panose="02000603000000000000" pitchFamily="2" charset="0"/>
              </a:rPr>
              <a:t>highlight</a:t>
            </a:r>
            <a:r>
              <a:rPr lang="en-AU" sz="2000" dirty="0">
                <a:latin typeface="FSFFatBottom" panose="02000603000000000000" pitchFamily="2" charset="0"/>
                <a:ea typeface="FSFFatBottom" panose="02000603000000000000" pitchFamily="2" charset="0"/>
              </a:rPr>
              <a:t> them. Ships can be </a:t>
            </a:r>
            <a:r>
              <a:rPr lang="en-AU" sz="2000" u="sng" dirty="0">
                <a:latin typeface="FSFFatBottom" panose="02000603000000000000" pitchFamily="2" charset="0"/>
                <a:ea typeface="FSFFatBottom" panose="02000603000000000000" pitchFamily="2" charset="0"/>
              </a:rPr>
              <a:t>diagonal, horizontal or vertical</a:t>
            </a:r>
            <a:r>
              <a:rPr lang="en-AU" sz="2000" dirty="0">
                <a:latin typeface="FSFFatBottom" panose="02000603000000000000" pitchFamily="2" charset="0"/>
                <a:ea typeface="FSFFatBottom" panose="02000603000000000000" pitchFamily="2" charset="0"/>
              </a:rPr>
              <a:t>.</a:t>
            </a:r>
          </a:p>
          <a:p>
            <a:pPr marL="457200" indent="-457200">
              <a:buFont typeface="+mj-lt"/>
              <a:buAutoNum type="arabicPeriod"/>
            </a:pPr>
            <a:r>
              <a:rPr lang="en-AU" sz="2000" dirty="0">
                <a:latin typeface="FSFFatBottom" panose="02000603000000000000" pitchFamily="2" charset="0"/>
                <a:ea typeface="FSFFatBottom" panose="02000603000000000000" pitchFamily="2" charset="0"/>
              </a:rPr>
              <a:t>Decide who will go first, begin guessing where the other student has placed their points. This is done by calling out a single ordered pair, e.g. (-3,2).</a:t>
            </a:r>
          </a:p>
          <a:p>
            <a:pPr marL="457200" indent="-457200">
              <a:buFont typeface="+mj-lt"/>
              <a:buAutoNum type="arabicPeriod"/>
            </a:pPr>
            <a:r>
              <a:rPr lang="en-AU" sz="2000" dirty="0">
                <a:latin typeface="FSFFatBottom" panose="02000603000000000000" pitchFamily="2" charset="0"/>
                <a:ea typeface="FSFFatBottom" panose="02000603000000000000" pitchFamily="2" charset="0"/>
              </a:rPr>
              <a:t>The opponent calls out ‘hit’ or ‘miss’. </a:t>
            </a:r>
          </a:p>
          <a:p>
            <a:pPr marL="457200" indent="-457200">
              <a:buFont typeface="+mj-lt"/>
              <a:buAutoNum type="arabicPeriod"/>
            </a:pPr>
            <a:r>
              <a:rPr lang="en-AU" sz="2000" dirty="0">
                <a:latin typeface="FSFFatBottom" panose="02000603000000000000" pitchFamily="2" charset="0"/>
                <a:ea typeface="FSFFatBottom" panose="02000603000000000000" pitchFamily="2" charset="0"/>
              </a:rPr>
              <a:t>If a player gets a ‘hit’, they put an </a:t>
            </a:r>
            <a:r>
              <a:rPr lang="en-AU" sz="2000" b="1" dirty="0">
                <a:latin typeface="FSFFatBottom" panose="02000603000000000000" pitchFamily="2" charset="0"/>
                <a:ea typeface="FSFFatBottom" panose="02000603000000000000" pitchFamily="2" charset="0"/>
              </a:rPr>
              <a:t>X</a:t>
            </a:r>
            <a:r>
              <a:rPr lang="en-AU" sz="2000" dirty="0">
                <a:latin typeface="FSFFatBottom" panose="02000603000000000000" pitchFamily="2" charset="0"/>
                <a:ea typeface="FSFFatBottom" panose="02000603000000000000" pitchFamily="2" charset="0"/>
              </a:rPr>
              <a:t> on the coordinate.</a:t>
            </a:r>
          </a:p>
          <a:p>
            <a:pPr marL="457200" indent="-457200">
              <a:buFont typeface="+mj-lt"/>
              <a:buAutoNum type="arabicPeriod"/>
            </a:pPr>
            <a:r>
              <a:rPr lang="en-AU" sz="2000" dirty="0">
                <a:latin typeface="FSFFatBottom" panose="02000603000000000000" pitchFamily="2" charset="0"/>
                <a:ea typeface="FSFFatBottom" panose="02000603000000000000" pitchFamily="2" charset="0"/>
              </a:rPr>
              <a:t>If a player gets a ‘miss’, they put a dot on the specified coordinate.</a:t>
            </a:r>
          </a:p>
          <a:p>
            <a:pPr marL="457200" indent="-457200">
              <a:buFont typeface="+mj-lt"/>
              <a:buAutoNum type="arabicPeriod"/>
            </a:pPr>
            <a:r>
              <a:rPr lang="en-AU" sz="2000" dirty="0">
                <a:latin typeface="FSFFatBottom" panose="02000603000000000000" pitchFamily="2" charset="0"/>
                <a:ea typeface="FSFFatBottom" panose="02000603000000000000" pitchFamily="2" charset="0"/>
              </a:rPr>
              <a:t>If a player has hit the last dot on the ship, the opponent calls out </a:t>
            </a:r>
            <a:r>
              <a:rPr lang="en-AU" sz="2000" b="1" dirty="0">
                <a:latin typeface="FSFFatBottom" panose="02000603000000000000" pitchFamily="2" charset="0"/>
                <a:ea typeface="FSFFatBottom" panose="02000603000000000000" pitchFamily="2" charset="0"/>
              </a:rPr>
              <a:t>You sunk my ship!</a:t>
            </a:r>
            <a:r>
              <a:rPr lang="en-AU" sz="2000" dirty="0">
                <a:latin typeface="FSFFatBottom" panose="02000603000000000000" pitchFamily="2" charset="0"/>
                <a:ea typeface="FSFFatBottom" panose="02000603000000000000" pitchFamily="2" charset="0"/>
              </a:rPr>
              <a:t> </a:t>
            </a:r>
          </a:p>
          <a:p>
            <a:pPr marL="457200" indent="-457200">
              <a:buFont typeface="+mj-lt"/>
              <a:buAutoNum type="arabicPeriod"/>
            </a:pPr>
            <a:r>
              <a:rPr lang="en-AU" sz="2000" dirty="0">
                <a:latin typeface="FSFFatBottom" panose="02000603000000000000" pitchFamily="2" charset="0"/>
                <a:ea typeface="FSFFatBottom" panose="02000603000000000000" pitchFamily="2" charset="0"/>
              </a:rPr>
              <a:t>The 1</a:t>
            </a:r>
            <a:r>
              <a:rPr lang="en-AU" sz="2000" baseline="30000" dirty="0">
                <a:latin typeface="FSFFatBottom" panose="02000603000000000000" pitchFamily="2" charset="0"/>
                <a:ea typeface="FSFFatBottom" panose="02000603000000000000" pitchFamily="2" charset="0"/>
              </a:rPr>
              <a:t>st</a:t>
            </a:r>
            <a:r>
              <a:rPr lang="en-AU" sz="2000" dirty="0">
                <a:latin typeface="FSFFatBottom" panose="02000603000000000000" pitchFamily="2" charset="0"/>
                <a:ea typeface="FSFFatBottom" panose="02000603000000000000" pitchFamily="2" charset="0"/>
              </a:rPr>
              <a:t> player to sink all of the opponents ships wins the game. </a:t>
            </a:r>
          </a:p>
        </p:txBody>
      </p:sp>
      <p:pic>
        <p:nvPicPr>
          <p:cNvPr id="5" name="Picture 4">
            <a:extLst>
              <a:ext uri="{FF2B5EF4-FFF2-40B4-BE49-F238E27FC236}">
                <a16:creationId xmlns:a16="http://schemas.microsoft.com/office/drawing/2014/main" id="{1ECB6C40-E233-4743-835F-47EB2BFCF794}"/>
              </a:ext>
            </a:extLst>
          </p:cNvPr>
          <p:cNvPicPr>
            <a:picLocks noChangeAspect="1"/>
          </p:cNvPicPr>
          <p:nvPr/>
        </p:nvPicPr>
        <p:blipFill>
          <a:blip r:embed="rId3"/>
          <a:stretch>
            <a:fillRect/>
          </a:stretch>
        </p:blipFill>
        <p:spPr>
          <a:xfrm>
            <a:off x="1" y="910771"/>
            <a:ext cx="7097486" cy="5947229"/>
          </a:xfrm>
          <a:prstGeom prst="rect">
            <a:avLst/>
          </a:prstGeom>
        </p:spPr>
      </p:pic>
      <p:pic>
        <p:nvPicPr>
          <p:cNvPr id="6" name="Picture 5">
            <a:extLst>
              <a:ext uri="{FF2B5EF4-FFF2-40B4-BE49-F238E27FC236}">
                <a16:creationId xmlns:a16="http://schemas.microsoft.com/office/drawing/2014/main" id="{79E67E3F-79C9-4E74-BC6C-0850A3C055C1}"/>
              </a:ext>
            </a:extLst>
          </p:cNvPr>
          <p:cNvPicPr>
            <a:picLocks noChangeAspect="1"/>
          </p:cNvPicPr>
          <p:nvPr/>
        </p:nvPicPr>
        <p:blipFill>
          <a:blip r:embed="rId4"/>
          <a:stretch>
            <a:fillRect/>
          </a:stretch>
        </p:blipFill>
        <p:spPr>
          <a:xfrm>
            <a:off x="568380" y="2786743"/>
            <a:ext cx="3152215" cy="3483428"/>
          </a:xfrm>
          <a:prstGeom prst="rect">
            <a:avLst/>
          </a:prstGeom>
        </p:spPr>
      </p:pic>
      <p:sp>
        <p:nvSpPr>
          <p:cNvPr id="7" name="TextBox 6">
            <a:extLst>
              <a:ext uri="{FF2B5EF4-FFF2-40B4-BE49-F238E27FC236}">
                <a16:creationId xmlns:a16="http://schemas.microsoft.com/office/drawing/2014/main" id="{C7818EE7-09B7-4F45-A521-2C10C1015F94}"/>
              </a:ext>
            </a:extLst>
          </p:cNvPr>
          <p:cNvSpPr txBox="1"/>
          <p:nvPr/>
        </p:nvSpPr>
        <p:spPr>
          <a:xfrm>
            <a:off x="3309260" y="6070116"/>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17553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57AC-0FAC-4F77-9B9E-843708EB9B82}"/>
              </a:ext>
            </a:extLst>
          </p:cNvPr>
          <p:cNvSpPr>
            <a:spLocks noGrp="1"/>
          </p:cNvSpPr>
          <p:nvPr>
            <p:ph type="title"/>
          </p:nvPr>
        </p:nvSpPr>
        <p:spPr>
          <a:xfrm>
            <a:off x="1485899" y="1426028"/>
            <a:ext cx="3932237" cy="1915886"/>
          </a:xfrm>
        </p:spPr>
        <p:txBody>
          <a:bodyPr>
            <a:normAutofit/>
          </a:bodyPr>
          <a:lstStyle/>
          <a:p>
            <a:pPr algn="ctr"/>
            <a:r>
              <a:rPr lang="en-AU" sz="5400" dirty="0">
                <a:solidFill>
                  <a:srgbClr val="FFC000"/>
                </a:solidFill>
                <a:latin typeface="HelloFickleJuice" panose="02000603000000000000" pitchFamily="2" charset="0"/>
                <a:ea typeface="HelloFickleJuice" panose="02000603000000000000" pitchFamily="2" charset="0"/>
              </a:rPr>
              <a:t>Session Two</a:t>
            </a:r>
          </a:p>
        </p:txBody>
      </p:sp>
      <p:pic>
        <p:nvPicPr>
          <p:cNvPr id="6" name="Picture Placeholder 5">
            <a:extLst>
              <a:ext uri="{FF2B5EF4-FFF2-40B4-BE49-F238E27FC236}">
                <a16:creationId xmlns:a16="http://schemas.microsoft.com/office/drawing/2014/main" id="{41E63A70-B6D7-4DC0-80A5-062FDD008D5E}"/>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6828" b="6828"/>
          <a:stretch>
            <a:fillRect/>
          </a:stretch>
        </p:blipFill>
        <p:spPr>
          <a:xfrm>
            <a:off x="5678904" y="987426"/>
            <a:ext cx="5678423" cy="4873624"/>
          </a:xfrm>
        </p:spPr>
      </p:pic>
      <p:sp>
        <p:nvSpPr>
          <p:cNvPr id="4" name="Text Placeholder 3">
            <a:extLst>
              <a:ext uri="{FF2B5EF4-FFF2-40B4-BE49-F238E27FC236}">
                <a16:creationId xmlns:a16="http://schemas.microsoft.com/office/drawing/2014/main" id="{29A768C4-4F3F-4361-AC3B-9D19C8453627}"/>
              </a:ext>
            </a:extLst>
          </p:cNvPr>
          <p:cNvSpPr>
            <a:spLocks noGrp="1"/>
          </p:cNvSpPr>
          <p:nvPr>
            <p:ph type="body" sz="half" idx="2"/>
          </p:nvPr>
        </p:nvSpPr>
        <p:spPr>
          <a:xfrm>
            <a:off x="1562100" y="3624942"/>
            <a:ext cx="3932237" cy="2236107"/>
          </a:xfrm>
        </p:spPr>
        <p:txBody>
          <a:bodyPr>
            <a:normAutofit/>
          </a:bodyPr>
          <a:lstStyle/>
          <a:p>
            <a:pPr algn="ctr"/>
            <a:r>
              <a:rPr lang="en-AU" sz="3600" dirty="0">
                <a:latin typeface="FSFFatBottom" panose="02000603000000000000" pitchFamily="2" charset="0"/>
                <a:ea typeface="FSFFatBottom" panose="02000603000000000000" pitchFamily="2" charset="0"/>
              </a:rPr>
              <a:t>Can we use the Cartesian coordinate system?</a:t>
            </a:r>
          </a:p>
        </p:txBody>
      </p:sp>
      <p:sp>
        <p:nvSpPr>
          <p:cNvPr id="5" name="TextBox 4">
            <a:extLst>
              <a:ext uri="{FF2B5EF4-FFF2-40B4-BE49-F238E27FC236}">
                <a16:creationId xmlns:a16="http://schemas.microsoft.com/office/drawing/2014/main" id="{E1ED7C22-8D49-462D-B6BD-373B5BF2FCCF}"/>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28437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3968-9D49-492F-9E73-F1345EC735B1}"/>
              </a:ext>
            </a:extLst>
          </p:cNvPr>
          <p:cNvSpPr>
            <a:spLocks noGrp="1"/>
          </p:cNvSpPr>
          <p:nvPr>
            <p:ph type="title"/>
          </p:nvPr>
        </p:nvSpPr>
        <p:spPr>
          <a:xfrm>
            <a:off x="185057" y="136525"/>
            <a:ext cx="11865429" cy="864961"/>
          </a:xfrm>
        </p:spPr>
        <p:txBody>
          <a:bodyPr>
            <a:normAutofit fontScale="90000"/>
          </a:bodyPr>
          <a:lstStyle/>
          <a:p>
            <a:r>
              <a:rPr lang="en-AU" dirty="0">
                <a:solidFill>
                  <a:srgbClr val="FFC000"/>
                </a:solidFill>
                <a:latin typeface="FSFFatBottom" panose="02000603000000000000" pitchFamily="2" charset="0"/>
                <a:ea typeface="FSFFatBottom" panose="02000603000000000000" pitchFamily="2" charset="0"/>
              </a:rPr>
              <a:t>Can we use the Cartesian coordinate system?</a:t>
            </a:r>
          </a:p>
        </p:txBody>
      </p:sp>
      <p:sp>
        <p:nvSpPr>
          <p:cNvPr id="3" name="Content Placeholder 2">
            <a:extLst>
              <a:ext uri="{FF2B5EF4-FFF2-40B4-BE49-F238E27FC236}">
                <a16:creationId xmlns:a16="http://schemas.microsoft.com/office/drawing/2014/main" id="{061B8C28-2260-4FB5-9B27-C9B9299FF2C5}"/>
              </a:ext>
            </a:extLst>
          </p:cNvPr>
          <p:cNvSpPr>
            <a:spLocks noGrp="1"/>
          </p:cNvSpPr>
          <p:nvPr>
            <p:ph idx="1"/>
          </p:nvPr>
        </p:nvSpPr>
        <p:spPr>
          <a:xfrm>
            <a:off x="6903244" y="1328928"/>
            <a:ext cx="4996542" cy="5254752"/>
          </a:xfrm>
        </p:spPr>
        <p:txBody>
          <a:bodyPr>
            <a:normAutofit fontScale="92500" lnSpcReduction="20000"/>
          </a:bodyPr>
          <a:lstStyle/>
          <a:p>
            <a:pPr marL="0" indent="0">
              <a:buNone/>
            </a:pPr>
            <a:r>
              <a:rPr lang="en-AU" dirty="0">
                <a:latin typeface="FSFFatBottom" panose="02000603000000000000" pitchFamily="2" charset="0"/>
                <a:ea typeface="FSFFatBottom" panose="02000603000000000000" pitchFamily="2" charset="0"/>
              </a:rPr>
              <a:t>Abigail is recording information about her pets on a coordinate plane. Each ordered pair shows the age (in years) and the mass (in kilograms), respectively, of one of her pets. </a:t>
            </a:r>
          </a:p>
          <a:p>
            <a:r>
              <a:rPr lang="en-AU" dirty="0">
                <a:latin typeface="FSFFatBottom" panose="02000603000000000000" pitchFamily="2" charset="0"/>
                <a:ea typeface="FSFFatBottom" panose="02000603000000000000" pitchFamily="2" charset="0"/>
              </a:rPr>
              <a:t>Ginger: 3,4; </a:t>
            </a:r>
          </a:p>
          <a:p>
            <a:r>
              <a:rPr lang="en-AU" dirty="0">
                <a:latin typeface="FSFFatBottom" panose="02000603000000000000" pitchFamily="2" charset="0"/>
                <a:ea typeface="FSFFatBottom" panose="02000603000000000000" pitchFamily="2" charset="0"/>
              </a:rPr>
              <a:t>Daisy 2,20; </a:t>
            </a:r>
          </a:p>
          <a:p>
            <a:r>
              <a:rPr lang="en-AU" dirty="0">
                <a:latin typeface="FSFFatBottom" panose="02000603000000000000" pitchFamily="2" charset="0"/>
                <a:ea typeface="FSFFatBottom" panose="02000603000000000000" pitchFamily="2" charset="0"/>
              </a:rPr>
              <a:t>Buddy 7,8. </a:t>
            </a:r>
          </a:p>
          <a:p>
            <a:r>
              <a:rPr lang="en-AU" dirty="0">
                <a:latin typeface="FSFFatBottom" panose="02000603000000000000" pitchFamily="2" charset="0"/>
                <a:ea typeface="FSFFatBottom" panose="02000603000000000000" pitchFamily="2" charset="0"/>
              </a:rPr>
              <a:t>Abigail also has a dog named Snuggles that is 1 year younger than Buddy and has 4 times Buddy’s mass. </a:t>
            </a:r>
          </a:p>
        </p:txBody>
      </p:sp>
      <p:pic>
        <p:nvPicPr>
          <p:cNvPr id="5" name="Picture 2" descr="Image result for cartesian plane transparent">
            <a:extLst>
              <a:ext uri="{FF2B5EF4-FFF2-40B4-BE49-F238E27FC236}">
                <a16:creationId xmlns:a16="http://schemas.microsoft.com/office/drawing/2014/main" id="{54AD87FA-CA1A-4D76-917D-6F5BD4C2D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3440"/>
            <a:ext cx="6858000" cy="60045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ABD5D0-7F3E-47D4-A770-F2A40951168A}"/>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13830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3968-9D49-492F-9E73-F1345EC735B1}"/>
              </a:ext>
            </a:extLst>
          </p:cNvPr>
          <p:cNvSpPr>
            <a:spLocks noGrp="1"/>
          </p:cNvSpPr>
          <p:nvPr>
            <p:ph type="title"/>
          </p:nvPr>
        </p:nvSpPr>
        <p:spPr>
          <a:xfrm>
            <a:off x="185057" y="136525"/>
            <a:ext cx="11865429" cy="864961"/>
          </a:xfrm>
        </p:spPr>
        <p:txBody>
          <a:bodyPr>
            <a:normAutofit fontScale="90000"/>
          </a:bodyPr>
          <a:lstStyle/>
          <a:p>
            <a:r>
              <a:rPr lang="en-AU" dirty="0">
                <a:solidFill>
                  <a:srgbClr val="FFC000"/>
                </a:solidFill>
                <a:latin typeface="FSFFatBottom" panose="02000603000000000000" pitchFamily="2" charset="0"/>
                <a:ea typeface="FSFFatBottom" panose="02000603000000000000" pitchFamily="2" charset="0"/>
              </a:rPr>
              <a:t>Can we use the Cartesian coordinate system?</a:t>
            </a:r>
          </a:p>
        </p:txBody>
      </p:sp>
      <p:sp>
        <p:nvSpPr>
          <p:cNvPr id="3" name="Content Placeholder 2">
            <a:extLst>
              <a:ext uri="{FF2B5EF4-FFF2-40B4-BE49-F238E27FC236}">
                <a16:creationId xmlns:a16="http://schemas.microsoft.com/office/drawing/2014/main" id="{061B8C28-2260-4FB5-9B27-C9B9299FF2C5}"/>
              </a:ext>
            </a:extLst>
          </p:cNvPr>
          <p:cNvSpPr>
            <a:spLocks noGrp="1"/>
          </p:cNvSpPr>
          <p:nvPr>
            <p:ph idx="1"/>
          </p:nvPr>
        </p:nvSpPr>
        <p:spPr>
          <a:xfrm>
            <a:off x="6903244" y="1328928"/>
            <a:ext cx="4996542" cy="5254752"/>
          </a:xfrm>
        </p:spPr>
        <p:txBody>
          <a:bodyPr>
            <a:normAutofit fontScale="92500" lnSpcReduction="10000"/>
          </a:bodyPr>
          <a:lstStyle/>
          <a:p>
            <a:pPr marL="0" indent="0" algn="ctr">
              <a:buNone/>
            </a:pPr>
            <a:r>
              <a:rPr lang="en-AU" b="1" u="sng" dirty="0">
                <a:latin typeface="FSFFatBottom" panose="02000603000000000000" pitchFamily="2" charset="0"/>
                <a:ea typeface="FSFFatBottom" panose="02000603000000000000" pitchFamily="2" charset="0"/>
              </a:rPr>
              <a:t>Scavenger Hunt</a:t>
            </a:r>
          </a:p>
          <a:p>
            <a:pPr marL="0" indent="0">
              <a:buNone/>
            </a:pPr>
            <a:r>
              <a:rPr lang="en-AU" dirty="0">
                <a:latin typeface="FSFFatBottom" panose="02000603000000000000" pitchFamily="2" charset="0"/>
                <a:ea typeface="FSFFatBottom" panose="02000603000000000000" pitchFamily="2" charset="0"/>
              </a:rPr>
              <a:t>Around the room are 3 sets of coordinate cards. Each set contains 6 ordered pairs and are colour coordinated. </a:t>
            </a:r>
          </a:p>
          <a:p>
            <a:pPr marL="514350" indent="-514350">
              <a:buFont typeface="+mj-lt"/>
              <a:buAutoNum type="arabicPeriod"/>
            </a:pPr>
            <a:r>
              <a:rPr lang="en-AU" dirty="0">
                <a:latin typeface="FSFFatBottom" panose="02000603000000000000" pitchFamily="2" charset="0"/>
                <a:ea typeface="FSFFatBottom" panose="02000603000000000000" pitchFamily="2" charset="0"/>
              </a:rPr>
              <a:t>Locate the ordered pairs.</a:t>
            </a:r>
          </a:p>
          <a:p>
            <a:pPr marL="514350" indent="-514350">
              <a:buFont typeface="+mj-lt"/>
              <a:buAutoNum type="arabicPeriod"/>
            </a:pPr>
            <a:r>
              <a:rPr lang="en-AU" dirty="0">
                <a:latin typeface="FSFFatBottom" panose="02000603000000000000" pitchFamily="2" charset="0"/>
                <a:ea typeface="FSFFatBottom" panose="02000603000000000000" pitchFamily="2" charset="0"/>
              </a:rPr>
              <a:t>Use a matching colour to label each ordered pair on the coordinate plane (</a:t>
            </a:r>
            <a:r>
              <a:rPr lang="en-AU" dirty="0">
                <a:solidFill>
                  <a:schemeClr val="accent4">
                    <a:lumMod val="75000"/>
                  </a:schemeClr>
                </a:solidFill>
                <a:latin typeface="FSFFatBottom" panose="02000603000000000000" pitchFamily="2" charset="0"/>
                <a:ea typeface="FSFFatBottom" panose="02000603000000000000" pitchFamily="2" charset="0"/>
              </a:rPr>
              <a:t>yellow,</a:t>
            </a:r>
            <a:r>
              <a:rPr lang="en-AU" dirty="0">
                <a:solidFill>
                  <a:srgbClr val="00B0F0"/>
                </a:solidFill>
                <a:latin typeface="FSFFatBottom" panose="02000603000000000000" pitchFamily="2" charset="0"/>
                <a:ea typeface="FSFFatBottom" panose="02000603000000000000" pitchFamily="2" charset="0"/>
              </a:rPr>
              <a:t> blue</a:t>
            </a:r>
            <a:r>
              <a:rPr lang="en-AU" dirty="0">
                <a:latin typeface="FSFFatBottom" panose="02000603000000000000" pitchFamily="2" charset="0"/>
                <a:ea typeface="FSFFatBottom" panose="02000603000000000000" pitchFamily="2" charset="0"/>
              </a:rPr>
              <a:t>, </a:t>
            </a:r>
            <a:r>
              <a:rPr lang="en-AU" dirty="0">
                <a:solidFill>
                  <a:srgbClr val="92D050"/>
                </a:solidFill>
                <a:latin typeface="FSFFatBottom" panose="02000603000000000000" pitchFamily="2" charset="0"/>
                <a:ea typeface="FSFFatBottom" panose="02000603000000000000" pitchFamily="2" charset="0"/>
              </a:rPr>
              <a:t>green</a:t>
            </a:r>
            <a:r>
              <a:rPr lang="en-AU" dirty="0">
                <a:latin typeface="FSFFatBottom" panose="02000603000000000000" pitchFamily="2" charset="0"/>
                <a:ea typeface="FSFFatBottom" panose="02000603000000000000" pitchFamily="2" charset="0"/>
              </a:rPr>
              <a:t>)</a:t>
            </a:r>
          </a:p>
          <a:p>
            <a:pPr marL="514350" indent="-514350">
              <a:buFont typeface="+mj-lt"/>
              <a:buAutoNum type="arabicPeriod"/>
            </a:pPr>
            <a:r>
              <a:rPr lang="en-AU" dirty="0">
                <a:latin typeface="FSFFatBottom" panose="02000603000000000000" pitchFamily="2" charset="0"/>
                <a:ea typeface="FSFFatBottom" panose="02000603000000000000" pitchFamily="2" charset="0"/>
              </a:rPr>
              <a:t>Compare and contrast the ordered pairs in each set and describe the points on the plane. </a:t>
            </a:r>
          </a:p>
        </p:txBody>
      </p:sp>
      <p:pic>
        <p:nvPicPr>
          <p:cNvPr id="5" name="Picture 2" descr="Image result for cartesian plane transparent">
            <a:extLst>
              <a:ext uri="{FF2B5EF4-FFF2-40B4-BE49-F238E27FC236}">
                <a16:creationId xmlns:a16="http://schemas.microsoft.com/office/drawing/2014/main" id="{54AD87FA-CA1A-4D76-917D-6F5BD4C2D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3440"/>
            <a:ext cx="6858000" cy="60045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250329-5D76-4078-9220-978802553D12}"/>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77093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57AC-0FAC-4F77-9B9E-843708EB9B82}"/>
              </a:ext>
            </a:extLst>
          </p:cNvPr>
          <p:cNvSpPr>
            <a:spLocks noGrp="1"/>
          </p:cNvSpPr>
          <p:nvPr>
            <p:ph type="title"/>
          </p:nvPr>
        </p:nvSpPr>
        <p:spPr>
          <a:xfrm>
            <a:off x="1485899" y="1426028"/>
            <a:ext cx="3932237" cy="1915886"/>
          </a:xfrm>
        </p:spPr>
        <p:txBody>
          <a:bodyPr>
            <a:normAutofit/>
          </a:bodyPr>
          <a:lstStyle/>
          <a:p>
            <a:pPr algn="ctr"/>
            <a:r>
              <a:rPr lang="en-AU" sz="5400" dirty="0">
                <a:solidFill>
                  <a:srgbClr val="7030A0"/>
                </a:solidFill>
                <a:latin typeface="HelloFickleJuice" panose="02000603000000000000" pitchFamily="2" charset="0"/>
                <a:ea typeface="HelloFickleJuice" panose="02000603000000000000" pitchFamily="2" charset="0"/>
              </a:rPr>
              <a:t>Session Three</a:t>
            </a:r>
          </a:p>
        </p:txBody>
      </p:sp>
      <p:sp>
        <p:nvSpPr>
          <p:cNvPr id="4" name="Text Placeholder 3">
            <a:extLst>
              <a:ext uri="{FF2B5EF4-FFF2-40B4-BE49-F238E27FC236}">
                <a16:creationId xmlns:a16="http://schemas.microsoft.com/office/drawing/2014/main" id="{29A768C4-4F3F-4361-AC3B-9D19C8453627}"/>
              </a:ext>
            </a:extLst>
          </p:cNvPr>
          <p:cNvSpPr>
            <a:spLocks noGrp="1"/>
          </p:cNvSpPr>
          <p:nvPr>
            <p:ph type="body" sz="half" idx="2"/>
          </p:nvPr>
        </p:nvSpPr>
        <p:spPr>
          <a:xfrm>
            <a:off x="1562100" y="3624942"/>
            <a:ext cx="3932237" cy="2236107"/>
          </a:xfrm>
        </p:spPr>
        <p:txBody>
          <a:bodyPr>
            <a:normAutofit fontScale="92500" lnSpcReduction="20000"/>
          </a:bodyPr>
          <a:lstStyle/>
          <a:p>
            <a:pPr algn="ctr"/>
            <a:r>
              <a:rPr lang="en-AU" sz="3600" dirty="0">
                <a:latin typeface="FSFFatBottom" panose="02000603000000000000" pitchFamily="2" charset="0"/>
                <a:ea typeface="FSFFatBottom" panose="02000603000000000000" pitchFamily="2" charset="0"/>
              </a:rPr>
              <a:t>Can we use function tables with the Cartesian coordinate system?</a:t>
            </a:r>
          </a:p>
        </p:txBody>
      </p:sp>
      <p:pic>
        <p:nvPicPr>
          <p:cNvPr id="3" name="Picture Placeholder 2">
            <a:extLst>
              <a:ext uri="{FF2B5EF4-FFF2-40B4-BE49-F238E27FC236}">
                <a16:creationId xmlns:a16="http://schemas.microsoft.com/office/drawing/2014/main" id="{044B5CA2-5CA5-4EFB-B54B-D3A74837E26E}"/>
              </a:ext>
            </a:extLst>
          </p:cNvPr>
          <p:cNvPicPr>
            <a:picLocks noGrp="1" noChangeAspect="1"/>
          </p:cNvPicPr>
          <p:nvPr>
            <p:ph type="pic" idx="1"/>
          </p:nvPr>
        </p:nvPicPr>
        <p:blipFill>
          <a:blip r:embed="rId2"/>
          <a:srcRect l="6307" r="6307"/>
          <a:stretch>
            <a:fillRect/>
          </a:stretch>
        </p:blipFill>
        <p:spPr>
          <a:prstGeom prst="rect">
            <a:avLst/>
          </a:prstGeom>
        </p:spPr>
      </p:pic>
      <p:sp>
        <p:nvSpPr>
          <p:cNvPr id="5" name="TextBox 4">
            <a:extLst>
              <a:ext uri="{FF2B5EF4-FFF2-40B4-BE49-F238E27FC236}">
                <a16:creationId xmlns:a16="http://schemas.microsoft.com/office/drawing/2014/main" id="{5F5E24C1-339A-4611-B68E-2804B6BF2A30}"/>
              </a:ext>
            </a:extLst>
          </p:cNvPr>
          <p:cNvSpPr txBox="1"/>
          <p:nvPr/>
        </p:nvSpPr>
        <p:spPr>
          <a:xfrm>
            <a:off x="5189047" y="6457890"/>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2017</a:t>
            </a:r>
          </a:p>
        </p:txBody>
      </p:sp>
    </p:spTree>
    <p:extLst>
      <p:ext uri="{BB962C8B-B14F-4D97-AF65-F5344CB8AC3E}">
        <p14:creationId xmlns:p14="http://schemas.microsoft.com/office/powerpoint/2010/main" val="39925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DEDD01B8-816B-49B7-8C81-03AB51D87C5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182</TotalTime>
  <Words>1401</Words>
  <Application>Microsoft Office PowerPoint</Application>
  <PresentationFormat>Widescreen</PresentationFormat>
  <Paragraphs>125</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FSFFatBottom</vt:lpstr>
      <vt:lpstr>Arial</vt:lpstr>
      <vt:lpstr>Calibri</vt:lpstr>
      <vt:lpstr>HelloWhimsy</vt:lpstr>
      <vt:lpstr>Wingdings</vt:lpstr>
      <vt:lpstr>Cambria</vt:lpstr>
      <vt:lpstr>HelloFickleJuice</vt:lpstr>
      <vt:lpstr>Cloud skipper design template</vt:lpstr>
      <vt:lpstr>Patterns &amp; Algebra</vt:lpstr>
      <vt:lpstr>Learning Sequence</vt:lpstr>
      <vt:lpstr>Session One</vt:lpstr>
      <vt:lpstr>Can we use the Cartesian coordinate system?</vt:lpstr>
      <vt:lpstr>Can we use the Cartesian coordinate system?</vt:lpstr>
      <vt:lpstr>Session Two</vt:lpstr>
      <vt:lpstr>Can we use the Cartesian coordinate system?</vt:lpstr>
      <vt:lpstr>Can we use the Cartesian coordinate system?</vt:lpstr>
      <vt:lpstr>Session Three</vt:lpstr>
      <vt:lpstr>Can we use function tables with the Cartesian coordinate system?</vt:lpstr>
      <vt:lpstr>Can we use function tables with the Cartesian coordinate system?</vt:lpstr>
      <vt:lpstr>Session Four</vt:lpstr>
      <vt:lpstr>Can we use function tables with the Cartesian coordinate system?</vt:lpstr>
      <vt:lpstr>Can we use function tables with the Cartesian coordinate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&amp; Algebra</dc:title>
  <dc:creator>Alice Vigors</dc:creator>
  <cp:lastModifiedBy>Alice Vigors</cp:lastModifiedBy>
  <cp:revision>11</cp:revision>
  <dcterms:created xsi:type="dcterms:W3CDTF">2017-09-26T02:49:28Z</dcterms:created>
  <dcterms:modified xsi:type="dcterms:W3CDTF">2018-03-05T01:36:18Z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